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handoutMasterIdLst>
    <p:handoutMasterId r:id="rId102"/>
  </p:handoutMasterIdLst>
  <p:sldIdLst>
    <p:sldId id="384" r:id="rId2"/>
    <p:sldId id="386" r:id="rId3"/>
    <p:sldId id="394" r:id="rId4"/>
    <p:sldId id="462" r:id="rId5"/>
    <p:sldId id="463" r:id="rId6"/>
    <p:sldId id="464" r:id="rId7"/>
    <p:sldId id="465" r:id="rId8"/>
    <p:sldId id="387" r:id="rId9"/>
    <p:sldId id="392" r:id="rId10"/>
    <p:sldId id="391" r:id="rId11"/>
    <p:sldId id="388" r:id="rId12"/>
    <p:sldId id="353" r:id="rId13"/>
    <p:sldId id="382" r:id="rId14"/>
    <p:sldId id="367" r:id="rId15"/>
    <p:sldId id="393" r:id="rId16"/>
    <p:sldId id="389" r:id="rId17"/>
    <p:sldId id="398" r:id="rId18"/>
    <p:sldId id="399" r:id="rId19"/>
    <p:sldId id="400" r:id="rId20"/>
    <p:sldId id="401" r:id="rId21"/>
    <p:sldId id="403" r:id="rId22"/>
    <p:sldId id="402" r:id="rId23"/>
    <p:sldId id="404" r:id="rId24"/>
    <p:sldId id="405" r:id="rId25"/>
    <p:sldId id="406" r:id="rId26"/>
    <p:sldId id="407" r:id="rId27"/>
    <p:sldId id="466" r:id="rId28"/>
    <p:sldId id="408" r:id="rId29"/>
    <p:sldId id="409" r:id="rId30"/>
    <p:sldId id="410" r:id="rId31"/>
    <p:sldId id="411" r:id="rId32"/>
    <p:sldId id="412" r:id="rId33"/>
    <p:sldId id="413" r:id="rId34"/>
    <p:sldId id="414" r:id="rId35"/>
    <p:sldId id="415" r:id="rId36"/>
    <p:sldId id="416" r:id="rId37"/>
    <p:sldId id="468" r:id="rId38"/>
    <p:sldId id="417" r:id="rId39"/>
    <p:sldId id="418" r:id="rId40"/>
    <p:sldId id="419" r:id="rId41"/>
    <p:sldId id="469" r:id="rId42"/>
    <p:sldId id="470" r:id="rId43"/>
    <p:sldId id="471" r:id="rId44"/>
    <p:sldId id="472" r:id="rId45"/>
    <p:sldId id="473" r:id="rId46"/>
    <p:sldId id="422" r:id="rId47"/>
    <p:sldId id="423" r:id="rId48"/>
    <p:sldId id="424" r:id="rId49"/>
    <p:sldId id="425" r:id="rId50"/>
    <p:sldId id="426" r:id="rId51"/>
    <p:sldId id="427" r:id="rId52"/>
    <p:sldId id="428" r:id="rId53"/>
    <p:sldId id="429" r:id="rId54"/>
    <p:sldId id="474" r:id="rId55"/>
    <p:sldId id="430" r:id="rId56"/>
    <p:sldId id="431" r:id="rId57"/>
    <p:sldId id="432" r:id="rId58"/>
    <p:sldId id="433" r:id="rId59"/>
    <p:sldId id="434" r:id="rId60"/>
    <p:sldId id="435" r:id="rId61"/>
    <p:sldId id="436" r:id="rId62"/>
    <p:sldId id="437" r:id="rId63"/>
    <p:sldId id="475" r:id="rId64"/>
    <p:sldId id="477" r:id="rId65"/>
    <p:sldId id="478" r:id="rId66"/>
    <p:sldId id="438" r:id="rId67"/>
    <p:sldId id="439" r:id="rId68"/>
    <p:sldId id="440" r:id="rId69"/>
    <p:sldId id="441" r:id="rId70"/>
    <p:sldId id="479" r:id="rId71"/>
    <p:sldId id="481" r:id="rId72"/>
    <p:sldId id="443" r:id="rId73"/>
    <p:sldId id="444" r:id="rId74"/>
    <p:sldId id="445" r:id="rId75"/>
    <p:sldId id="446" r:id="rId76"/>
    <p:sldId id="447" r:id="rId77"/>
    <p:sldId id="448" r:id="rId78"/>
    <p:sldId id="449" r:id="rId79"/>
    <p:sldId id="450" r:id="rId80"/>
    <p:sldId id="451" r:id="rId81"/>
    <p:sldId id="452" r:id="rId82"/>
    <p:sldId id="453" r:id="rId83"/>
    <p:sldId id="454" r:id="rId84"/>
    <p:sldId id="455" r:id="rId85"/>
    <p:sldId id="456" r:id="rId86"/>
    <p:sldId id="457" r:id="rId87"/>
    <p:sldId id="458" r:id="rId88"/>
    <p:sldId id="459" r:id="rId89"/>
    <p:sldId id="460" r:id="rId90"/>
    <p:sldId id="461" r:id="rId91"/>
    <p:sldId id="482" r:id="rId92"/>
    <p:sldId id="483" r:id="rId93"/>
    <p:sldId id="484" r:id="rId94"/>
    <p:sldId id="485" r:id="rId95"/>
    <p:sldId id="486" r:id="rId96"/>
    <p:sldId id="487" r:id="rId97"/>
    <p:sldId id="488" r:id="rId98"/>
    <p:sldId id="489" r:id="rId99"/>
    <p:sldId id="490" r:id="rId100"/>
  </p:sldIdLst>
  <p:sldSz cx="9144000" cy="6858000" type="screen4x3"/>
  <p:notesSz cx="9942513" cy="6811963"/>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6" userDrawn="1">
          <p15:clr>
            <a:srgbClr val="A4A3A4"/>
          </p15:clr>
        </p15:guide>
        <p15:guide id="2" pos="31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5" autoAdjust="0"/>
    <p:restoredTop sz="86434" autoAdjust="0"/>
  </p:normalViewPr>
  <p:slideViewPr>
    <p:cSldViewPr>
      <p:cViewPr varScale="1">
        <p:scale>
          <a:sx n="100" d="100"/>
          <a:sy n="100" d="100"/>
        </p:scale>
        <p:origin x="1530" y="72"/>
      </p:cViewPr>
      <p:guideLst>
        <p:guide orient="horz" pos="2160"/>
        <p:guide pos="2880"/>
      </p:guideLst>
    </p:cSldViewPr>
  </p:slideViewPr>
  <p:outlineViewPr>
    <p:cViewPr>
      <p:scale>
        <a:sx n="33" d="100"/>
        <a:sy n="33" d="100"/>
      </p:scale>
      <p:origin x="0" y="75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878" y="-84"/>
      </p:cViewPr>
      <p:guideLst>
        <p:guide orient="horz" pos="2146"/>
        <p:guide pos="313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B816E-1AA0-2A4F-BA8D-9A86C6CF104E}" type="doc">
      <dgm:prSet loTypeId="urn:microsoft.com/office/officeart/2005/8/layout/cycle6" loCatId="" qsTypeId="urn:microsoft.com/office/officeart/2005/8/quickstyle/simple3" qsCatId="simple" csTypeId="urn:microsoft.com/office/officeart/2005/8/colors/colorful3" csCatId="colorful" phldr="1"/>
      <dgm:spPr/>
      <dgm:t>
        <a:bodyPr/>
        <a:lstStyle/>
        <a:p>
          <a:endParaRPr lang="zh-TW" altLang="en-US"/>
        </a:p>
      </dgm:t>
    </dgm:pt>
    <dgm:pt modelId="{92C8E81B-6A57-044A-8677-ED5E5BF1F6C6}">
      <dgm:prSet phldrT="[文字]"/>
      <dgm:spPr/>
      <dgm:t>
        <a:bodyPr/>
        <a:lstStyle/>
        <a:p>
          <a:r>
            <a:rPr lang="zh-TW" altLang="en-US" b="1" dirty="0" smtClean="0">
              <a:latin typeface="標楷體" pitchFamily="65" charset="-120"/>
              <a:ea typeface="標楷體" pitchFamily="65" charset="-120"/>
              <a:cs typeface="BiauKai"/>
            </a:rPr>
            <a:t>贏在起跑點贏在終點</a:t>
          </a:r>
          <a:endParaRPr lang="zh-TW" altLang="en-US" b="1" dirty="0">
            <a:latin typeface="標楷體" pitchFamily="65" charset="-120"/>
            <a:ea typeface="標楷體" pitchFamily="65" charset="-120"/>
            <a:cs typeface="BiauKai"/>
          </a:endParaRPr>
        </a:p>
      </dgm:t>
    </dgm:pt>
    <dgm:pt modelId="{8000DE18-2801-3A48-B84F-BA356C393329}" type="parTrans" cxnId="{F34CBAA8-2432-2C46-9D2E-BAF252BD23C8}">
      <dgm:prSet/>
      <dgm:spPr/>
      <dgm:t>
        <a:bodyPr/>
        <a:lstStyle/>
        <a:p>
          <a:endParaRPr lang="zh-TW" altLang="en-US"/>
        </a:p>
      </dgm:t>
    </dgm:pt>
    <dgm:pt modelId="{C2DA2543-340D-6A45-A2F2-C73F0909CC03}" type="sibTrans" cxnId="{F34CBAA8-2432-2C46-9D2E-BAF252BD23C8}">
      <dgm:prSet/>
      <dgm:spPr/>
      <dgm:t>
        <a:bodyPr/>
        <a:lstStyle/>
        <a:p>
          <a:endParaRPr lang="zh-TW" altLang="en-US"/>
        </a:p>
      </dgm:t>
    </dgm:pt>
    <dgm:pt modelId="{2F3C4F05-C92F-8E45-8FC5-67D095684803}">
      <dgm:prSet phldrT="[文字]"/>
      <dgm:spPr/>
      <dgm:t>
        <a:bodyPr/>
        <a:lstStyle/>
        <a:p>
          <a:r>
            <a:rPr lang="zh-TW" altLang="en-US" b="1" dirty="0" smtClean="0">
              <a:latin typeface="標楷體" pitchFamily="65" charset="-120"/>
              <a:ea typeface="標楷體" pitchFamily="65" charset="-120"/>
              <a:cs typeface="BiauKai"/>
            </a:rPr>
            <a:t>贏在起跑點輸在終點</a:t>
          </a:r>
          <a:endParaRPr lang="zh-TW" altLang="en-US" b="1" dirty="0">
            <a:latin typeface="標楷體" pitchFamily="65" charset="-120"/>
            <a:ea typeface="標楷體" pitchFamily="65" charset="-120"/>
            <a:cs typeface="BiauKai"/>
          </a:endParaRPr>
        </a:p>
      </dgm:t>
    </dgm:pt>
    <dgm:pt modelId="{54F221A4-16E4-5B4C-8E7B-BCEBFAC0C615}" type="parTrans" cxnId="{840575D5-126B-4144-B727-A673A48051AB}">
      <dgm:prSet/>
      <dgm:spPr/>
      <dgm:t>
        <a:bodyPr/>
        <a:lstStyle/>
        <a:p>
          <a:endParaRPr lang="zh-TW" altLang="en-US"/>
        </a:p>
      </dgm:t>
    </dgm:pt>
    <dgm:pt modelId="{B3B6ED5F-3466-C848-B641-1BD311D301B9}" type="sibTrans" cxnId="{840575D5-126B-4144-B727-A673A48051AB}">
      <dgm:prSet/>
      <dgm:spPr/>
      <dgm:t>
        <a:bodyPr/>
        <a:lstStyle/>
        <a:p>
          <a:endParaRPr lang="zh-TW" altLang="en-US"/>
        </a:p>
      </dgm:t>
    </dgm:pt>
    <dgm:pt modelId="{C8565CD5-92A8-EE4D-AF0E-C77E94461166}">
      <dgm:prSet phldrT="[文字]"/>
      <dgm:spPr/>
      <dgm:t>
        <a:bodyPr/>
        <a:lstStyle/>
        <a:p>
          <a:r>
            <a:rPr lang="zh-TW" altLang="en-US" b="1" dirty="0" smtClean="0">
              <a:latin typeface="標楷體" pitchFamily="65" charset="-120"/>
              <a:ea typeface="標楷體" pitchFamily="65" charset="-120"/>
              <a:cs typeface="BiauKai"/>
            </a:rPr>
            <a:t>輸在起跑點輸在終點</a:t>
          </a:r>
          <a:endParaRPr lang="zh-TW" altLang="en-US" b="1" dirty="0">
            <a:latin typeface="標楷體" pitchFamily="65" charset="-120"/>
            <a:ea typeface="標楷體" pitchFamily="65" charset="-120"/>
            <a:cs typeface="BiauKai"/>
          </a:endParaRPr>
        </a:p>
      </dgm:t>
    </dgm:pt>
    <dgm:pt modelId="{D2160540-2016-0D41-BAF0-0361F9256149}" type="parTrans" cxnId="{2724D436-32D2-D04A-A583-227EEAFD3519}">
      <dgm:prSet/>
      <dgm:spPr/>
      <dgm:t>
        <a:bodyPr/>
        <a:lstStyle/>
        <a:p>
          <a:endParaRPr lang="zh-TW" altLang="en-US"/>
        </a:p>
      </dgm:t>
    </dgm:pt>
    <dgm:pt modelId="{3DCAA715-0C74-974C-AB7C-F804A391341F}" type="sibTrans" cxnId="{2724D436-32D2-D04A-A583-227EEAFD3519}">
      <dgm:prSet/>
      <dgm:spPr/>
      <dgm:t>
        <a:bodyPr/>
        <a:lstStyle/>
        <a:p>
          <a:endParaRPr lang="zh-TW" altLang="en-US"/>
        </a:p>
      </dgm:t>
    </dgm:pt>
    <dgm:pt modelId="{8A1F1954-3244-B640-8E9E-4347030E2A88}">
      <dgm:prSet phldrT="[文字]"/>
      <dgm:spPr/>
      <dgm:t>
        <a:bodyPr/>
        <a:lstStyle/>
        <a:p>
          <a:r>
            <a:rPr lang="zh-TW" altLang="en-US" b="1" dirty="0" smtClean="0">
              <a:latin typeface="標楷體" pitchFamily="65" charset="-120"/>
              <a:ea typeface="標楷體" pitchFamily="65" charset="-120"/>
              <a:cs typeface="BiauKai"/>
            </a:rPr>
            <a:t>輸在起跑點贏在終點</a:t>
          </a:r>
          <a:endParaRPr lang="zh-TW" altLang="en-US" b="1" dirty="0">
            <a:latin typeface="標楷體" pitchFamily="65" charset="-120"/>
            <a:ea typeface="標楷體" pitchFamily="65" charset="-120"/>
            <a:cs typeface="BiauKai"/>
          </a:endParaRPr>
        </a:p>
      </dgm:t>
    </dgm:pt>
    <dgm:pt modelId="{23DDF1C3-0180-974C-9EC4-1632A87F65A7}" type="parTrans" cxnId="{2C94A034-259C-7943-AEBD-759F725A42BA}">
      <dgm:prSet/>
      <dgm:spPr/>
      <dgm:t>
        <a:bodyPr/>
        <a:lstStyle/>
        <a:p>
          <a:endParaRPr lang="zh-TW" altLang="en-US"/>
        </a:p>
      </dgm:t>
    </dgm:pt>
    <dgm:pt modelId="{EA6431B3-EE39-674B-A403-6EB32D950715}" type="sibTrans" cxnId="{2C94A034-259C-7943-AEBD-759F725A42BA}">
      <dgm:prSet/>
      <dgm:spPr/>
      <dgm:t>
        <a:bodyPr/>
        <a:lstStyle/>
        <a:p>
          <a:endParaRPr lang="zh-TW" altLang="en-US"/>
        </a:p>
      </dgm:t>
    </dgm:pt>
    <dgm:pt modelId="{BE44FCB1-8EA2-B04C-BD99-B2B4F39D3266}" type="pres">
      <dgm:prSet presAssocID="{88AB816E-1AA0-2A4F-BA8D-9A86C6CF104E}" presName="cycle" presStyleCnt="0">
        <dgm:presLayoutVars>
          <dgm:dir/>
          <dgm:resizeHandles val="exact"/>
        </dgm:presLayoutVars>
      </dgm:prSet>
      <dgm:spPr/>
      <dgm:t>
        <a:bodyPr/>
        <a:lstStyle/>
        <a:p>
          <a:endParaRPr lang="zh-TW" altLang="en-US"/>
        </a:p>
      </dgm:t>
    </dgm:pt>
    <dgm:pt modelId="{AD2CDB96-4B6F-5F43-BF2C-D4236790E505}" type="pres">
      <dgm:prSet presAssocID="{92C8E81B-6A57-044A-8677-ED5E5BF1F6C6}" presName="node" presStyleLbl="node1" presStyleIdx="0" presStyleCnt="4">
        <dgm:presLayoutVars>
          <dgm:bulletEnabled val="1"/>
        </dgm:presLayoutVars>
      </dgm:prSet>
      <dgm:spPr/>
      <dgm:t>
        <a:bodyPr/>
        <a:lstStyle/>
        <a:p>
          <a:endParaRPr lang="zh-TW" altLang="en-US"/>
        </a:p>
      </dgm:t>
    </dgm:pt>
    <dgm:pt modelId="{56A314BA-2B28-864E-BC0B-F06A51619FEC}" type="pres">
      <dgm:prSet presAssocID="{92C8E81B-6A57-044A-8677-ED5E5BF1F6C6}" presName="spNode" presStyleCnt="0"/>
      <dgm:spPr/>
    </dgm:pt>
    <dgm:pt modelId="{DF56D570-7C29-2A4D-9EEC-CB5305720A15}" type="pres">
      <dgm:prSet presAssocID="{C2DA2543-340D-6A45-A2F2-C73F0909CC03}" presName="sibTrans" presStyleLbl="sibTrans1D1" presStyleIdx="0" presStyleCnt="4"/>
      <dgm:spPr/>
      <dgm:t>
        <a:bodyPr/>
        <a:lstStyle/>
        <a:p>
          <a:endParaRPr lang="zh-TW" altLang="en-US"/>
        </a:p>
      </dgm:t>
    </dgm:pt>
    <dgm:pt modelId="{E6E8E560-5828-324A-9E35-2DF37842E75F}" type="pres">
      <dgm:prSet presAssocID="{2F3C4F05-C92F-8E45-8FC5-67D095684803}" presName="node" presStyleLbl="node1" presStyleIdx="1" presStyleCnt="4">
        <dgm:presLayoutVars>
          <dgm:bulletEnabled val="1"/>
        </dgm:presLayoutVars>
      </dgm:prSet>
      <dgm:spPr/>
      <dgm:t>
        <a:bodyPr/>
        <a:lstStyle/>
        <a:p>
          <a:endParaRPr lang="zh-TW" altLang="en-US"/>
        </a:p>
      </dgm:t>
    </dgm:pt>
    <dgm:pt modelId="{2C872E4E-0549-2544-915A-B15FE1724982}" type="pres">
      <dgm:prSet presAssocID="{2F3C4F05-C92F-8E45-8FC5-67D095684803}" presName="spNode" presStyleCnt="0"/>
      <dgm:spPr/>
    </dgm:pt>
    <dgm:pt modelId="{9365E36C-88C7-5E41-9D52-4F8B09C9C782}" type="pres">
      <dgm:prSet presAssocID="{B3B6ED5F-3466-C848-B641-1BD311D301B9}" presName="sibTrans" presStyleLbl="sibTrans1D1" presStyleIdx="1" presStyleCnt="4"/>
      <dgm:spPr/>
      <dgm:t>
        <a:bodyPr/>
        <a:lstStyle/>
        <a:p>
          <a:endParaRPr lang="zh-TW" altLang="en-US"/>
        </a:p>
      </dgm:t>
    </dgm:pt>
    <dgm:pt modelId="{7DE90A96-028D-CA4E-B090-0573A2E107A1}" type="pres">
      <dgm:prSet presAssocID="{8A1F1954-3244-B640-8E9E-4347030E2A88}" presName="node" presStyleLbl="node1" presStyleIdx="2" presStyleCnt="4">
        <dgm:presLayoutVars>
          <dgm:bulletEnabled val="1"/>
        </dgm:presLayoutVars>
      </dgm:prSet>
      <dgm:spPr/>
      <dgm:t>
        <a:bodyPr/>
        <a:lstStyle/>
        <a:p>
          <a:endParaRPr lang="zh-TW" altLang="en-US"/>
        </a:p>
      </dgm:t>
    </dgm:pt>
    <dgm:pt modelId="{0CD1A133-68FF-B541-81A8-24EE59630412}" type="pres">
      <dgm:prSet presAssocID="{8A1F1954-3244-B640-8E9E-4347030E2A88}" presName="spNode" presStyleCnt="0"/>
      <dgm:spPr/>
    </dgm:pt>
    <dgm:pt modelId="{B2AF7019-9AE9-6747-BE93-E9B7D0CE2CB3}" type="pres">
      <dgm:prSet presAssocID="{EA6431B3-EE39-674B-A403-6EB32D950715}" presName="sibTrans" presStyleLbl="sibTrans1D1" presStyleIdx="2" presStyleCnt="4"/>
      <dgm:spPr/>
      <dgm:t>
        <a:bodyPr/>
        <a:lstStyle/>
        <a:p>
          <a:endParaRPr lang="zh-TW" altLang="en-US"/>
        </a:p>
      </dgm:t>
    </dgm:pt>
    <dgm:pt modelId="{68059A33-7E49-124D-9DFB-4DF5E499D5BD}" type="pres">
      <dgm:prSet presAssocID="{C8565CD5-92A8-EE4D-AF0E-C77E94461166}" presName="node" presStyleLbl="node1" presStyleIdx="3" presStyleCnt="4">
        <dgm:presLayoutVars>
          <dgm:bulletEnabled val="1"/>
        </dgm:presLayoutVars>
      </dgm:prSet>
      <dgm:spPr/>
      <dgm:t>
        <a:bodyPr/>
        <a:lstStyle/>
        <a:p>
          <a:endParaRPr lang="zh-TW" altLang="en-US"/>
        </a:p>
      </dgm:t>
    </dgm:pt>
    <dgm:pt modelId="{F513BB52-7C99-5640-9340-489155FEAE7E}" type="pres">
      <dgm:prSet presAssocID="{C8565CD5-92A8-EE4D-AF0E-C77E94461166}" presName="spNode" presStyleCnt="0"/>
      <dgm:spPr/>
    </dgm:pt>
    <dgm:pt modelId="{BF423641-B807-FC42-8F96-D5E00DBFCA21}" type="pres">
      <dgm:prSet presAssocID="{3DCAA715-0C74-974C-AB7C-F804A391341F}" presName="sibTrans" presStyleLbl="sibTrans1D1" presStyleIdx="3" presStyleCnt="4"/>
      <dgm:spPr/>
      <dgm:t>
        <a:bodyPr/>
        <a:lstStyle/>
        <a:p>
          <a:endParaRPr lang="zh-TW" altLang="en-US"/>
        </a:p>
      </dgm:t>
    </dgm:pt>
  </dgm:ptLst>
  <dgm:cxnLst>
    <dgm:cxn modelId="{F34CBAA8-2432-2C46-9D2E-BAF252BD23C8}" srcId="{88AB816E-1AA0-2A4F-BA8D-9A86C6CF104E}" destId="{92C8E81B-6A57-044A-8677-ED5E5BF1F6C6}" srcOrd="0" destOrd="0" parTransId="{8000DE18-2801-3A48-B84F-BA356C393329}" sibTransId="{C2DA2543-340D-6A45-A2F2-C73F0909CC03}"/>
    <dgm:cxn modelId="{C69D8875-9F04-2640-9810-BC4BBA0A005E}" type="presOf" srcId="{2F3C4F05-C92F-8E45-8FC5-67D095684803}" destId="{E6E8E560-5828-324A-9E35-2DF37842E75F}" srcOrd="0" destOrd="0" presId="urn:microsoft.com/office/officeart/2005/8/layout/cycle6"/>
    <dgm:cxn modelId="{DCEC3674-8461-D042-B430-E6B6914A0523}" type="presOf" srcId="{88AB816E-1AA0-2A4F-BA8D-9A86C6CF104E}" destId="{BE44FCB1-8EA2-B04C-BD99-B2B4F39D3266}" srcOrd="0" destOrd="0" presId="urn:microsoft.com/office/officeart/2005/8/layout/cycle6"/>
    <dgm:cxn modelId="{2C94A034-259C-7943-AEBD-759F725A42BA}" srcId="{88AB816E-1AA0-2A4F-BA8D-9A86C6CF104E}" destId="{8A1F1954-3244-B640-8E9E-4347030E2A88}" srcOrd="2" destOrd="0" parTransId="{23DDF1C3-0180-974C-9EC4-1632A87F65A7}" sibTransId="{EA6431B3-EE39-674B-A403-6EB32D950715}"/>
    <dgm:cxn modelId="{C2591A3D-3858-D24F-8991-F2C67D1388E5}" type="presOf" srcId="{C2DA2543-340D-6A45-A2F2-C73F0909CC03}" destId="{DF56D570-7C29-2A4D-9EEC-CB5305720A15}" srcOrd="0" destOrd="0" presId="urn:microsoft.com/office/officeart/2005/8/layout/cycle6"/>
    <dgm:cxn modelId="{1A15F950-98E0-2542-9381-246DC692767A}" type="presOf" srcId="{92C8E81B-6A57-044A-8677-ED5E5BF1F6C6}" destId="{AD2CDB96-4B6F-5F43-BF2C-D4236790E505}" srcOrd="0" destOrd="0" presId="urn:microsoft.com/office/officeart/2005/8/layout/cycle6"/>
    <dgm:cxn modelId="{840575D5-126B-4144-B727-A673A48051AB}" srcId="{88AB816E-1AA0-2A4F-BA8D-9A86C6CF104E}" destId="{2F3C4F05-C92F-8E45-8FC5-67D095684803}" srcOrd="1" destOrd="0" parTransId="{54F221A4-16E4-5B4C-8E7B-BCEBFAC0C615}" sibTransId="{B3B6ED5F-3466-C848-B641-1BD311D301B9}"/>
    <dgm:cxn modelId="{7D3382D9-E8E3-BD4A-BAF8-0CE925EF6AA3}" type="presOf" srcId="{C8565CD5-92A8-EE4D-AF0E-C77E94461166}" destId="{68059A33-7E49-124D-9DFB-4DF5E499D5BD}" srcOrd="0" destOrd="0" presId="urn:microsoft.com/office/officeart/2005/8/layout/cycle6"/>
    <dgm:cxn modelId="{2724D436-32D2-D04A-A583-227EEAFD3519}" srcId="{88AB816E-1AA0-2A4F-BA8D-9A86C6CF104E}" destId="{C8565CD5-92A8-EE4D-AF0E-C77E94461166}" srcOrd="3" destOrd="0" parTransId="{D2160540-2016-0D41-BAF0-0361F9256149}" sibTransId="{3DCAA715-0C74-974C-AB7C-F804A391341F}"/>
    <dgm:cxn modelId="{613E0CC6-4C25-4246-B82D-BE9E3F4023B4}" type="presOf" srcId="{EA6431B3-EE39-674B-A403-6EB32D950715}" destId="{B2AF7019-9AE9-6747-BE93-E9B7D0CE2CB3}" srcOrd="0" destOrd="0" presId="urn:microsoft.com/office/officeart/2005/8/layout/cycle6"/>
    <dgm:cxn modelId="{52C329FC-26ED-CD42-9782-B1E1E6B2C387}" type="presOf" srcId="{3DCAA715-0C74-974C-AB7C-F804A391341F}" destId="{BF423641-B807-FC42-8F96-D5E00DBFCA21}" srcOrd="0" destOrd="0" presId="urn:microsoft.com/office/officeart/2005/8/layout/cycle6"/>
    <dgm:cxn modelId="{62F4757A-B8FE-6B42-A866-5BEB8C3A7D57}" type="presOf" srcId="{8A1F1954-3244-B640-8E9E-4347030E2A88}" destId="{7DE90A96-028D-CA4E-B090-0573A2E107A1}" srcOrd="0" destOrd="0" presId="urn:microsoft.com/office/officeart/2005/8/layout/cycle6"/>
    <dgm:cxn modelId="{3D871013-BFF4-C848-9F68-82DC3B166B8B}" type="presOf" srcId="{B3B6ED5F-3466-C848-B641-1BD311D301B9}" destId="{9365E36C-88C7-5E41-9D52-4F8B09C9C782}" srcOrd="0" destOrd="0" presId="urn:microsoft.com/office/officeart/2005/8/layout/cycle6"/>
    <dgm:cxn modelId="{246B2E00-D712-4046-9EFD-895B6A13463F}" type="presParOf" srcId="{BE44FCB1-8EA2-B04C-BD99-B2B4F39D3266}" destId="{AD2CDB96-4B6F-5F43-BF2C-D4236790E505}" srcOrd="0" destOrd="0" presId="urn:microsoft.com/office/officeart/2005/8/layout/cycle6"/>
    <dgm:cxn modelId="{5787B406-707F-0B4E-B520-C9AB3A4E335F}" type="presParOf" srcId="{BE44FCB1-8EA2-B04C-BD99-B2B4F39D3266}" destId="{56A314BA-2B28-864E-BC0B-F06A51619FEC}" srcOrd="1" destOrd="0" presId="urn:microsoft.com/office/officeart/2005/8/layout/cycle6"/>
    <dgm:cxn modelId="{AABFBEB2-E5A4-8944-B7F1-D67127C73D39}" type="presParOf" srcId="{BE44FCB1-8EA2-B04C-BD99-B2B4F39D3266}" destId="{DF56D570-7C29-2A4D-9EEC-CB5305720A15}" srcOrd="2" destOrd="0" presId="urn:microsoft.com/office/officeart/2005/8/layout/cycle6"/>
    <dgm:cxn modelId="{8EBCE623-320D-0440-B839-3260F11A1DE8}" type="presParOf" srcId="{BE44FCB1-8EA2-B04C-BD99-B2B4F39D3266}" destId="{E6E8E560-5828-324A-9E35-2DF37842E75F}" srcOrd="3" destOrd="0" presId="urn:microsoft.com/office/officeart/2005/8/layout/cycle6"/>
    <dgm:cxn modelId="{4B724B22-4084-C44A-A340-4E32B59075CF}" type="presParOf" srcId="{BE44FCB1-8EA2-B04C-BD99-B2B4F39D3266}" destId="{2C872E4E-0549-2544-915A-B15FE1724982}" srcOrd="4" destOrd="0" presId="urn:microsoft.com/office/officeart/2005/8/layout/cycle6"/>
    <dgm:cxn modelId="{0953984B-EF7C-BF48-8343-30A67011D217}" type="presParOf" srcId="{BE44FCB1-8EA2-B04C-BD99-B2B4F39D3266}" destId="{9365E36C-88C7-5E41-9D52-4F8B09C9C782}" srcOrd="5" destOrd="0" presId="urn:microsoft.com/office/officeart/2005/8/layout/cycle6"/>
    <dgm:cxn modelId="{8F41A621-5E19-CD4E-B960-1FC2D3C96C42}" type="presParOf" srcId="{BE44FCB1-8EA2-B04C-BD99-B2B4F39D3266}" destId="{7DE90A96-028D-CA4E-B090-0573A2E107A1}" srcOrd="6" destOrd="0" presId="urn:microsoft.com/office/officeart/2005/8/layout/cycle6"/>
    <dgm:cxn modelId="{8E2F2275-4050-4347-B249-305E08C6702E}" type="presParOf" srcId="{BE44FCB1-8EA2-B04C-BD99-B2B4F39D3266}" destId="{0CD1A133-68FF-B541-81A8-24EE59630412}" srcOrd="7" destOrd="0" presId="urn:microsoft.com/office/officeart/2005/8/layout/cycle6"/>
    <dgm:cxn modelId="{3B494CF3-F943-1148-8D2C-5147BC046283}" type="presParOf" srcId="{BE44FCB1-8EA2-B04C-BD99-B2B4F39D3266}" destId="{B2AF7019-9AE9-6747-BE93-E9B7D0CE2CB3}" srcOrd="8" destOrd="0" presId="urn:microsoft.com/office/officeart/2005/8/layout/cycle6"/>
    <dgm:cxn modelId="{9A3758D9-9A8D-B04D-A7EA-B70FA85C70B7}" type="presParOf" srcId="{BE44FCB1-8EA2-B04C-BD99-B2B4F39D3266}" destId="{68059A33-7E49-124D-9DFB-4DF5E499D5BD}" srcOrd="9" destOrd="0" presId="urn:microsoft.com/office/officeart/2005/8/layout/cycle6"/>
    <dgm:cxn modelId="{87310B19-C66E-1A45-A57E-59D13A566690}" type="presParOf" srcId="{BE44FCB1-8EA2-B04C-BD99-B2B4F39D3266}" destId="{F513BB52-7C99-5640-9340-489155FEAE7E}" srcOrd="10" destOrd="0" presId="urn:microsoft.com/office/officeart/2005/8/layout/cycle6"/>
    <dgm:cxn modelId="{7AC2CBF9-0436-F442-BC28-96FE9B020A04}" type="presParOf" srcId="{BE44FCB1-8EA2-B04C-BD99-B2B4F39D3266}" destId="{BF423641-B807-FC42-8F96-D5E00DBFCA21}"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A01DBA-AC53-4859-95DD-7DB4F65B335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C53C0D18-7F4D-4637-B57F-43766B109C09}">
      <dgm:prSet custT="1"/>
      <dgm:spPr/>
      <dgm:t>
        <a:bodyPr/>
        <a:lstStyle/>
        <a:p>
          <a:r>
            <a:rPr lang="zh-TW" altLang="en-US" sz="3600" dirty="0" smtClean="0"/>
            <a:t>價值的定義</a:t>
          </a:r>
          <a:endParaRPr lang="en-US" altLang="zh-TW" sz="3600" dirty="0" smtClean="0"/>
        </a:p>
      </dgm:t>
    </dgm:pt>
    <dgm:pt modelId="{2FEDF57F-8071-4F0E-95B6-FCB926CA2C02}" type="parTrans" cxnId="{A12D1F09-5D2C-4A85-B668-D2169E836198}">
      <dgm:prSet/>
      <dgm:spPr/>
      <dgm:t>
        <a:bodyPr/>
        <a:lstStyle/>
        <a:p>
          <a:endParaRPr lang="zh-TW" altLang="en-US"/>
        </a:p>
      </dgm:t>
    </dgm:pt>
    <dgm:pt modelId="{27C9A48E-5005-4A93-B16E-05C689D936FD}" type="sibTrans" cxnId="{A12D1F09-5D2C-4A85-B668-D2169E836198}">
      <dgm:prSet/>
      <dgm:spPr/>
      <dgm:t>
        <a:bodyPr/>
        <a:lstStyle/>
        <a:p>
          <a:endParaRPr lang="zh-TW" altLang="en-US"/>
        </a:p>
      </dgm:t>
    </dgm:pt>
    <dgm:pt modelId="{C5E40640-6B87-40AC-B5F1-F622E65FAC31}">
      <dgm:prSet custT="1"/>
      <dgm:spPr/>
      <dgm:t>
        <a:bodyPr/>
        <a:lstStyle/>
        <a:p>
          <a:r>
            <a:rPr lang="zh-TW" altLang="zh-TW" sz="3200" dirty="0" smtClean="0"/>
            <a:t>正常化教學與適性輔導適性發展很重要</a:t>
          </a:r>
          <a:r>
            <a:rPr lang="zh-TW" altLang="en-US" sz="3200" dirty="0" smtClean="0"/>
            <a:t>，</a:t>
          </a:r>
          <a:r>
            <a:rPr lang="zh-TW" altLang="zh-TW" sz="3200" dirty="0" smtClean="0"/>
            <a:t>為孩子找到會用心照顧您孩子的國中，找到孩子能力勝任</a:t>
          </a:r>
          <a:r>
            <a:rPr lang="zh-TW" altLang="en-US" sz="3200" dirty="0" smtClean="0"/>
            <a:t>有餘</a:t>
          </a:r>
          <a:r>
            <a:rPr lang="zh-TW" altLang="zh-TW" sz="3200" dirty="0" smtClean="0"/>
            <a:t>且興趣所在的高中</a:t>
          </a:r>
          <a:endParaRPr lang="en-US" altLang="zh-TW" sz="3200" dirty="0" smtClean="0"/>
        </a:p>
      </dgm:t>
    </dgm:pt>
    <dgm:pt modelId="{03D1F6E6-D567-42B9-949B-DCBC332B4EC4}" type="parTrans" cxnId="{99F6E5C8-C3A7-4DBE-B72B-98B3AEFAD9CC}">
      <dgm:prSet/>
      <dgm:spPr/>
      <dgm:t>
        <a:bodyPr/>
        <a:lstStyle/>
        <a:p>
          <a:endParaRPr lang="zh-TW" altLang="en-US"/>
        </a:p>
      </dgm:t>
    </dgm:pt>
    <dgm:pt modelId="{F92A93A3-4571-48DB-9855-82D25F15A419}" type="sibTrans" cxnId="{99F6E5C8-C3A7-4DBE-B72B-98B3AEFAD9CC}">
      <dgm:prSet/>
      <dgm:spPr/>
      <dgm:t>
        <a:bodyPr/>
        <a:lstStyle/>
        <a:p>
          <a:endParaRPr lang="zh-TW" altLang="en-US"/>
        </a:p>
      </dgm:t>
    </dgm:pt>
    <dgm:pt modelId="{66C42C9B-8BEA-4C36-A595-EC359834F55E}">
      <dgm:prSet custT="1"/>
      <dgm:spPr/>
      <dgm:t>
        <a:bodyPr/>
        <a:lstStyle/>
        <a:p>
          <a:r>
            <a:rPr kumimoji="0" lang="zh-TW" altLang="en-US" sz="3200" dirty="0" smtClean="0"/>
            <a:t>要放在需要的地方，才能被看見、被開展</a:t>
          </a:r>
          <a:endParaRPr lang="en-US" altLang="zh-TW" sz="3200" dirty="0" smtClean="0"/>
        </a:p>
      </dgm:t>
    </dgm:pt>
    <dgm:pt modelId="{2D1EB943-0CEC-4F85-9E1B-DE8C3E7A06A0}" type="parTrans" cxnId="{3627D7F7-85A8-4DDC-A487-6D2F3FAA8F6D}">
      <dgm:prSet/>
      <dgm:spPr/>
      <dgm:t>
        <a:bodyPr/>
        <a:lstStyle/>
        <a:p>
          <a:endParaRPr lang="zh-TW" altLang="en-US"/>
        </a:p>
      </dgm:t>
    </dgm:pt>
    <dgm:pt modelId="{8D2C0C29-C05F-4038-B2DD-713AE29F461D}" type="sibTrans" cxnId="{3627D7F7-85A8-4DDC-A487-6D2F3FAA8F6D}">
      <dgm:prSet/>
      <dgm:spPr/>
      <dgm:t>
        <a:bodyPr/>
        <a:lstStyle/>
        <a:p>
          <a:endParaRPr lang="zh-TW" altLang="en-US"/>
        </a:p>
      </dgm:t>
    </dgm:pt>
    <dgm:pt modelId="{658C5E88-D6B7-4E48-831D-236F3525156A}">
      <dgm:prSet custT="1"/>
      <dgm:spPr/>
      <dgm:t>
        <a:bodyPr/>
        <a:lstStyle/>
        <a:p>
          <a:r>
            <a:rPr lang="zh-TW" altLang="en-US" sz="3600" dirty="0" smtClean="0"/>
            <a:t>適性發展才能讓孩子有競爭力</a:t>
          </a:r>
          <a:endParaRPr lang="en-US" altLang="zh-TW" sz="3600" dirty="0" smtClean="0"/>
        </a:p>
      </dgm:t>
    </dgm:pt>
    <dgm:pt modelId="{12074898-E706-4B25-84AF-A528DBD426F4}" type="parTrans" cxnId="{68FBA871-5097-4C50-BF6E-518CADF15F27}">
      <dgm:prSet/>
      <dgm:spPr/>
      <dgm:t>
        <a:bodyPr/>
        <a:lstStyle/>
        <a:p>
          <a:endParaRPr lang="zh-TW" altLang="en-US"/>
        </a:p>
      </dgm:t>
    </dgm:pt>
    <dgm:pt modelId="{D1AEB4AC-1162-4C57-8D2C-968497EA0327}" type="sibTrans" cxnId="{68FBA871-5097-4C50-BF6E-518CADF15F27}">
      <dgm:prSet/>
      <dgm:spPr/>
      <dgm:t>
        <a:bodyPr/>
        <a:lstStyle/>
        <a:p>
          <a:endParaRPr lang="zh-TW" altLang="en-US"/>
        </a:p>
      </dgm:t>
    </dgm:pt>
    <dgm:pt modelId="{252257C9-A9EB-400E-AF15-FDE7B07AF3CC}" type="pres">
      <dgm:prSet presAssocID="{E3A01DBA-AC53-4859-95DD-7DB4F65B3358}" presName="linear" presStyleCnt="0">
        <dgm:presLayoutVars>
          <dgm:animLvl val="lvl"/>
          <dgm:resizeHandles val="exact"/>
        </dgm:presLayoutVars>
      </dgm:prSet>
      <dgm:spPr/>
      <dgm:t>
        <a:bodyPr/>
        <a:lstStyle/>
        <a:p>
          <a:endParaRPr lang="zh-TW" altLang="en-US"/>
        </a:p>
      </dgm:t>
    </dgm:pt>
    <dgm:pt modelId="{028AE179-7E7E-4EB5-BA00-367EA9B735F8}" type="pres">
      <dgm:prSet presAssocID="{C53C0D18-7F4D-4637-B57F-43766B109C09}" presName="parentText" presStyleLbl="node1" presStyleIdx="0" presStyleCnt="2">
        <dgm:presLayoutVars>
          <dgm:chMax val="0"/>
          <dgm:bulletEnabled val="1"/>
        </dgm:presLayoutVars>
      </dgm:prSet>
      <dgm:spPr/>
      <dgm:t>
        <a:bodyPr/>
        <a:lstStyle/>
        <a:p>
          <a:endParaRPr lang="zh-TW" altLang="en-US"/>
        </a:p>
      </dgm:t>
    </dgm:pt>
    <dgm:pt modelId="{09F17BB2-DC9B-4B99-8922-D4314BCA2C94}" type="pres">
      <dgm:prSet presAssocID="{C53C0D18-7F4D-4637-B57F-43766B109C09}" presName="childText" presStyleLbl="revTx" presStyleIdx="0" presStyleCnt="2">
        <dgm:presLayoutVars>
          <dgm:bulletEnabled val="1"/>
        </dgm:presLayoutVars>
      </dgm:prSet>
      <dgm:spPr/>
      <dgm:t>
        <a:bodyPr/>
        <a:lstStyle/>
        <a:p>
          <a:endParaRPr lang="zh-TW" altLang="en-US"/>
        </a:p>
      </dgm:t>
    </dgm:pt>
    <dgm:pt modelId="{0668F6FD-20E2-4AD1-8019-0C157D15F55A}" type="pres">
      <dgm:prSet presAssocID="{658C5E88-D6B7-4E48-831D-236F3525156A}" presName="parentText" presStyleLbl="node1" presStyleIdx="1" presStyleCnt="2">
        <dgm:presLayoutVars>
          <dgm:chMax val="0"/>
          <dgm:bulletEnabled val="1"/>
        </dgm:presLayoutVars>
      </dgm:prSet>
      <dgm:spPr/>
      <dgm:t>
        <a:bodyPr/>
        <a:lstStyle/>
        <a:p>
          <a:endParaRPr lang="zh-TW" altLang="en-US"/>
        </a:p>
      </dgm:t>
    </dgm:pt>
    <dgm:pt modelId="{C107F41D-D10C-4E86-9A2D-9DB0965B9E1B}" type="pres">
      <dgm:prSet presAssocID="{658C5E88-D6B7-4E48-831D-236F3525156A}" presName="childText" presStyleLbl="revTx" presStyleIdx="1" presStyleCnt="2">
        <dgm:presLayoutVars>
          <dgm:bulletEnabled val="1"/>
        </dgm:presLayoutVars>
      </dgm:prSet>
      <dgm:spPr/>
      <dgm:t>
        <a:bodyPr/>
        <a:lstStyle/>
        <a:p>
          <a:endParaRPr lang="zh-TW" altLang="en-US"/>
        </a:p>
      </dgm:t>
    </dgm:pt>
  </dgm:ptLst>
  <dgm:cxnLst>
    <dgm:cxn modelId="{99F6E5C8-C3A7-4DBE-B72B-98B3AEFAD9CC}" srcId="{658C5E88-D6B7-4E48-831D-236F3525156A}" destId="{C5E40640-6B87-40AC-B5F1-F622E65FAC31}" srcOrd="0" destOrd="0" parTransId="{03D1F6E6-D567-42B9-949B-DCBC332B4EC4}" sibTransId="{F92A93A3-4571-48DB-9855-82D25F15A419}"/>
    <dgm:cxn modelId="{68FBA871-5097-4C50-BF6E-518CADF15F27}" srcId="{E3A01DBA-AC53-4859-95DD-7DB4F65B3358}" destId="{658C5E88-D6B7-4E48-831D-236F3525156A}" srcOrd="1" destOrd="0" parTransId="{12074898-E706-4B25-84AF-A528DBD426F4}" sibTransId="{D1AEB4AC-1162-4C57-8D2C-968497EA0327}"/>
    <dgm:cxn modelId="{36E3199E-7A49-4898-9B32-4A7B348F4D4C}" type="presOf" srcId="{E3A01DBA-AC53-4859-95DD-7DB4F65B3358}" destId="{252257C9-A9EB-400E-AF15-FDE7B07AF3CC}" srcOrd="0" destOrd="0" presId="urn:microsoft.com/office/officeart/2005/8/layout/vList2"/>
    <dgm:cxn modelId="{235292DA-2245-4EBC-ACD9-12D803CB04D3}" type="presOf" srcId="{C53C0D18-7F4D-4637-B57F-43766B109C09}" destId="{028AE179-7E7E-4EB5-BA00-367EA9B735F8}" srcOrd="0" destOrd="0" presId="urn:microsoft.com/office/officeart/2005/8/layout/vList2"/>
    <dgm:cxn modelId="{3627D7F7-85A8-4DDC-A487-6D2F3FAA8F6D}" srcId="{C53C0D18-7F4D-4637-B57F-43766B109C09}" destId="{66C42C9B-8BEA-4C36-A595-EC359834F55E}" srcOrd="0" destOrd="0" parTransId="{2D1EB943-0CEC-4F85-9E1B-DE8C3E7A06A0}" sibTransId="{8D2C0C29-C05F-4038-B2DD-713AE29F461D}"/>
    <dgm:cxn modelId="{42B59B8E-57A2-4AA6-A5E9-2DF9E99D6160}" type="presOf" srcId="{C5E40640-6B87-40AC-B5F1-F622E65FAC31}" destId="{C107F41D-D10C-4E86-9A2D-9DB0965B9E1B}" srcOrd="0" destOrd="0" presId="urn:microsoft.com/office/officeart/2005/8/layout/vList2"/>
    <dgm:cxn modelId="{C1E88CFF-D14C-47B6-9999-24786FD3C231}" type="presOf" srcId="{66C42C9B-8BEA-4C36-A595-EC359834F55E}" destId="{09F17BB2-DC9B-4B99-8922-D4314BCA2C94}" srcOrd="0" destOrd="0" presId="urn:microsoft.com/office/officeart/2005/8/layout/vList2"/>
    <dgm:cxn modelId="{A12D1F09-5D2C-4A85-B668-D2169E836198}" srcId="{E3A01DBA-AC53-4859-95DD-7DB4F65B3358}" destId="{C53C0D18-7F4D-4637-B57F-43766B109C09}" srcOrd="0" destOrd="0" parTransId="{2FEDF57F-8071-4F0E-95B6-FCB926CA2C02}" sibTransId="{27C9A48E-5005-4A93-B16E-05C689D936FD}"/>
    <dgm:cxn modelId="{E27A8ED4-8B90-4455-9932-09BF7A571C31}" type="presOf" srcId="{658C5E88-D6B7-4E48-831D-236F3525156A}" destId="{0668F6FD-20E2-4AD1-8019-0C157D15F55A}" srcOrd="0" destOrd="0" presId="urn:microsoft.com/office/officeart/2005/8/layout/vList2"/>
    <dgm:cxn modelId="{CE68FA92-5B02-4A1B-959A-1D3D1F7E3991}" type="presParOf" srcId="{252257C9-A9EB-400E-AF15-FDE7B07AF3CC}" destId="{028AE179-7E7E-4EB5-BA00-367EA9B735F8}" srcOrd="0" destOrd="0" presId="urn:microsoft.com/office/officeart/2005/8/layout/vList2"/>
    <dgm:cxn modelId="{BE85F4ED-5552-4ACB-9936-4F56F62DE191}" type="presParOf" srcId="{252257C9-A9EB-400E-AF15-FDE7B07AF3CC}" destId="{09F17BB2-DC9B-4B99-8922-D4314BCA2C94}" srcOrd="1" destOrd="0" presId="urn:microsoft.com/office/officeart/2005/8/layout/vList2"/>
    <dgm:cxn modelId="{9696483A-90A0-4758-8B80-68A3AA1A3F49}" type="presParOf" srcId="{252257C9-A9EB-400E-AF15-FDE7B07AF3CC}" destId="{0668F6FD-20E2-4AD1-8019-0C157D15F55A}" srcOrd="2" destOrd="0" presId="urn:microsoft.com/office/officeart/2005/8/layout/vList2"/>
    <dgm:cxn modelId="{AA21E625-33F9-4462-9EFC-02402AB0EB51}" type="presParOf" srcId="{252257C9-A9EB-400E-AF15-FDE7B07AF3CC}" destId="{C107F41D-D10C-4E86-9A2D-9DB0965B9E1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BE9419-D7AC-48CA-90A8-A76047AB5F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DA3D3EF2-A280-413A-BDE7-55C7AFF056D7}">
      <dgm:prSet phldrT="[文字]"/>
      <dgm:spPr/>
      <dgm:t>
        <a:bodyPr/>
        <a:lstStyle/>
        <a:p>
          <a:r>
            <a:rPr lang="zh-TW" altLang="en-US" b="1" dirty="0" smtClean="0"/>
            <a:t>下營國中替代役</a:t>
          </a:r>
          <a:endParaRPr lang="zh-TW" altLang="en-US" b="1" dirty="0"/>
        </a:p>
      </dgm:t>
    </dgm:pt>
    <dgm:pt modelId="{010D07A9-5630-4A34-80F7-5639D6566614}" type="parTrans" cxnId="{A2B6497C-E156-4F19-A26B-AACFC03621D6}">
      <dgm:prSet/>
      <dgm:spPr/>
      <dgm:t>
        <a:bodyPr/>
        <a:lstStyle/>
        <a:p>
          <a:endParaRPr lang="zh-TW" altLang="en-US"/>
        </a:p>
      </dgm:t>
    </dgm:pt>
    <dgm:pt modelId="{F5056C78-54D2-408A-8720-D5A0E16CF115}" type="sibTrans" cxnId="{A2B6497C-E156-4F19-A26B-AACFC03621D6}">
      <dgm:prSet/>
      <dgm:spPr/>
      <dgm:t>
        <a:bodyPr/>
        <a:lstStyle/>
        <a:p>
          <a:endParaRPr lang="zh-TW" altLang="en-US"/>
        </a:p>
      </dgm:t>
    </dgm:pt>
    <dgm:pt modelId="{C9ABE57B-B1AA-4F3B-AC53-EDCF5AC4569A}">
      <dgm:prSet phldrT="[文字]"/>
      <dgm:spPr/>
      <dgm:t>
        <a:bodyPr/>
        <a:lstStyle/>
        <a:p>
          <a:r>
            <a:rPr lang="zh-TW" altLang="en-US" dirty="0" smtClean="0">
              <a:latin typeface="+mj-ea"/>
              <a:ea typeface="+mj-ea"/>
            </a:rPr>
            <a:t>國立台灣大學生醫電子與資訊碩士</a:t>
          </a:r>
          <a:endParaRPr lang="zh-TW" altLang="en-US" dirty="0">
            <a:latin typeface="+mj-ea"/>
            <a:ea typeface="+mj-ea"/>
          </a:endParaRPr>
        </a:p>
      </dgm:t>
    </dgm:pt>
    <dgm:pt modelId="{5922EB0F-A374-410B-9903-AADF9101EC43}" type="parTrans" cxnId="{D36C1AF7-9EFC-426F-8B32-E98FA58E6F3B}">
      <dgm:prSet/>
      <dgm:spPr/>
      <dgm:t>
        <a:bodyPr/>
        <a:lstStyle/>
        <a:p>
          <a:endParaRPr lang="zh-TW" altLang="en-US"/>
        </a:p>
      </dgm:t>
    </dgm:pt>
    <dgm:pt modelId="{076A9236-8CD2-44EA-B5F0-9B39D9D9CF7D}" type="sibTrans" cxnId="{D36C1AF7-9EFC-426F-8B32-E98FA58E6F3B}">
      <dgm:prSet/>
      <dgm:spPr/>
      <dgm:t>
        <a:bodyPr/>
        <a:lstStyle/>
        <a:p>
          <a:endParaRPr lang="zh-TW" altLang="en-US"/>
        </a:p>
      </dgm:t>
    </dgm:pt>
    <dgm:pt modelId="{0260F7BF-079A-4FF0-AC70-7E0DA0C63053}">
      <dgm:prSet/>
      <dgm:spPr/>
      <dgm:t>
        <a:bodyPr/>
        <a:lstStyle/>
        <a:p>
          <a:r>
            <a:rPr lang="zh-TW" altLang="en-US" dirty="0" smtClean="0">
              <a:latin typeface="+mj-ea"/>
              <a:ea typeface="+mj-ea"/>
            </a:rPr>
            <a:t>縣立關廟國中</a:t>
          </a:r>
          <a:endParaRPr lang="zh-TW" altLang="en-US" dirty="0">
            <a:latin typeface="+mj-ea"/>
            <a:ea typeface="+mj-ea"/>
          </a:endParaRPr>
        </a:p>
      </dgm:t>
    </dgm:pt>
    <dgm:pt modelId="{DDF9A5C0-4690-4CFD-9AEA-B9139061F618}" type="parTrans" cxnId="{BCEF7596-C952-4242-B7B7-7B2A131AB6F8}">
      <dgm:prSet/>
      <dgm:spPr/>
      <dgm:t>
        <a:bodyPr/>
        <a:lstStyle/>
        <a:p>
          <a:endParaRPr lang="zh-TW" altLang="en-US"/>
        </a:p>
      </dgm:t>
    </dgm:pt>
    <dgm:pt modelId="{39016A53-A17C-45FD-873A-BCD6FCBB2B5E}" type="sibTrans" cxnId="{BCEF7596-C952-4242-B7B7-7B2A131AB6F8}">
      <dgm:prSet/>
      <dgm:spPr/>
      <dgm:t>
        <a:bodyPr/>
        <a:lstStyle/>
        <a:p>
          <a:endParaRPr lang="zh-TW" altLang="en-US"/>
        </a:p>
      </dgm:t>
    </dgm:pt>
    <dgm:pt modelId="{94D8CDDF-69B3-4CCC-A598-F72BFF11061D}">
      <dgm:prSet/>
      <dgm:spPr/>
      <dgm:t>
        <a:bodyPr/>
        <a:lstStyle/>
        <a:p>
          <a:r>
            <a:rPr lang="zh-TW" altLang="en-US" dirty="0" smtClean="0">
              <a:latin typeface="+mj-ea"/>
              <a:ea typeface="+mj-ea"/>
            </a:rPr>
            <a:t>國立台南高級工業職業學校電子</a:t>
          </a:r>
          <a:endParaRPr lang="zh-TW" altLang="en-US" dirty="0">
            <a:latin typeface="+mj-ea"/>
            <a:ea typeface="+mj-ea"/>
          </a:endParaRPr>
        </a:p>
      </dgm:t>
    </dgm:pt>
    <dgm:pt modelId="{56D15020-8281-4953-8040-03CD3BB1EBE6}" type="parTrans" cxnId="{9DC67A2B-E67D-4051-B0D6-BAFDD8C654B5}">
      <dgm:prSet/>
      <dgm:spPr/>
      <dgm:t>
        <a:bodyPr/>
        <a:lstStyle/>
        <a:p>
          <a:endParaRPr lang="zh-TW" altLang="en-US"/>
        </a:p>
      </dgm:t>
    </dgm:pt>
    <dgm:pt modelId="{16595BC7-9FAE-4266-A14F-763CFB30D43D}" type="sibTrans" cxnId="{9DC67A2B-E67D-4051-B0D6-BAFDD8C654B5}">
      <dgm:prSet/>
      <dgm:spPr/>
      <dgm:t>
        <a:bodyPr/>
        <a:lstStyle/>
        <a:p>
          <a:endParaRPr lang="zh-TW" altLang="en-US"/>
        </a:p>
      </dgm:t>
    </dgm:pt>
    <dgm:pt modelId="{956ED106-D05E-42A4-A7C8-62D38366E3C1}">
      <dgm:prSet/>
      <dgm:spPr/>
      <dgm:t>
        <a:bodyPr/>
        <a:lstStyle/>
        <a:p>
          <a:r>
            <a:rPr lang="zh-TW" altLang="en-US" dirty="0" smtClean="0">
              <a:latin typeface="+mj-ea"/>
              <a:ea typeface="+mj-ea"/>
            </a:rPr>
            <a:t>國立台北科技大學電子工程系學士</a:t>
          </a:r>
          <a:endParaRPr lang="zh-TW" altLang="en-US" dirty="0">
            <a:latin typeface="+mj-ea"/>
            <a:ea typeface="+mj-ea"/>
          </a:endParaRPr>
        </a:p>
      </dgm:t>
    </dgm:pt>
    <dgm:pt modelId="{AF9F8FF5-81DE-4DD7-9B32-6CD7A48F3B7F}" type="parTrans" cxnId="{9DEA2BF0-D41B-4126-9321-249178DAD79B}">
      <dgm:prSet/>
      <dgm:spPr/>
      <dgm:t>
        <a:bodyPr/>
        <a:lstStyle/>
        <a:p>
          <a:endParaRPr lang="zh-TW" altLang="en-US"/>
        </a:p>
      </dgm:t>
    </dgm:pt>
    <dgm:pt modelId="{A7BC999A-CDAF-4FA7-A435-571D8BF8B5C0}" type="sibTrans" cxnId="{9DEA2BF0-D41B-4126-9321-249178DAD79B}">
      <dgm:prSet/>
      <dgm:spPr/>
      <dgm:t>
        <a:bodyPr/>
        <a:lstStyle/>
        <a:p>
          <a:endParaRPr lang="zh-TW" altLang="en-US"/>
        </a:p>
      </dgm:t>
    </dgm:pt>
    <dgm:pt modelId="{D8CF07FB-1300-4E88-BBE3-98EB100181D9}">
      <dgm:prSet phldrT="[文字]"/>
      <dgm:spPr/>
      <dgm:t>
        <a:bodyPr/>
        <a:lstStyle/>
        <a:p>
          <a:r>
            <a:rPr lang="zh-TW" altLang="en-US" dirty="0" smtClean="0">
              <a:latin typeface="+mj-ea"/>
              <a:ea typeface="+mj-ea"/>
            </a:rPr>
            <a:t>北京清華大學博士班</a:t>
          </a:r>
          <a:endParaRPr lang="zh-TW" altLang="en-US" dirty="0">
            <a:latin typeface="+mj-ea"/>
            <a:ea typeface="+mj-ea"/>
          </a:endParaRPr>
        </a:p>
      </dgm:t>
    </dgm:pt>
    <dgm:pt modelId="{26ED0F16-D701-458B-A213-6AEF3A485AB3}" type="parTrans" cxnId="{DFA337B5-483B-46C9-9191-CB4659284F67}">
      <dgm:prSet/>
      <dgm:spPr/>
      <dgm:t>
        <a:bodyPr/>
        <a:lstStyle/>
        <a:p>
          <a:endParaRPr lang="zh-TW" altLang="en-US"/>
        </a:p>
      </dgm:t>
    </dgm:pt>
    <dgm:pt modelId="{A526365E-D69A-4A92-AAE2-6EF5A39203D2}" type="sibTrans" cxnId="{DFA337B5-483B-46C9-9191-CB4659284F67}">
      <dgm:prSet/>
      <dgm:spPr/>
      <dgm:t>
        <a:bodyPr/>
        <a:lstStyle/>
        <a:p>
          <a:endParaRPr lang="zh-TW" altLang="en-US"/>
        </a:p>
      </dgm:t>
    </dgm:pt>
    <dgm:pt modelId="{B2F1EF41-54F1-4E78-B861-85A5EEC51A1C}" type="pres">
      <dgm:prSet presAssocID="{F6BE9419-D7AC-48CA-90A8-A76047AB5FCB}" presName="linear" presStyleCnt="0">
        <dgm:presLayoutVars>
          <dgm:animLvl val="lvl"/>
          <dgm:resizeHandles val="exact"/>
        </dgm:presLayoutVars>
      </dgm:prSet>
      <dgm:spPr/>
      <dgm:t>
        <a:bodyPr/>
        <a:lstStyle/>
        <a:p>
          <a:endParaRPr lang="zh-TW" altLang="en-US"/>
        </a:p>
      </dgm:t>
    </dgm:pt>
    <dgm:pt modelId="{D09F0996-FC69-47F5-84EA-B7831A7ED566}" type="pres">
      <dgm:prSet presAssocID="{DA3D3EF2-A280-413A-BDE7-55C7AFF056D7}" presName="parentText" presStyleLbl="node1" presStyleIdx="0" presStyleCnt="1">
        <dgm:presLayoutVars>
          <dgm:chMax val="0"/>
          <dgm:bulletEnabled val="1"/>
        </dgm:presLayoutVars>
      </dgm:prSet>
      <dgm:spPr/>
      <dgm:t>
        <a:bodyPr/>
        <a:lstStyle/>
        <a:p>
          <a:endParaRPr lang="zh-TW" altLang="en-US"/>
        </a:p>
      </dgm:t>
    </dgm:pt>
    <dgm:pt modelId="{A3BEF86D-5807-4A51-9AE8-3E5E210DD2D3}" type="pres">
      <dgm:prSet presAssocID="{DA3D3EF2-A280-413A-BDE7-55C7AFF056D7}" presName="childText" presStyleLbl="revTx" presStyleIdx="0" presStyleCnt="1">
        <dgm:presLayoutVars>
          <dgm:bulletEnabled val="1"/>
        </dgm:presLayoutVars>
      </dgm:prSet>
      <dgm:spPr/>
      <dgm:t>
        <a:bodyPr/>
        <a:lstStyle/>
        <a:p>
          <a:endParaRPr lang="zh-TW" altLang="en-US"/>
        </a:p>
      </dgm:t>
    </dgm:pt>
  </dgm:ptLst>
  <dgm:cxnLst>
    <dgm:cxn modelId="{DFA337B5-483B-46C9-9191-CB4659284F67}" srcId="{DA3D3EF2-A280-413A-BDE7-55C7AFF056D7}" destId="{D8CF07FB-1300-4E88-BBE3-98EB100181D9}" srcOrd="4" destOrd="0" parTransId="{26ED0F16-D701-458B-A213-6AEF3A485AB3}" sibTransId="{A526365E-D69A-4A92-AAE2-6EF5A39203D2}"/>
    <dgm:cxn modelId="{13C53665-E53C-4575-8687-1A7C1896DCA7}" type="presOf" srcId="{C9ABE57B-B1AA-4F3B-AC53-EDCF5AC4569A}" destId="{A3BEF86D-5807-4A51-9AE8-3E5E210DD2D3}" srcOrd="0" destOrd="3" presId="urn:microsoft.com/office/officeart/2005/8/layout/vList2"/>
    <dgm:cxn modelId="{838F6913-AD48-48D4-9901-A4332B581151}" type="presOf" srcId="{956ED106-D05E-42A4-A7C8-62D38366E3C1}" destId="{A3BEF86D-5807-4A51-9AE8-3E5E210DD2D3}" srcOrd="0" destOrd="2" presId="urn:microsoft.com/office/officeart/2005/8/layout/vList2"/>
    <dgm:cxn modelId="{642AED1A-87AE-4DB1-866C-DC76EE04408B}" type="presOf" srcId="{0260F7BF-079A-4FF0-AC70-7E0DA0C63053}" destId="{A3BEF86D-5807-4A51-9AE8-3E5E210DD2D3}" srcOrd="0" destOrd="0" presId="urn:microsoft.com/office/officeart/2005/8/layout/vList2"/>
    <dgm:cxn modelId="{A2B6497C-E156-4F19-A26B-AACFC03621D6}" srcId="{F6BE9419-D7AC-48CA-90A8-A76047AB5FCB}" destId="{DA3D3EF2-A280-413A-BDE7-55C7AFF056D7}" srcOrd="0" destOrd="0" parTransId="{010D07A9-5630-4A34-80F7-5639D6566614}" sibTransId="{F5056C78-54D2-408A-8720-D5A0E16CF115}"/>
    <dgm:cxn modelId="{9DC67A2B-E67D-4051-B0D6-BAFDD8C654B5}" srcId="{DA3D3EF2-A280-413A-BDE7-55C7AFF056D7}" destId="{94D8CDDF-69B3-4CCC-A598-F72BFF11061D}" srcOrd="1" destOrd="0" parTransId="{56D15020-8281-4953-8040-03CD3BB1EBE6}" sibTransId="{16595BC7-9FAE-4266-A14F-763CFB30D43D}"/>
    <dgm:cxn modelId="{F3ADFB5B-F653-4AF2-9E96-D4EB54E77A20}" type="presOf" srcId="{D8CF07FB-1300-4E88-BBE3-98EB100181D9}" destId="{A3BEF86D-5807-4A51-9AE8-3E5E210DD2D3}" srcOrd="0" destOrd="4" presId="urn:microsoft.com/office/officeart/2005/8/layout/vList2"/>
    <dgm:cxn modelId="{D36C1AF7-9EFC-426F-8B32-E98FA58E6F3B}" srcId="{DA3D3EF2-A280-413A-BDE7-55C7AFF056D7}" destId="{C9ABE57B-B1AA-4F3B-AC53-EDCF5AC4569A}" srcOrd="3" destOrd="0" parTransId="{5922EB0F-A374-410B-9903-AADF9101EC43}" sibTransId="{076A9236-8CD2-44EA-B5F0-9B39D9D9CF7D}"/>
    <dgm:cxn modelId="{8DF3B748-3EBC-44F3-AD7D-A4D702CCA0C0}" type="presOf" srcId="{F6BE9419-D7AC-48CA-90A8-A76047AB5FCB}" destId="{B2F1EF41-54F1-4E78-B861-85A5EEC51A1C}" srcOrd="0" destOrd="0" presId="urn:microsoft.com/office/officeart/2005/8/layout/vList2"/>
    <dgm:cxn modelId="{4788F9D7-483D-4A84-B55A-961AF696EEED}" type="presOf" srcId="{DA3D3EF2-A280-413A-BDE7-55C7AFF056D7}" destId="{D09F0996-FC69-47F5-84EA-B7831A7ED566}" srcOrd="0" destOrd="0" presId="urn:microsoft.com/office/officeart/2005/8/layout/vList2"/>
    <dgm:cxn modelId="{BCEF7596-C952-4242-B7B7-7B2A131AB6F8}" srcId="{DA3D3EF2-A280-413A-BDE7-55C7AFF056D7}" destId="{0260F7BF-079A-4FF0-AC70-7E0DA0C63053}" srcOrd="0" destOrd="0" parTransId="{DDF9A5C0-4690-4CFD-9AEA-B9139061F618}" sibTransId="{39016A53-A17C-45FD-873A-BCD6FCBB2B5E}"/>
    <dgm:cxn modelId="{9DEA2BF0-D41B-4126-9321-249178DAD79B}" srcId="{DA3D3EF2-A280-413A-BDE7-55C7AFF056D7}" destId="{956ED106-D05E-42A4-A7C8-62D38366E3C1}" srcOrd="2" destOrd="0" parTransId="{AF9F8FF5-81DE-4DD7-9B32-6CD7A48F3B7F}" sibTransId="{A7BC999A-CDAF-4FA7-A435-571D8BF8B5C0}"/>
    <dgm:cxn modelId="{F7119BC2-4291-4952-A8D0-5873A1D6D4D6}" type="presOf" srcId="{94D8CDDF-69B3-4CCC-A598-F72BFF11061D}" destId="{A3BEF86D-5807-4A51-9AE8-3E5E210DD2D3}" srcOrd="0" destOrd="1" presId="urn:microsoft.com/office/officeart/2005/8/layout/vList2"/>
    <dgm:cxn modelId="{03C734BB-39A9-4EA4-ADAA-D8B2FDD364CE}" type="presParOf" srcId="{B2F1EF41-54F1-4E78-B861-85A5EEC51A1C}" destId="{D09F0996-FC69-47F5-84EA-B7831A7ED566}" srcOrd="0" destOrd="0" presId="urn:microsoft.com/office/officeart/2005/8/layout/vList2"/>
    <dgm:cxn modelId="{C9285EC8-F11F-451B-9F78-E1A0280464AE}" type="presParOf" srcId="{B2F1EF41-54F1-4E78-B861-85A5EEC51A1C}" destId="{A3BEF86D-5807-4A51-9AE8-3E5E210DD2D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BE9419-D7AC-48CA-90A8-A76047AB5F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DA3D3EF2-A280-413A-BDE7-55C7AFF056D7}">
      <dgm:prSet phldrT="[文字]"/>
      <dgm:spPr/>
      <dgm:t>
        <a:bodyPr/>
        <a:lstStyle/>
        <a:p>
          <a:r>
            <a:rPr lang="zh-TW" altLang="en-US" dirty="0" smtClean="0">
              <a:solidFill>
                <a:schemeClr val="tx1">
                  <a:lumMod val="85000"/>
                  <a:lumOff val="15000"/>
                </a:schemeClr>
              </a:solidFill>
            </a:rPr>
            <a:t>東興校長的兒子</a:t>
          </a:r>
          <a:endParaRPr lang="zh-TW" altLang="en-US" b="1" dirty="0"/>
        </a:p>
      </dgm:t>
    </dgm:pt>
    <dgm:pt modelId="{010D07A9-5630-4A34-80F7-5639D6566614}" type="parTrans" cxnId="{A2B6497C-E156-4F19-A26B-AACFC03621D6}">
      <dgm:prSet/>
      <dgm:spPr/>
      <dgm:t>
        <a:bodyPr/>
        <a:lstStyle/>
        <a:p>
          <a:endParaRPr lang="zh-TW" altLang="en-US"/>
        </a:p>
      </dgm:t>
    </dgm:pt>
    <dgm:pt modelId="{F5056C78-54D2-408A-8720-D5A0E16CF115}" type="sibTrans" cxnId="{A2B6497C-E156-4F19-A26B-AACFC03621D6}">
      <dgm:prSet/>
      <dgm:spPr/>
      <dgm:t>
        <a:bodyPr/>
        <a:lstStyle/>
        <a:p>
          <a:endParaRPr lang="zh-TW" altLang="en-US"/>
        </a:p>
      </dgm:t>
    </dgm:pt>
    <dgm:pt modelId="{C9ABE57B-B1AA-4F3B-AC53-EDCF5AC4569A}">
      <dgm:prSet phldrT="[文字]"/>
      <dgm:spPr/>
      <dgm:t>
        <a:bodyPr/>
        <a:lstStyle/>
        <a:p>
          <a:r>
            <a:rPr lang="zh-TW" altLang="en-US" dirty="0" smtClean="0"/>
            <a:t>私立學校資優班學生</a:t>
          </a:r>
          <a:endParaRPr lang="zh-TW" altLang="en-US" dirty="0"/>
        </a:p>
      </dgm:t>
    </dgm:pt>
    <dgm:pt modelId="{5922EB0F-A374-410B-9903-AADF9101EC43}" type="parTrans" cxnId="{D36C1AF7-9EFC-426F-8B32-E98FA58E6F3B}">
      <dgm:prSet/>
      <dgm:spPr/>
      <dgm:t>
        <a:bodyPr/>
        <a:lstStyle/>
        <a:p>
          <a:endParaRPr lang="zh-TW" altLang="en-US"/>
        </a:p>
      </dgm:t>
    </dgm:pt>
    <dgm:pt modelId="{076A9236-8CD2-44EA-B5F0-9B39D9D9CF7D}" type="sibTrans" cxnId="{D36C1AF7-9EFC-426F-8B32-E98FA58E6F3B}">
      <dgm:prSet/>
      <dgm:spPr/>
      <dgm:t>
        <a:bodyPr/>
        <a:lstStyle/>
        <a:p>
          <a:endParaRPr lang="zh-TW" altLang="en-US"/>
        </a:p>
      </dgm:t>
    </dgm:pt>
    <dgm:pt modelId="{AA6671DE-3945-4791-BA2F-637562DA129E}">
      <dgm:prSet phldrT="[文字]"/>
      <dgm:spPr/>
      <dgm:t>
        <a:bodyPr/>
        <a:lstStyle/>
        <a:p>
          <a:r>
            <a:rPr lang="zh-TW" altLang="en-US" dirty="0" smtClean="0"/>
            <a:t>學科成績扼殺自信</a:t>
          </a:r>
          <a:endParaRPr lang="zh-TW" altLang="en-US" dirty="0"/>
        </a:p>
      </dgm:t>
    </dgm:pt>
    <dgm:pt modelId="{901CD3EA-E820-48D4-8B92-382AE7A6F98D}" type="parTrans" cxnId="{53F0D4A9-B07A-49AE-BA46-9F77753417FA}">
      <dgm:prSet/>
      <dgm:spPr/>
    </dgm:pt>
    <dgm:pt modelId="{3C1CCFB0-0820-4778-8C13-8EE37DAF2D29}" type="sibTrans" cxnId="{53F0D4A9-B07A-49AE-BA46-9F77753417FA}">
      <dgm:prSet/>
      <dgm:spPr/>
    </dgm:pt>
    <dgm:pt modelId="{F03E47FA-0E3C-4453-99BE-427182662BEF}">
      <dgm:prSet phldrT="[文字]"/>
      <dgm:spPr/>
      <dgm:t>
        <a:bodyPr/>
        <a:lstStyle/>
        <a:p>
          <a:r>
            <a:rPr lang="zh-TW" altLang="en-US" dirty="0" smtClean="0"/>
            <a:t>提起勇氣向校長老爸商量</a:t>
          </a:r>
          <a:endParaRPr lang="zh-TW" altLang="en-US" dirty="0"/>
        </a:p>
      </dgm:t>
    </dgm:pt>
    <dgm:pt modelId="{AC69CC07-AC09-4020-95E2-B6895EDE6165}" type="parTrans" cxnId="{A0784CCE-CEAA-4447-B219-275F60999B3F}">
      <dgm:prSet/>
      <dgm:spPr/>
    </dgm:pt>
    <dgm:pt modelId="{2C834FED-C6BB-4D93-8818-A091A6CAF7B2}" type="sibTrans" cxnId="{A0784CCE-CEAA-4447-B219-275F60999B3F}">
      <dgm:prSet/>
      <dgm:spPr/>
    </dgm:pt>
    <dgm:pt modelId="{475602F8-FFE6-4C39-90EC-819910A1C5CD}">
      <dgm:prSet phldrT="[文字]"/>
      <dgm:spPr/>
      <dgm:t>
        <a:bodyPr/>
        <a:lstStyle/>
        <a:p>
          <a:r>
            <a:rPr lang="zh-TW" altLang="en-US" dirty="0" smtClean="0"/>
            <a:t>進入新營高工重拾信心</a:t>
          </a:r>
          <a:endParaRPr lang="zh-TW" altLang="en-US" dirty="0"/>
        </a:p>
      </dgm:t>
    </dgm:pt>
    <dgm:pt modelId="{66B86DFD-0170-4F8C-ACA5-E2A87DAAFFC6}" type="parTrans" cxnId="{76C9C6A0-6AB3-406E-88ED-322DC5B4E569}">
      <dgm:prSet/>
      <dgm:spPr/>
    </dgm:pt>
    <dgm:pt modelId="{B95A738B-3FF7-4E27-BBB4-A5ACC7902D42}" type="sibTrans" cxnId="{76C9C6A0-6AB3-406E-88ED-322DC5B4E569}">
      <dgm:prSet/>
      <dgm:spPr/>
    </dgm:pt>
    <dgm:pt modelId="{41C26D3E-CCEE-4915-AA03-CF1B569212F4}">
      <dgm:prSet phldrT="[文字]"/>
      <dgm:spPr/>
      <dgm:t>
        <a:bodyPr/>
        <a:lstStyle/>
        <a:p>
          <a:r>
            <a:rPr lang="zh-TW" altLang="en-US" dirty="0" smtClean="0"/>
            <a:t>台北科大的高材生</a:t>
          </a:r>
          <a:endParaRPr lang="zh-TW" altLang="en-US" dirty="0"/>
        </a:p>
      </dgm:t>
    </dgm:pt>
    <dgm:pt modelId="{171AAAC7-1F8A-49EB-ACB9-D6BC6347A24B}" type="parTrans" cxnId="{1224D625-E788-4FE8-AB81-251E30ED4D88}">
      <dgm:prSet/>
      <dgm:spPr/>
    </dgm:pt>
    <dgm:pt modelId="{506644CE-5105-4325-AA0E-32DCFC39E0BF}" type="sibTrans" cxnId="{1224D625-E788-4FE8-AB81-251E30ED4D88}">
      <dgm:prSet/>
      <dgm:spPr/>
    </dgm:pt>
    <dgm:pt modelId="{3C07F77E-67A9-4B77-8BD5-053D6B087984}">
      <dgm:prSet phldrT="[文字]"/>
      <dgm:spPr/>
      <dgm:t>
        <a:bodyPr/>
        <a:lstStyle/>
        <a:p>
          <a:r>
            <a:rPr lang="zh-TW" altLang="en-US" dirty="0" smtClean="0"/>
            <a:t>教育部技職典範</a:t>
          </a:r>
          <a:endParaRPr lang="zh-TW" altLang="en-US" dirty="0"/>
        </a:p>
      </dgm:t>
    </dgm:pt>
    <dgm:pt modelId="{85D8D653-1FC3-4A3D-A5BC-A77BB9ABB994}" type="parTrans" cxnId="{E2CE081A-1652-459E-B60B-7B8298C12528}">
      <dgm:prSet/>
      <dgm:spPr/>
    </dgm:pt>
    <dgm:pt modelId="{55D65D42-529A-4DEC-962C-2E15C782B482}" type="sibTrans" cxnId="{E2CE081A-1652-459E-B60B-7B8298C12528}">
      <dgm:prSet/>
      <dgm:spPr/>
    </dgm:pt>
    <dgm:pt modelId="{B2F1EF41-54F1-4E78-B861-85A5EEC51A1C}" type="pres">
      <dgm:prSet presAssocID="{F6BE9419-D7AC-48CA-90A8-A76047AB5FCB}" presName="linear" presStyleCnt="0">
        <dgm:presLayoutVars>
          <dgm:animLvl val="lvl"/>
          <dgm:resizeHandles val="exact"/>
        </dgm:presLayoutVars>
      </dgm:prSet>
      <dgm:spPr/>
      <dgm:t>
        <a:bodyPr/>
        <a:lstStyle/>
        <a:p>
          <a:endParaRPr lang="zh-TW" altLang="en-US"/>
        </a:p>
      </dgm:t>
    </dgm:pt>
    <dgm:pt modelId="{D09F0996-FC69-47F5-84EA-B7831A7ED566}" type="pres">
      <dgm:prSet presAssocID="{DA3D3EF2-A280-413A-BDE7-55C7AFF056D7}" presName="parentText" presStyleLbl="node1" presStyleIdx="0" presStyleCnt="1">
        <dgm:presLayoutVars>
          <dgm:chMax val="0"/>
          <dgm:bulletEnabled val="1"/>
        </dgm:presLayoutVars>
      </dgm:prSet>
      <dgm:spPr/>
      <dgm:t>
        <a:bodyPr/>
        <a:lstStyle/>
        <a:p>
          <a:endParaRPr lang="zh-TW" altLang="en-US"/>
        </a:p>
      </dgm:t>
    </dgm:pt>
    <dgm:pt modelId="{A3BEF86D-5807-4A51-9AE8-3E5E210DD2D3}" type="pres">
      <dgm:prSet presAssocID="{DA3D3EF2-A280-413A-BDE7-55C7AFF056D7}" presName="childText" presStyleLbl="revTx" presStyleIdx="0" presStyleCnt="1">
        <dgm:presLayoutVars>
          <dgm:bulletEnabled val="1"/>
        </dgm:presLayoutVars>
      </dgm:prSet>
      <dgm:spPr/>
      <dgm:t>
        <a:bodyPr/>
        <a:lstStyle/>
        <a:p>
          <a:endParaRPr lang="zh-TW" altLang="en-US"/>
        </a:p>
      </dgm:t>
    </dgm:pt>
  </dgm:ptLst>
  <dgm:cxnLst>
    <dgm:cxn modelId="{B1524746-0289-4CB7-94A2-DA0F24F36718}" type="presOf" srcId="{3C07F77E-67A9-4B77-8BD5-053D6B087984}" destId="{A3BEF86D-5807-4A51-9AE8-3E5E210DD2D3}" srcOrd="0" destOrd="5" presId="urn:microsoft.com/office/officeart/2005/8/layout/vList2"/>
    <dgm:cxn modelId="{4402E0D4-F4CC-4E01-AA76-4B4D13C13CC0}" type="presOf" srcId="{F03E47FA-0E3C-4453-99BE-427182662BEF}" destId="{A3BEF86D-5807-4A51-9AE8-3E5E210DD2D3}" srcOrd="0" destOrd="2" presId="urn:microsoft.com/office/officeart/2005/8/layout/vList2"/>
    <dgm:cxn modelId="{13F698FB-80AE-4379-9683-DAC418C189BC}" type="presOf" srcId="{AA6671DE-3945-4791-BA2F-637562DA129E}" destId="{A3BEF86D-5807-4A51-9AE8-3E5E210DD2D3}" srcOrd="0" destOrd="1" presId="urn:microsoft.com/office/officeart/2005/8/layout/vList2"/>
    <dgm:cxn modelId="{76C9C6A0-6AB3-406E-88ED-322DC5B4E569}" srcId="{DA3D3EF2-A280-413A-BDE7-55C7AFF056D7}" destId="{475602F8-FFE6-4C39-90EC-819910A1C5CD}" srcOrd="3" destOrd="0" parTransId="{66B86DFD-0170-4F8C-ACA5-E2A87DAAFFC6}" sibTransId="{B95A738B-3FF7-4E27-BBB4-A5ACC7902D42}"/>
    <dgm:cxn modelId="{A2B6497C-E156-4F19-A26B-AACFC03621D6}" srcId="{F6BE9419-D7AC-48CA-90A8-A76047AB5FCB}" destId="{DA3D3EF2-A280-413A-BDE7-55C7AFF056D7}" srcOrd="0" destOrd="0" parTransId="{010D07A9-5630-4A34-80F7-5639D6566614}" sibTransId="{F5056C78-54D2-408A-8720-D5A0E16CF115}"/>
    <dgm:cxn modelId="{D36C1AF7-9EFC-426F-8B32-E98FA58E6F3B}" srcId="{DA3D3EF2-A280-413A-BDE7-55C7AFF056D7}" destId="{C9ABE57B-B1AA-4F3B-AC53-EDCF5AC4569A}" srcOrd="0" destOrd="0" parTransId="{5922EB0F-A374-410B-9903-AADF9101EC43}" sibTransId="{076A9236-8CD2-44EA-B5F0-9B39D9D9CF7D}"/>
    <dgm:cxn modelId="{E2CE081A-1652-459E-B60B-7B8298C12528}" srcId="{DA3D3EF2-A280-413A-BDE7-55C7AFF056D7}" destId="{3C07F77E-67A9-4B77-8BD5-053D6B087984}" srcOrd="5" destOrd="0" parTransId="{85D8D653-1FC3-4A3D-A5BC-A77BB9ABB994}" sibTransId="{55D65D42-529A-4DEC-962C-2E15C782B482}"/>
    <dgm:cxn modelId="{14F3F759-8448-44B8-B825-4C7613F467EE}" type="presOf" srcId="{475602F8-FFE6-4C39-90EC-819910A1C5CD}" destId="{A3BEF86D-5807-4A51-9AE8-3E5E210DD2D3}" srcOrd="0" destOrd="3" presId="urn:microsoft.com/office/officeart/2005/8/layout/vList2"/>
    <dgm:cxn modelId="{8DF3B748-3EBC-44F3-AD7D-A4D702CCA0C0}" type="presOf" srcId="{F6BE9419-D7AC-48CA-90A8-A76047AB5FCB}" destId="{B2F1EF41-54F1-4E78-B861-85A5EEC51A1C}" srcOrd="0" destOrd="0" presId="urn:microsoft.com/office/officeart/2005/8/layout/vList2"/>
    <dgm:cxn modelId="{13C53665-E53C-4575-8687-1A7C1896DCA7}" type="presOf" srcId="{C9ABE57B-B1AA-4F3B-AC53-EDCF5AC4569A}" destId="{A3BEF86D-5807-4A51-9AE8-3E5E210DD2D3}" srcOrd="0" destOrd="0" presId="urn:microsoft.com/office/officeart/2005/8/layout/vList2"/>
    <dgm:cxn modelId="{A0784CCE-CEAA-4447-B219-275F60999B3F}" srcId="{DA3D3EF2-A280-413A-BDE7-55C7AFF056D7}" destId="{F03E47FA-0E3C-4453-99BE-427182662BEF}" srcOrd="2" destOrd="0" parTransId="{AC69CC07-AC09-4020-95E2-B6895EDE6165}" sibTransId="{2C834FED-C6BB-4D93-8818-A091A6CAF7B2}"/>
    <dgm:cxn modelId="{4788F9D7-483D-4A84-B55A-961AF696EEED}" type="presOf" srcId="{DA3D3EF2-A280-413A-BDE7-55C7AFF056D7}" destId="{D09F0996-FC69-47F5-84EA-B7831A7ED566}" srcOrd="0" destOrd="0" presId="urn:microsoft.com/office/officeart/2005/8/layout/vList2"/>
    <dgm:cxn modelId="{9784F1FE-5AB3-412E-B770-E6999BE88BDA}" type="presOf" srcId="{41C26D3E-CCEE-4915-AA03-CF1B569212F4}" destId="{A3BEF86D-5807-4A51-9AE8-3E5E210DD2D3}" srcOrd="0" destOrd="4" presId="urn:microsoft.com/office/officeart/2005/8/layout/vList2"/>
    <dgm:cxn modelId="{1224D625-E788-4FE8-AB81-251E30ED4D88}" srcId="{DA3D3EF2-A280-413A-BDE7-55C7AFF056D7}" destId="{41C26D3E-CCEE-4915-AA03-CF1B569212F4}" srcOrd="4" destOrd="0" parTransId="{171AAAC7-1F8A-49EB-ACB9-D6BC6347A24B}" sibTransId="{506644CE-5105-4325-AA0E-32DCFC39E0BF}"/>
    <dgm:cxn modelId="{53F0D4A9-B07A-49AE-BA46-9F77753417FA}" srcId="{DA3D3EF2-A280-413A-BDE7-55C7AFF056D7}" destId="{AA6671DE-3945-4791-BA2F-637562DA129E}" srcOrd="1" destOrd="0" parTransId="{901CD3EA-E820-48D4-8B92-382AE7A6F98D}" sibTransId="{3C1CCFB0-0820-4778-8C13-8EE37DAF2D29}"/>
    <dgm:cxn modelId="{03C734BB-39A9-4EA4-ADAA-D8B2FDD364CE}" type="presParOf" srcId="{B2F1EF41-54F1-4E78-B861-85A5EEC51A1C}" destId="{D09F0996-FC69-47F5-84EA-B7831A7ED566}" srcOrd="0" destOrd="0" presId="urn:microsoft.com/office/officeart/2005/8/layout/vList2"/>
    <dgm:cxn modelId="{C9285EC8-F11F-451B-9F78-E1A0280464AE}" type="presParOf" srcId="{B2F1EF41-54F1-4E78-B861-85A5EEC51A1C}" destId="{A3BEF86D-5807-4A51-9AE8-3E5E210DD2D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適性揚才，引導學生分流發展</a:t>
          </a:r>
          <a:endParaRPr lang="en-US" altLang="zh-TW"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t>
        <a:bodyPr/>
        <a:lstStyle/>
        <a:p>
          <a:endParaRPr lang="zh-TW" altLang="en-US"/>
        </a:p>
      </dgm:t>
    </dgm:pt>
    <dgm:pt modelId="{8DDDF8C3-FF55-49EC-9A54-69EC0345E304}" type="pres">
      <dgm:prSet presAssocID="{EE1BDC71-60E5-48A4-A1CC-4E2418740628}" presName="cycle" presStyleCnt="0"/>
      <dgm:spPr/>
      <dgm:t>
        <a:bodyPr/>
        <a:lstStyle/>
        <a:p>
          <a:endParaRPr lang="zh-TW" altLang="en-US"/>
        </a:p>
      </dgm:t>
    </dgm:pt>
    <dgm:pt modelId="{5088F539-9BCB-41C9-8D95-FC4ACC8AAD5A}" type="pres">
      <dgm:prSet presAssocID="{EE1BDC71-60E5-48A4-A1CC-4E2418740628}" presName="srcNode" presStyleLbl="node1" presStyleIdx="0" presStyleCnt="3"/>
      <dgm:spPr/>
      <dgm:t>
        <a:bodyPr/>
        <a:lstStyle/>
        <a:p>
          <a:endParaRPr lang="zh-TW" altLang="en-US"/>
        </a:p>
      </dgm:t>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t>
        <a:bodyPr/>
        <a:lstStyle/>
        <a:p>
          <a:endParaRPr lang="zh-TW" altLang="en-US"/>
        </a:p>
      </dgm:t>
    </dgm:pt>
    <dgm:pt modelId="{4B075462-A86B-46F9-AC5F-79BC226604E1}" type="pres">
      <dgm:prSet presAssocID="{EE1BDC71-60E5-48A4-A1CC-4E2418740628}" presName="dstNode" presStyleLbl="node1" presStyleIdx="0" presStyleCnt="3"/>
      <dgm:spPr/>
      <dgm:t>
        <a:bodyPr/>
        <a:lstStyle/>
        <a:p>
          <a:endParaRPr lang="zh-TW" altLang="en-US"/>
        </a:p>
      </dgm:t>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t>
        <a:bodyPr/>
        <a:lstStyle/>
        <a:p>
          <a:endParaRPr lang="zh-TW" altLang="en-US"/>
        </a:p>
      </dgm:t>
    </dgm:pt>
    <dgm:pt modelId="{94279C75-ECBD-40D0-B252-087B1D7B6233}" type="pres">
      <dgm:prSet presAssocID="{BA22A4BE-5BF5-4AA5-B5AD-5CF8054C1455}" presName="accentRepeatNode" presStyleLbl="solidFgAcc1" presStyleIdx="0" presStyleCnt="3"/>
      <dgm:spPr/>
      <dgm:t>
        <a:bodyPr/>
        <a:lstStyle/>
        <a:p>
          <a:endParaRPr lang="zh-TW" altLang="en-US"/>
        </a:p>
      </dgm:t>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t>
        <a:bodyPr/>
        <a:lstStyle/>
        <a:p>
          <a:endParaRPr lang="zh-TW" altLang="en-US"/>
        </a:p>
      </dgm:t>
    </dgm:pt>
    <dgm:pt modelId="{716090D8-BD51-4F17-A810-0CA68465B20E}" type="pres">
      <dgm:prSet presAssocID="{C0AFE37B-CF43-48C0-B41B-47883C8FCF7D}" presName="accentRepeatNode" presStyleLbl="solidFgAcc1" presStyleIdx="1" presStyleCnt="3"/>
      <dgm:spPr/>
      <dgm:t>
        <a:bodyPr/>
        <a:lstStyle/>
        <a:p>
          <a:endParaRPr lang="zh-TW" altLang="en-US"/>
        </a:p>
      </dgm:t>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t>
        <a:bodyPr/>
        <a:lstStyle/>
        <a:p>
          <a:endParaRPr lang="zh-TW" altLang="en-US"/>
        </a:p>
      </dgm:t>
    </dgm:pt>
    <dgm:pt modelId="{1C94BE33-5102-4F19-83A6-220C88F6990A}" type="pres">
      <dgm:prSet presAssocID="{5E271979-4BE1-4528-ABD2-57655C5F9CEE}" presName="accentRepeatNode" presStyleLbl="solidFgAcc1" presStyleIdx="2" presStyleCnt="3"/>
      <dgm:spPr/>
      <dgm:t>
        <a:bodyPr/>
        <a:lstStyle/>
        <a:p>
          <a:endParaRPr lang="zh-TW" altLang="en-US"/>
        </a:p>
      </dgm:t>
    </dgm:pt>
  </dgm:ptLst>
  <dgm:cxnLst>
    <dgm:cxn modelId="{A72978A5-9B9D-431B-88BA-D376D20B32B5}" type="presOf" srcId="{5E271979-4BE1-4528-ABD2-57655C5F9CEE}" destId="{22AC118A-9919-42A8-B22B-E99D9F6A9608}" srcOrd="0" destOrd="0" presId="urn:microsoft.com/office/officeart/2008/layout/VerticalCurvedList"/>
    <dgm:cxn modelId="{4FCA43B4-CA19-4D7D-B26D-3269689B7501}" type="presOf" srcId="{9667B0A1-0CE2-465F-9AE6-A496C61FF8B7}" destId="{D16736D0-84DD-42F5-86A8-2900BEA2BC13}" srcOrd="0" destOrd="0" presId="urn:microsoft.com/office/officeart/2008/layout/VerticalCurvedList"/>
    <dgm:cxn modelId="{13124230-6E6F-44C5-91E0-3C6A57CE03FD}" srcId="{EE1BDC71-60E5-48A4-A1CC-4E2418740628}" destId="{BA22A4BE-5BF5-4AA5-B5AD-5CF8054C1455}" srcOrd="0" destOrd="0" parTransId="{D4AC3AA3-8D5C-4925-9B68-E51138B11F3A}" sibTransId="{9667B0A1-0CE2-465F-9AE6-A496C61FF8B7}"/>
    <dgm:cxn modelId="{C29AB369-5DB6-498C-9D52-1AED3CE50681}" type="presOf" srcId="{EE1BDC71-60E5-48A4-A1CC-4E2418740628}" destId="{08794BD5-2B8B-4FC3-B40C-402109736ADA}"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CD9C7EB1-E638-4C86-9072-FF5DA76A4CD6}" srcId="{EE1BDC71-60E5-48A4-A1CC-4E2418740628}" destId="{5E271979-4BE1-4528-ABD2-57655C5F9CEE}" srcOrd="2" destOrd="0" parTransId="{2CCDB7AF-444D-4071-99E1-A42B8E405085}" sibTransId="{71A0085D-E40A-4459-8D34-0CC89DC4F8FF}"/>
    <dgm:cxn modelId="{A0422CE8-13BC-4601-B06D-E893F1A59F25}" type="presOf" srcId="{BA22A4BE-5BF5-4AA5-B5AD-5CF8054C1455}" destId="{DFF4AD23-32A9-4AFB-A212-7074F1736A7F}" srcOrd="0" destOrd="0" presId="urn:microsoft.com/office/officeart/2008/layout/VerticalCurvedList"/>
    <dgm:cxn modelId="{6E4F562F-715F-48D2-BD70-54E65F16253E}" type="presOf" srcId="{C0AFE37B-CF43-48C0-B41B-47883C8FCF7D}" destId="{A94040F8-0D54-442F-B8A5-F459594B8D1B}" srcOrd="0" destOrd="0" presId="urn:microsoft.com/office/officeart/2008/layout/VerticalCurvedList"/>
    <dgm:cxn modelId="{A2F5B9E8-E6AD-44E3-91DD-34DF0338FC79}" type="presParOf" srcId="{08794BD5-2B8B-4FC3-B40C-402109736ADA}" destId="{D2D2EFFA-6105-4D95-AD8A-BB6A9772D696}" srcOrd="0" destOrd="0" presId="urn:microsoft.com/office/officeart/2008/layout/VerticalCurvedList"/>
    <dgm:cxn modelId="{B2AA4FAE-0296-4148-A186-8D4C3812C57B}" type="presParOf" srcId="{D2D2EFFA-6105-4D95-AD8A-BB6A9772D696}" destId="{8DDDF8C3-FF55-49EC-9A54-69EC0345E304}" srcOrd="0" destOrd="0" presId="urn:microsoft.com/office/officeart/2008/layout/VerticalCurvedList"/>
    <dgm:cxn modelId="{DABEC165-408A-4EDC-A382-D098DCDF4535}" type="presParOf" srcId="{8DDDF8C3-FF55-49EC-9A54-69EC0345E304}" destId="{5088F539-9BCB-41C9-8D95-FC4ACC8AAD5A}" srcOrd="0" destOrd="0" presId="urn:microsoft.com/office/officeart/2008/layout/VerticalCurvedList"/>
    <dgm:cxn modelId="{54B82F24-3C18-4E54-B3EF-906F87F04BFC}" type="presParOf" srcId="{8DDDF8C3-FF55-49EC-9A54-69EC0345E304}" destId="{D16736D0-84DD-42F5-86A8-2900BEA2BC13}" srcOrd="1" destOrd="0" presId="urn:microsoft.com/office/officeart/2008/layout/VerticalCurvedList"/>
    <dgm:cxn modelId="{B5774203-D57D-42BF-AEA4-C7054A91F7D4}" type="presParOf" srcId="{8DDDF8C3-FF55-49EC-9A54-69EC0345E304}" destId="{6BF70D8B-5727-41E1-A9F1-B22C706606FB}" srcOrd="2" destOrd="0" presId="urn:microsoft.com/office/officeart/2008/layout/VerticalCurvedList"/>
    <dgm:cxn modelId="{6B1C2534-FF65-448D-B601-C783D893D9D9}" type="presParOf" srcId="{8DDDF8C3-FF55-49EC-9A54-69EC0345E304}" destId="{4B075462-A86B-46F9-AC5F-79BC226604E1}" srcOrd="3" destOrd="0" presId="urn:microsoft.com/office/officeart/2008/layout/VerticalCurvedList"/>
    <dgm:cxn modelId="{5DD1DC56-B629-450B-AC68-2C0FECAC34F3}" type="presParOf" srcId="{D2D2EFFA-6105-4D95-AD8A-BB6A9772D696}" destId="{DFF4AD23-32A9-4AFB-A212-7074F1736A7F}" srcOrd="1" destOrd="0" presId="urn:microsoft.com/office/officeart/2008/layout/VerticalCurvedList"/>
    <dgm:cxn modelId="{80AEE1C5-AE52-4EFA-B480-833B07A5E4EF}" type="presParOf" srcId="{D2D2EFFA-6105-4D95-AD8A-BB6A9772D696}" destId="{115AE354-D019-4BD5-899E-5BAD230FAA71}" srcOrd="2" destOrd="0" presId="urn:microsoft.com/office/officeart/2008/layout/VerticalCurvedList"/>
    <dgm:cxn modelId="{E3FCD824-5B75-4E9B-B21D-C0BB9492776B}" type="presParOf" srcId="{115AE354-D019-4BD5-899E-5BAD230FAA71}" destId="{94279C75-ECBD-40D0-B252-087B1D7B6233}" srcOrd="0" destOrd="0" presId="urn:microsoft.com/office/officeart/2008/layout/VerticalCurvedList"/>
    <dgm:cxn modelId="{D5263612-A135-44E8-A8B0-B1D761882B0B}" type="presParOf" srcId="{D2D2EFFA-6105-4D95-AD8A-BB6A9772D696}" destId="{A94040F8-0D54-442F-B8A5-F459594B8D1B}" srcOrd="3" destOrd="0" presId="urn:microsoft.com/office/officeart/2008/layout/VerticalCurvedList"/>
    <dgm:cxn modelId="{9825C07E-F046-4468-AF80-EE757FD7638C}" type="presParOf" srcId="{D2D2EFFA-6105-4D95-AD8A-BB6A9772D696}" destId="{AAD656EE-1D07-47A5-9D23-EB942E1E673F}" srcOrd="4" destOrd="0" presId="urn:microsoft.com/office/officeart/2008/layout/VerticalCurvedList"/>
    <dgm:cxn modelId="{566EDEA4-71AA-46C4-A54C-B92CC9D624F6}" type="presParOf" srcId="{AAD656EE-1D07-47A5-9D23-EB942E1E673F}" destId="{716090D8-BD51-4F17-A810-0CA68465B20E}" srcOrd="0" destOrd="0" presId="urn:microsoft.com/office/officeart/2008/layout/VerticalCurvedList"/>
    <dgm:cxn modelId="{387526B4-A997-47A5-8734-D4378EB887F1}" type="presParOf" srcId="{D2D2EFFA-6105-4D95-AD8A-BB6A9772D696}" destId="{22AC118A-9919-42A8-B22B-E99D9F6A9608}" srcOrd="5" destOrd="0" presId="urn:microsoft.com/office/officeart/2008/layout/VerticalCurvedList"/>
    <dgm:cxn modelId="{F7E27BF3-C5EE-4DEF-A37A-12ACB95B694F}" type="presParOf" srcId="{D2D2EFFA-6105-4D95-AD8A-BB6A9772D696}" destId="{E226F84D-9BA5-4363-9446-4FB34CED389C}" srcOrd="6" destOrd="0" presId="urn:microsoft.com/office/officeart/2008/layout/VerticalCurvedList"/>
    <dgm:cxn modelId="{59EF876E-CDC5-4F49-8DB0-C14B394C9DED}"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普通高中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直升</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免試入學</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特色招生</a:t>
          </a:r>
          <a:r>
            <a:rPr lang="en-US" altLang="zh-TW" dirty="0" smtClean="0"/>
            <a:t>(</a:t>
          </a:r>
          <a:r>
            <a:rPr lang="zh-TW" altLang="en-US" dirty="0" smtClean="0"/>
            <a:t>考試分發</a:t>
          </a:r>
          <a:r>
            <a:rPr lang="en-US" altLang="zh-TW" dirty="0" smtClean="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A2FAB91C-8ABF-43DB-BD70-67DBDEC23173}" type="presParOf" srcId="{FC0B382E-739E-4E8C-8F8B-075B6E096A45}" destId="{6C79BBAC-F079-444A-9D58-22D34C924DA8}" srcOrd="2"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3"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4"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5"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技術型高中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特色招生</a:t>
          </a:r>
          <a:r>
            <a:rPr lang="en-US" altLang="zh-TW" dirty="0" smtClean="0"/>
            <a:t>(</a:t>
          </a:r>
          <a:r>
            <a:rPr lang="zh-TW" altLang="en-US" dirty="0" smtClean="0"/>
            <a:t>專業群科</a:t>
          </a:r>
          <a:r>
            <a:rPr lang="en-US" altLang="zh-TW" dirty="0" smtClean="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實用技能班</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技優甄審</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smtClean="0"/>
            <a:t>免試入學</a:t>
          </a:r>
          <a:endParaRPr lang="zh-TW" altLang="en-US" dirty="0"/>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smtClean="0"/>
            <a:t>完全免試</a:t>
          </a:r>
          <a:endParaRPr lang="zh-TW" altLang="en-US" dirty="0"/>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a:t>五專免試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smtClean="0"/>
            <a:t>五專招生以「免試入學」為主要招生管道，七年一貫制系組則採「特色招生甄選入學」辦理招生。</a:t>
          </a:r>
          <a:endParaRPr lang="zh-TW" altLang="en-US" dirty="0"/>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C17509C4-526B-473F-A06F-F15F64701B1A}">
      <dgm:prSet phldrT="[文字]"/>
      <dgm:spPr/>
      <dgm:t>
        <a:bodyPr/>
        <a:lstStyle/>
        <a:p>
          <a:r>
            <a:rPr lang="en-US" altLang="zh-TW" dirty="0" smtClean="0"/>
            <a:t>107</a:t>
          </a:r>
          <a:r>
            <a:rPr lang="zh-TW" altLang="en-US" dirty="0" smtClean="0"/>
            <a:t>學年度起停止辦理五專部分名額納入高中職免試。</a:t>
          </a:r>
          <a:endParaRPr lang="zh-TW" altLang="en-US" dirty="0"/>
        </a:p>
      </dgm:t>
    </dgm:pt>
    <dgm:pt modelId="{9B2E34C0-E414-43EB-92FE-075E9DF84D09}" type="parTrans" cxnId="{0F0BDDEF-5326-481A-A554-2E61BBEE68F2}">
      <dgm:prSet/>
      <dgm:spPr/>
      <dgm:t>
        <a:bodyPr/>
        <a:lstStyle/>
        <a:p>
          <a:endParaRPr lang="zh-TW" altLang="en-US"/>
        </a:p>
      </dgm:t>
    </dgm:pt>
    <dgm:pt modelId="{5E1E1182-F6A8-4358-8F8E-254348546DB7}" type="sibTrans" cxnId="{0F0BDDEF-5326-481A-A554-2E61BBEE68F2}">
      <dgm:prSet/>
      <dgm:spPr/>
      <dgm:t>
        <a:bodyPr/>
        <a:lstStyle/>
        <a:p>
          <a:endParaRPr lang="zh-TW" altLang="en-US"/>
        </a:p>
      </dgm:t>
    </dgm:pt>
    <dgm:pt modelId="{9EB224C3-D477-496C-9121-7846B713AF47}">
      <dgm:prSet phldrT="[文字]"/>
      <dgm:spPr/>
      <dgm:t>
        <a:bodyPr/>
        <a:lstStyle/>
        <a:p>
          <a:r>
            <a:rPr lang="en-US" altLang="zh-TW" dirty="0" smtClean="0"/>
            <a:t>107</a:t>
          </a:r>
          <a:r>
            <a:rPr lang="zh-TW" altLang="en-US" dirty="0" smtClean="0"/>
            <a:t>學年度起，新增五專優先免試，全國一區，至多可選</a:t>
          </a:r>
          <a:r>
            <a:rPr lang="en-US" altLang="zh-TW" dirty="0" smtClean="0"/>
            <a:t>30</a:t>
          </a:r>
          <a:r>
            <a:rPr lang="zh-TW" altLang="en-US" dirty="0" smtClean="0"/>
            <a:t>個科系組志願，由電腦統一分發。</a:t>
          </a:r>
          <a:endParaRPr lang="zh-TW" altLang="en-US" dirty="0"/>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3"/>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3"/>
      <dgm:spPr/>
    </dgm:pt>
    <dgm:pt modelId="{9ED1EA69-DDF5-4637-9A47-178AEB4CD30A}" type="pres">
      <dgm:prSet presAssocID="{EC2C41FD-B040-4716-AA00-DC68851C18F3}" presName="dstNode" presStyleLbl="node1" presStyleIdx="0" presStyleCnt="3"/>
      <dgm:spPr/>
    </dgm:pt>
    <dgm:pt modelId="{076F4C96-AAC8-4163-8B8A-52DBED489054}" type="pres">
      <dgm:prSet presAssocID="{703B1F0B-CD49-4D76-BA7E-1BB073602897}" presName="text_1" presStyleLbl="node1" presStyleIdx="0" presStyleCnt="3">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3"/>
      <dgm:spPr/>
    </dgm:pt>
    <dgm:pt modelId="{E69B9ECB-1F62-4BD9-8AC8-31C6F7996A10}" type="pres">
      <dgm:prSet presAssocID="{C17509C4-526B-473F-A06F-F15F64701B1A}" presName="text_2" presStyleLbl="node1" presStyleIdx="1" presStyleCnt="3">
        <dgm:presLayoutVars>
          <dgm:bulletEnabled val="1"/>
        </dgm:presLayoutVars>
      </dgm:prSet>
      <dgm:spPr/>
      <dgm:t>
        <a:bodyPr/>
        <a:lstStyle/>
        <a:p>
          <a:endParaRPr lang="zh-TW" altLang="en-US"/>
        </a:p>
      </dgm:t>
    </dgm:pt>
    <dgm:pt modelId="{CA9FCA05-18BB-4CD2-9520-61B0F0372ACC}" type="pres">
      <dgm:prSet presAssocID="{C17509C4-526B-473F-A06F-F15F64701B1A}" presName="accent_2" presStyleCnt="0"/>
      <dgm:spPr/>
    </dgm:pt>
    <dgm:pt modelId="{D40A82E2-D051-452D-93B2-B490ACC4D426}" type="pres">
      <dgm:prSet presAssocID="{C17509C4-526B-473F-A06F-F15F64701B1A}" presName="accentRepeatNode" presStyleLbl="solidFgAcc1" presStyleIdx="1" presStyleCnt="3"/>
      <dgm:spPr/>
    </dgm:pt>
    <dgm:pt modelId="{611FA7B8-F850-4345-9939-EB880071454E}" type="pres">
      <dgm:prSet presAssocID="{9EB224C3-D477-496C-9121-7846B713AF47}" presName="text_3" presStyleLbl="node1" presStyleIdx="2" presStyleCnt="3">
        <dgm:presLayoutVars>
          <dgm:bulletEnabled val="1"/>
        </dgm:presLayoutVars>
      </dgm:prSet>
      <dgm:spPr/>
      <dgm:t>
        <a:bodyPr/>
        <a:lstStyle/>
        <a:p>
          <a:endParaRPr lang="zh-TW" altLang="en-US"/>
        </a:p>
      </dgm:t>
    </dgm:pt>
    <dgm:pt modelId="{0E77AD50-4B6C-41D6-807E-517313878DE2}" type="pres">
      <dgm:prSet presAssocID="{9EB224C3-D477-496C-9121-7846B713AF47}" presName="accent_3" presStyleCnt="0"/>
      <dgm:spPr/>
    </dgm:pt>
    <dgm:pt modelId="{38994487-6225-407E-B542-1A8813B46A9B}" type="pres">
      <dgm:prSet presAssocID="{9EB224C3-D477-496C-9121-7846B713AF47}" presName="accentRepeatNode" presStyleLbl="solidFgAcc1" presStyleIdx="2" presStyleCnt="3"/>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2"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F0BDDEF-5326-481A-A554-2E61BBEE68F2}" srcId="{EC2C41FD-B040-4716-AA00-DC68851C18F3}" destId="{C17509C4-526B-473F-A06F-F15F64701B1A}" srcOrd="1" destOrd="0" parTransId="{9B2E34C0-E414-43EB-92FE-075E9DF84D09}" sibTransId="{5E1E1182-F6A8-4358-8F8E-254348546DB7}"/>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39E0E4DF-BF77-4AF4-AD9D-DDF95EEE3A5E}" type="presOf" srcId="{9EB224C3-D477-496C-9121-7846B713AF47}" destId="{611FA7B8-F850-4345-9939-EB880071454E}" srcOrd="0" destOrd="0" presId="urn:microsoft.com/office/officeart/2008/layout/VerticalCurvedList"/>
    <dgm:cxn modelId="{5A80892F-1AF8-40FB-892E-760F30295F50}" type="presOf" srcId="{C17509C4-526B-473F-A06F-F15F64701B1A}" destId="{E69B9ECB-1F62-4BD9-8AC8-31C6F7996A10}"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19C9F30F-1D68-4D8C-AF88-AF37D6D7AA1E}" type="presParOf" srcId="{DBD163C0-8FE3-4939-AF61-83272F74EF16}" destId="{E69B9ECB-1F62-4BD9-8AC8-31C6F7996A10}" srcOrd="3" destOrd="0" presId="urn:microsoft.com/office/officeart/2008/layout/VerticalCurvedList"/>
    <dgm:cxn modelId="{F486E464-C5AE-4C4B-B897-20E5A38692F4}" type="presParOf" srcId="{DBD163C0-8FE3-4939-AF61-83272F74EF16}" destId="{CA9FCA05-18BB-4CD2-9520-61B0F0372ACC}" srcOrd="4" destOrd="0" presId="urn:microsoft.com/office/officeart/2008/layout/VerticalCurvedList"/>
    <dgm:cxn modelId="{73ED4E99-A34F-40C2-8A72-5B92BF548607}" type="presParOf" srcId="{CA9FCA05-18BB-4CD2-9520-61B0F0372ACC}" destId="{D40A82E2-D051-452D-93B2-B490ACC4D426}" srcOrd="0" destOrd="0" presId="urn:microsoft.com/office/officeart/2008/layout/VerticalCurvedList"/>
    <dgm:cxn modelId="{08702F7A-2EEB-4BA5-B03C-23DB956ADABF}" type="presParOf" srcId="{DBD163C0-8FE3-4939-AF61-83272F74EF16}" destId="{611FA7B8-F850-4345-9939-EB880071454E}" srcOrd="5" destOrd="0" presId="urn:microsoft.com/office/officeart/2008/layout/VerticalCurvedList"/>
    <dgm:cxn modelId="{B23D8C33-CB75-414C-B509-7421A6BD1BD1}" type="presParOf" srcId="{DBD163C0-8FE3-4939-AF61-83272F74EF16}" destId="{0E77AD50-4B6C-41D6-807E-517313878DE2}" srcOrd="6" destOrd="0" presId="urn:microsoft.com/office/officeart/2008/layout/VerticalCurvedList"/>
    <dgm:cxn modelId="{C7A497F3-DE46-4139-9BB8-7CB3B8E68F64}" type="presParOf" srcId="{0E77AD50-4B6C-41D6-807E-517313878DE2}"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903A21-4AA5-466D-B244-736C936A0ABF}" type="doc">
      <dgm:prSet loTypeId="urn:microsoft.com/office/officeart/2008/layout/PictureAccentList" loCatId="list" qsTypeId="urn:microsoft.com/office/officeart/2005/8/quickstyle/simple3" qsCatId="simple" csTypeId="urn:microsoft.com/office/officeart/2005/8/colors/colorful2" csCatId="colorful" phldr="1"/>
      <dgm:spPr/>
      <dgm:t>
        <a:bodyPr/>
        <a:lstStyle/>
        <a:p>
          <a:endParaRPr lang="zh-TW" altLang="en-US"/>
        </a:p>
      </dgm:t>
    </dgm:pt>
    <dgm:pt modelId="{AB7D74DC-A732-4ED0-8DD3-F7B03B083EC8}">
      <dgm:prSet phldrT="[文字]"/>
      <dgm:spPr/>
      <dgm:t>
        <a:bodyPr/>
        <a:lstStyle/>
        <a:p>
          <a:r>
            <a:rPr lang="en-US" altLang="zh-TW" b="0" i="0" dirty="0" smtClean="0"/>
            <a:t>106</a:t>
          </a:r>
          <a:r>
            <a:rPr lang="zh-TW" altLang="en-US" b="0" i="0" dirty="0" smtClean="0"/>
            <a:t>會考五科考題分析 有老師大讚「非常精彩」</a:t>
          </a:r>
          <a:endParaRPr lang="zh-TW" altLang="en-US" dirty="0"/>
        </a:p>
      </dgm:t>
    </dgm:pt>
    <dgm:pt modelId="{5CDACF4F-64E9-489E-8B25-5517F6C9940E}" type="parTrans" cxnId="{1D2903DC-41C8-4219-9F65-DE2D195D6D28}">
      <dgm:prSet/>
      <dgm:spPr/>
      <dgm:t>
        <a:bodyPr/>
        <a:lstStyle/>
        <a:p>
          <a:endParaRPr lang="zh-TW" altLang="en-US"/>
        </a:p>
      </dgm:t>
    </dgm:pt>
    <dgm:pt modelId="{5EF9C752-33B3-46AA-AF9E-634E3F8BCA6B}" type="sibTrans" cxnId="{1D2903DC-41C8-4219-9F65-DE2D195D6D28}">
      <dgm:prSet/>
      <dgm:spPr/>
      <dgm:t>
        <a:bodyPr/>
        <a:lstStyle/>
        <a:p>
          <a:endParaRPr lang="zh-TW" altLang="en-US"/>
        </a:p>
      </dgm:t>
    </dgm:pt>
    <dgm:pt modelId="{C6F23246-FABB-4DFF-905D-CDC58111D570}">
      <dgm:prSet phldrT="[文字]"/>
      <dgm:spPr/>
      <dgm:t>
        <a:bodyPr/>
        <a:lstStyle/>
        <a:p>
          <a:pPr algn="l"/>
          <a:r>
            <a:rPr lang="zh-TW" altLang="en-US" b="1" i="0" dirty="0" smtClean="0"/>
            <a:t>數學 首見漫畫</a:t>
          </a:r>
          <a:endParaRPr lang="zh-TW" altLang="en-US" dirty="0"/>
        </a:p>
      </dgm:t>
    </dgm:pt>
    <dgm:pt modelId="{B5A1549F-CE5B-41E9-B7EE-A0479AD4B859}" type="parTrans" cxnId="{D9E68B01-937D-492B-B4AF-5B8A0CF98440}">
      <dgm:prSet/>
      <dgm:spPr/>
      <dgm:t>
        <a:bodyPr/>
        <a:lstStyle/>
        <a:p>
          <a:endParaRPr lang="zh-TW" altLang="en-US"/>
        </a:p>
      </dgm:t>
    </dgm:pt>
    <dgm:pt modelId="{91CFBFD2-8D70-4012-8C7F-B0B4A35F227B}" type="sibTrans" cxnId="{D9E68B01-937D-492B-B4AF-5B8A0CF98440}">
      <dgm:prSet/>
      <dgm:spPr/>
      <dgm:t>
        <a:bodyPr/>
        <a:lstStyle/>
        <a:p>
          <a:endParaRPr lang="zh-TW" altLang="en-US"/>
        </a:p>
      </dgm:t>
    </dgm:pt>
    <dgm:pt modelId="{81C7BD63-FB7C-40CD-AFBA-5498049CCBE4}">
      <dgm:prSet phldrT="[文字]"/>
      <dgm:spPr/>
      <dgm:t>
        <a:bodyPr/>
        <a:lstStyle/>
        <a:p>
          <a:pPr algn="l"/>
          <a:r>
            <a:rPr lang="zh-TW" altLang="en-US" b="1" i="0" dirty="0" smtClean="0"/>
            <a:t>國文 題型新鮮 要會轉彎</a:t>
          </a:r>
          <a:endParaRPr lang="zh-TW" altLang="en-US" dirty="0"/>
        </a:p>
      </dgm:t>
    </dgm:pt>
    <dgm:pt modelId="{686C4E7D-0121-4AF9-BC16-0EB5BB716CE6}" type="parTrans" cxnId="{3C1F851D-EB53-462F-878E-F67B35AD7B20}">
      <dgm:prSet/>
      <dgm:spPr/>
      <dgm:t>
        <a:bodyPr/>
        <a:lstStyle/>
        <a:p>
          <a:endParaRPr lang="zh-TW" altLang="en-US"/>
        </a:p>
      </dgm:t>
    </dgm:pt>
    <dgm:pt modelId="{DF7C98FD-008D-4988-B7C2-9BE9AA4F711C}" type="sibTrans" cxnId="{3C1F851D-EB53-462F-878E-F67B35AD7B20}">
      <dgm:prSet/>
      <dgm:spPr/>
      <dgm:t>
        <a:bodyPr/>
        <a:lstStyle/>
        <a:p>
          <a:endParaRPr lang="zh-TW" altLang="en-US"/>
        </a:p>
      </dgm:t>
    </dgm:pt>
    <dgm:pt modelId="{5B69B59B-72ED-43A2-9102-5BA0BA895208}">
      <dgm:prSet phldrT="[文字]"/>
      <dgm:spPr/>
      <dgm:t>
        <a:bodyPr/>
        <a:lstStyle/>
        <a:p>
          <a:pPr algn="l"/>
          <a:r>
            <a:rPr lang="zh-TW" altLang="en-US" b="1" i="0" dirty="0" smtClean="0"/>
            <a:t>英文 難易適中 英聽活潑</a:t>
          </a:r>
          <a:endParaRPr lang="zh-TW" altLang="en-US" dirty="0"/>
        </a:p>
      </dgm:t>
    </dgm:pt>
    <dgm:pt modelId="{50C2D5CD-A7AE-4224-85AC-8DC9A2B96477}" type="parTrans" cxnId="{3A0C0C84-4B1A-4F63-B697-870246F88A69}">
      <dgm:prSet/>
      <dgm:spPr/>
      <dgm:t>
        <a:bodyPr/>
        <a:lstStyle/>
        <a:p>
          <a:endParaRPr lang="zh-TW" altLang="en-US"/>
        </a:p>
      </dgm:t>
    </dgm:pt>
    <dgm:pt modelId="{C501CBD6-2660-44ED-867C-3CC0E18B48DC}" type="sibTrans" cxnId="{3A0C0C84-4B1A-4F63-B697-870246F88A69}">
      <dgm:prSet/>
      <dgm:spPr/>
      <dgm:t>
        <a:bodyPr/>
        <a:lstStyle/>
        <a:p>
          <a:endParaRPr lang="zh-TW" altLang="en-US"/>
        </a:p>
      </dgm:t>
    </dgm:pt>
    <dgm:pt modelId="{56FF6A28-623A-45B6-B0A6-991FD6D442F8}">
      <dgm:prSet phldrT="[文字]"/>
      <dgm:spPr/>
      <dgm:t>
        <a:bodyPr/>
        <a:lstStyle/>
        <a:p>
          <a:pPr algn="l"/>
          <a:r>
            <a:rPr lang="zh-TW" altLang="en-US" b="1" i="0" dirty="0" smtClean="0"/>
            <a:t>社會 結合時事 著重實用</a:t>
          </a:r>
          <a:endParaRPr lang="zh-TW" altLang="en-US" dirty="0"/>
        </a:p>
      </dgm:t>
    </dgm:pt>
    <dgm:pt modelId="{D7DE7B38-CFDD-4FB8-929D-4A351DA28762}" type="parTrans" cxnId="{C42D563F-C9EA-44DE-97CB-069ED76256D1}">
      <dgm:prSet/>
      <dgm:spPr/>
      <dgm:t>
        <a:bodyPr/>
        <a:lstStyle/>
        <a:p>
          <a:endParaRPr lang="zh-TW" altLang="en-US"/>
        </a:p>
      </dgm:t>
    </dgm:pt>
    <dgm:pt modelId="{2182B823-E9EA-47DD-B85D-4204A4F13D60}" type="sibTrans" cxnId="{C42D563F-C9EA-44DE-97CB-069ED76256D1}">
      <dgm:prSet/>
      <dgm:spPr/>
      <dgm:t>
        <a:bodyPr/>
        <a:lstStyle/>
        <a:p>
          <a:endParaRPr lang="zh-TW" altLang="en-US"/>
        </a:p>
      </dgm:t>
    </dgm:pt>
    <dgm:pt modelId="{30CFBE8D-0E27-4D16-B44A-9C2E67FA5CEC}">
      <dgm:prSet phldrT="[文字]"/>
      <dgm:spPr/>
      <dgm:t>
        <a:bodyPr/>
        <a:lstStyle/>
        <a:p>
          <a:pPr algn="l"/>
          <a:r>
            <a:rPr lang="zh-TW" altLang="en-US" b="1" i="0" dirty="0" smtClean="0"/>
            <a:t>自然 整合型題目很靈活</a:t>
          </a:r>
          <a:endParaRPr lang="zh-TW" altLang="en-US" dirty="0"/>
        </a:p>
      </dgm:t>
    </dgm:pt>
    <dgm:pt modelId="{EB8540E8-7F38-43D0-848C-1B0615C4F067}" type="parTrans" cxnId="{68730823-CC58-4BD6-AFB1-FB19E030605F}">
      <dgm:prSet/>
      <dgm:spPr/>
      <dgm:t>
        <a:bodyPr/>
        <a:lstStyle/>
        <a:p>
          <a:endParaRPr lang="zh-TW" altLang="en-US"/>
        </a:p>
      </dgm:t>
    </dgm:pt>
    <dgm:pt modelId="{8BACE9B5-C0A9-4DEF-A55A-15378BCA10DB}" type="sibTrans" cxnId="{68730823-CC58-4BD6-AFB1-FB19E030605F}">
      <dgm:prSet/>
      <dgm:spPr/>
      <dgm:t>
        <a:bodyPr/>
        <a:lstStyle/>
        <a:p>
          <a:endParaRPr lang="zh-TW" altLang="en-US"/>
        </a:p>
      </dgm:t>
    </dgm:pt>
    <dgm:pt modelId="{D1ECF160-FB73-42DE-A9C2-87E0547DEB76}" type="pres">
      <dgm:prSet presAssocID="{35903A21-4AA5-466D-B244-736C936A0ABF}" presName="layout" presStyleCnt="0">
        <dgm:presLayoutVars>
          <dgm:chMax/>
          <dgm:chPref/>
          <dgm:dir/>
          <dgm:animOne val="branch"/>
          <dgm:animLvl val="lvl"/>
          <dgm:resizeHandles/>
        </dgm:presLayoutVars>
      </dgm:prSet>
      <dgm:spPr/>
      <dgm:t>
        <a:bodyPr/>
        <a:lstStyle/>
        <a:p>
          <a:endParaRPr lang="zh-TW" altLang="en-US"/>
        </a:p>
      </dgm:t>
    </dgm:pt>
    <dgm:pt modelId="{E52F9895-6C31-4D8F-8FD5-889DDBA42D9F}" type="pres">
      <dgm:prSet presAssocID="{AB7D74DC-A732-4ED0-8DD3-F7B03B083EC8}" presName="root" presStyleCnt="0">
        <dgm:presLayoutVars>
          <dgm:chMax/>
          <dgm:chPref val="4"/>
        </dgm:presLayoutVars>
      </dgm:prSet>
      <dgm:spPr/>
    </dgm:pt>
    <dgm:pt modelId="{E2A5B6C7-4DD8-4D45-B094-C4F124E05FB9}" type="pres">
      <dgm:prSet presAssocID="{AB7D74DC-A732-4ED0-8DD3-F7B03B083EC8}" presName="rootComposite" presStyleCnt="0">
        <dgm:presLayoutVars/>
      </dgm:prSet>
      <dgm:spPr/>
    </dgm:pt>
    <dgm:pt modelId="{CBB58F0E-2D0D-4AC0-AC50-387FF6B11491}" type="pres">
      <dgm:prSet presAssocID="{AB7D74DC-A732-4ED0-8DD3-F7B03B083EC8}" presName="rootText" presStyleLbl="node0" presStyleIdx="0" presStyleCnt="1" custScaleX="117759">
        <dgm:presLayoutVars>
          <dgm:chMax/>
          <dgm:chPref val="4"/>
        </dgm:presLayoutVars>
      </dgm:prSet>
      <dgm:spPr/>
      <dgm:t>
        <a:bodyPr/>
        <a:lstStyle/>
        <a:p>
          <a:endParaRPr lang="zh-TW" altLang="en-US"/>
        </a:p>
      </dgm:t>
    </dgm:pt>
    <dgm:pt modelId="{ABD72223-8575-4326-AC25-4895BA084FC1}" type="pres">
      <dgm:prSet presAssocID="{AB7D74DC-A732-4ED0-8DD3-F7B03B083EC8}" presName="childShape" presStyleCnt="0">
        <dgm:presLayoutVars>
          <dgm:chMax val="0"/>
          <dgm:chPref val="0"/>
        </dgm:presLayoutVars>
      </dgm:prSet>
      <dgm:spPr/>
    </dgm:pt>
    <dgm:pt modelId="{317CA8DD-FF4A-46B3-BDE9-A7EB56BDB16B}" type="pres">
      <dgm:prSet presAssocID="{C6F23246-FABB-4DFF-905D-CDC58111D570}" presName="childComposite" presStyleCnt="0">
        <dgm:presLayoutVars>
          <dgm:chMax val="0"/>
          <dgm:chPref val="0"/>
        </dgm:presLayoutVars>
      </dgm:prSet>
      <dgm:spPr/>
    </dgm:pt>
    <dgm:pt modelId="{2BA0A298-0C24-4A65-BF45-7DADBDC3D859}" type="pres">
      <dgm:prSet presAssocID="{C6F23246-FABB-4DFF-905D-CDC58111D570}" presName="Image" presStyleLbl="node1" presStyleIdx="0" presStyleCnt="5"/>
      <dgm:spPr/>
    </dgm:pt>
    <dgm:pt modelId="{8B54585D-792F-4781-AF1D-E2A807790A38}" type="pres">
      <dgm:prSet presAssocID="{C6F23246-FABB-4DFF-905D-CDC58111D570}" presName="childText" presStyleLbl="lnNode1" presStyleIdx="0" presStyleCnt="5">
        <dgm:presLayoutVars>
          <dgm:chMax val="0"/>
          <dgm:chPref val="0"/>
          <dgm:bulletEnabled val="1"/>
        </dgm:presLayoutVars>
      </dgm:prSet>
      <dgm:spPr/>
      <dgm:t>
        <a:bodyPr/>
        <a:lstStyle/>
        <a:p>
          <a:endParaRPr lang="zh-TW" altLang="en-US"/>
        </a:p>
      </dgm:t>
    </dgm:pt>
    <dgm:pt modelId="{AC4BB352-B2FE-46CA-BE97-DB0480EA405D}" type="pres">
      <dgm:prSet presAssocID="{81C7BD63-FB7C-40CD-AFBA-5498049CCBE4}" presName="childComposite" presStyleCnt="0">
        <dgm:presLayoutVars>
          <dgm:chMax val="0"/>
          <dgm:chPref val="0"/>
        </dgm:presLayoutVars>
      </dgm:prSet>
      <dgm:spPr/>
    </dgm:pt>
    <dgm:pt modelId="{F9E9D2A1-3E4D-4A26-94FD-DB0DCFBFFAC2}" type="pres">
      <dgm:prSet presAssocID="{81C7BD63-FB7C-40CD-AFBA-5498049CCBE4}" presName="Image" presStyleLbl="node1" presStyleIdx="1" presStyleCnt="5"/>
      <dgm:spPr/>
    </dgm:pt>
    <dgm:pt modelId="{F439DBF9-E44B-49B6-BACA-A012548EEB44}" type="pres">
      <dgm:prSet presAssocID="{81C7BD63-FB7C-40CD-AFBA-5498049CCBE4}" presName="childText" presStyleLbl="lnNode1" presStyleIdx="1" presStyleCnt="5">
        <dgm:presLayoutVars>
          <dgm:chMax val="0"/>
          <dgm:chPref val="0"/>
          <dgm:bulletEnabled val="1"/>
        </dgm:presLayoutVars>
      </dgm:prSet>
      <dgm:spPr/>
      <dgm:t>
        <a:bodyPr/>
        <a:lstStyle/>
        <a:p>
          <a:endParaRPr lang="zh-TW" altLang="en-US"/>
        </a:p>
      </dgm:t>
    </dgm:pt>
    <dgm:pt modelId="{CE654D5A-5C68-4C42-ADB0-FA5BA5719C65}" type="pres">
      <dgm:prSet presAssocID="{5B69B59B-72ED-43A2-9102-5BA0BA895208}" presName="childComposite" presStyleCnt="0">
        <dgm:presLayoutVars>
          <dgm:chMax val="0"/>
          <dgm:chPref val="0"/>
        </dgm:presLayoutVars>
      </dgm:prSet>
      <dgm:spPr/>
    </dgm:pt>
    <dgm:pt modelId="{4304AE20-D5BE-4D47-B6CA-3F7EF7F8370A}" type="pres">
      <dgm:prSet presAssocID="{5B69B59B-72ED-43A2-9102-5BA0BA895208}" presName="Image" presStyleLbl="node1" presStyleIdx="2" presStyleCnt="5"/>
      <dgm:spPr/>
    </dgm:pt>
    <dgm:pt modelId="{EA14EA96-59A7-4202-8CF1-D1B0C04147FF}" type="pres">
      <dgm:prSet presAssocID="{5B69B59B-72ED-43A2-9102-5BA0BA895208}" presName="childText" presStyleLbl="lnNode1" presStyleIdx="2" presStyleCnt="5">
        <dgm:presLayoutVars>
          <dgm:chMax val="0"/>
          <dgm:chPref val="0"/>
          <dgm:bulletEnabled val="1"/>
        </dgm:presLayoutVars>
      </dgm:prSet>
      <dgm:spPr/>
      <dgm:t>
        <a:bodyPr/>
        <a:lstStyle/>
        <a:p>
          <a:endParaRPr lang="zh-TW" altLang="en-US"/>
        </a:p>
      </dgm:t>
    </dgm:pt>
    <dgm:pt modelId="{D5E51E73-D386-44F0-BAB4-6361D7D8E071}" type="pres">
      <dgm:prSet presAssocID="{56FF6A28-623A-45B6-B0A6-991FD6D442F8}" presName="childComposite" presStyleCnt="0">
        <dgm:presLayoutVars>
          <dgm:chMax val="0"/>
          <dgm:chPref val="0"/>
        </dgm:presLayoutVars>
      </dgm:prSet>
      <dgm:spPr/>
    </dgm:pt>
    <dgm:pt modelId="{90BC04A0-6950-4587-AA46-3DF376A1D45E}" type="pres">
      <dgm:prSet presAssocID="{56FF6A28-623A-45B6-B0A6-991FD6D442F8}" presName="Image" presStyleLbl="node1" presStyleIdx="3" presStyleCnt="5"/>
      <dgm:spPr/>
    </dgm:pt>
    <dgm:pt modelId="{0E030049-6D0F-47DF-94F4-AB256938A07F}" type="pres">
      <dgm:prSet presAssocID="{56FF6A28-623A-45B6-B0A6-991FD6D442F8}" presName="childText" presStyleLbl="lnNode1" presStyleIdx="3" presStyleCnt="5">
        <dgm:presLayoutVars>
          <dgm:chMax val="0"/>
          <dgm:chPref val="0"/>
          <dgm:bulletEnabled val="1"/>
        </dgm:presLayoutVars>
      </dgm:prSet>
      <dgm:spPr/>
      <dgm:t>
        <a:bodyPr/>
        <a:lstStyle/>
        <a:p>
          <a:endParaRPr lang="zh-TW" altLang="en-US"/>
        </a:p>
      </dgm:t>
    </dgm:pt>
    <dgm:pt modelId="{0CA0C60A-BAFA-42FD-B451-CADE2C882582}" type="pres">
      <dgm:prSet presAssocID="{30CFBE8D-0E27-4D16-B44A-9C2E67FA5CEC}" presName="childComposite" presStyleCnt="0">
        <dgm:presLayoutVars>
          <dgm:chMax val="0"/>
          <dgm:chPref val="0"/>
        </dgm:presLayoutVars>
      </dgm:prSet>
      <dgm:spPr/>
    </dgm:pt>
    <dgm:pt modelId="{6376396A-C4DE-4666-864F-E4EF23125526}" type="pres">
      <dgm:prSet presAssocID="{30CFBE8D-0E27-4D16-B44A-9C2E67FA5CEC}" presName="Image" presStyleLbl="node1" presStyleIdx="4" presStyleCnt="5"/>
      <dgm:spPr/>
    </dgm:pt>
    <dgm:pt modelId="{FC5B9241-539C-4526-A50E-2A1031548303}" type="pres">
      <dgm:prSet presAssocID="{30CFBE8D-0E27-4D16-B44A-9C2E67FA5CEC}" presName="childText" presStyleLbl="lnNode1" presStyleIdx="4" presStyleCnt="5">
        <dgm:presLayoutVars>
          <dgm:chMax val="0"/>
          <dgm:chPref val="0"/>
          <dgm:bulletEnabled val="1"/>
        </dgm:presLayoutVars>
      </dgm:prSet>
      <dgm:spPr/>
      <dgm:t>
        <a:bodyPr/>
        <a:lstStyle/>
        <a:p>
          <a:endParaRPr lang="zh-TW" altLang="en-US"/>
        </a:p>
      </dgm:t>
    </dgm:pt>
  </dgm:ptLst>
  <dgm:cxnLst>
    <dgm:cxn modelId="{161812FC-839F-4FAA-8193-C3627FB15A93}" type="presOf" srcId="{81C7BD63-FB7C-40CD-AFBA-5498049CCBE4}" destId="{F439DBF9-E44B-49B6-BACA-A012548EEB44}" srcOrd="0" destOrd="0" presId="urn:microsoft.com/office/officeart/2008/layout/PictureAccentList"/>
    <dgm:cxn modelId="{C42D563F-C9EA-44DE-97CB-069ED76256D1}" srcId="{AB7D74DC-A732-4ED0-8DD3-F7B03B083EC8}" destId="{56FF6A28-623A-45B6-B0A6-991FD6D442F8}" srcOrd="3" destOrd="0" parTransId="{D7DE7B38-CFDD-4FB8-929D-4A351DA28762}" sibTransId="{2182B823-E9EA-47DD-B85D-4204A4F13D60}"/>
    <dgm:cxn modelId="{3C1F851D-EB53-462F-878E-F67B35AD7B20}" srcId="{AB7D74DC-A732-4ED0-8DD3-F7B03B083EC8}" destId="{81C7BD63-FB7C-40CD-AFBA-5498049CCBE4}" srcOrd="1" destOrd="0" parTransId="{686C4E7D-0121-4AF9-BC16-0EB5BB716CE6}" sibTransId="{DF7C98FD-008D-4988-B7C2-9BE9AA4F711C}"/>
    <dgm:cxn modelId="{EC261216-9125-494C-928F-70CDF8386EC2}" type="presOf" srcId="{C6F23246-FABB-4DFF-905D-CDC58111D570}" destId="{8B54585D-792F-4781-AF1D-E2A807790A38}" srcOrd="0" destOrd="0" presId="urn:microsoft.com/office/officeart/2008/layout/PictureAccentList"/>
    <dgm:cxn modelId="{3AA3239C-B8DE-4AB3-A64C-40313E224D77}" type="presOf" srcId="{35903A21-4AA5-466D-B244-736C936A0ABF}" destId="{D1ECF160-FB73-42DE-A9C2-87E0547DEB76}" srcOrd="0" destOrd="0" presId="urn:microsoft.com/office/officeart/2008/layout/PictureAccentList"/>
    <dgm:cxn modelId="{1D2903DC-41C8-4219-9F65-DE2D195D6D28}" srcId="{35903A21-4AA5-466D-B244-736C936A0ABF}" destId="{AB7D74DC-A732-4ED0-8DD3-F7B03B083EC8}" srcOrd="0" destOrd="0" parTransId="{5CDACF4F-64E9-489E-8B25-5517F6C9940E}" sibTransId="{5EF9C752-33B3-46AA-AF9E-634E3F8BCA6B}"/>
    <dgm:cxn modelId="{D9E68B01-937D-492B-B4AF-5B8A0CF98440}" srcId="{AB7D74DC-A732-4ED0-8DD3-F7B03B083EC8}" destId="{C6F23246-FABB-4DFF-905D-CDC58111D570}" srcOrd="0" destOrd="0" parTransId="{B5A1549F-CE5B-41E9-B7EE-A0479AD4B859}" sibTransId="{91CFBFD2-8D70-4012-8C7F-B0B4A35F227B}"/>
    <dgm:cxn modelId="{D3244DAF-ED61-4C2C-882B-142FBBB1B3F5}" type="presOf" srcId="{5B69B59B-72ED-43A2-9102-5BA0BA895208}" destId="{EA14EA96-59A7-4202-8CF1-D1B0C04147FF}" srcOrd="0" destOrd="0" presId="urn:microsoft.com/office/officeart/2008/layout/PictureAccentList"/>
    <dgm:cxn modelId="{82685938-448A-4738-B21D-ED6DD81AA728}" type="presOf" srcId="{56FF6A28-623A-45B6-B0A6-991FD6D442F8}" destId="{0E030049-6D0F-47DF-94F4-AB256938A07F}" srcOrd="0" destOrd="0" presId="urn:microsoft.com/office/officeart/2008/layout/PictureAccentList"/>
    <dgm:cxn modelId="{653E15A3-CA0A-4FC5-B4BD-9B8EAFBE613F}" type="presOf" srcId="{30CFBE8D-0E27-4D16-B44A-9C2E67FA5CEC}" destId="{FC5B9241-539C-4526-A50E-2A1031548303}" srcOrd="0" destOrd="0" presId="urn:microsoft.com/office/officeart/2008/layout/PictureAccentList"/>
    <dgm:cxn modelId="{68730823-CC58-4BD6-AFB1-FB19E030605F}" srcId="{AB7D74DC-A732-4ED0-8DD3-F7B03B083EC8}" destId="{30CFBE8D-0E27-4D16-B44A-9C2E67FA5CEC}" srcOrd="4" destOrd="0" parTransId="{EB8540E8-7F38-43D0-848C-1B0615C4F067}" sibTransId="{8BACE9B5-C0A9-4DEF-A55A-15378BCA10DB}"/>
    <dgm:cxn modelId="{3A0C0C84-4B1A-4F63-B697-870246F88A69}" srcId="{AB7D74DC-A732-4ED0-8DD3-F7B03B083EC8}" destId="{5B69B59B-72ED-43A2-9102-5BA0BA895208}" srcOrd="2" destOrd="0" parTransId="{50C2D5CD-A7AE-4224-85AC-8DC9A2B96477}" sibTransId="{C501CBD6-2660-44ED-867C-3CC0E18B48DC}"/>
    <dgm:cxn modelId="{3A763258-11FE-4C10-A865-25999ADA78E5}" type="presOf" srcId="{AB7D74DC-A732-4ED0-8DD3-F7B03B083EC8}" destId="{CBB58F0E-2D0D-4AC0-AC50-387FF6B11491}" srcOrd="0" destOrd="0" presId="urn:microsoft.com/office/officeart/2008/layout/PictureAccentList"/>
    <dgm:cxn modelId="{17BEF6AD-3F40-4C42-81AC-8A5F727C9406}" type="presParOf" srcId="{D1ECF160-FB73-42DE-A9C2-87E0547DEB76}" destId="{E52F9895-6C31-4D8F-8FD5-889DDBA42D9F}" srcOrd="0" destOrd="0" presId="urn:microsoft.com/office/officeart/2008/layout/PictureAccentList"/>
    <dgm:cxn modelId="{181FEB93-2889-4D54-BD0A-9E4063DC677D}" type="presParOf" srcId="{E52F9895-6C31-4D8F-8FD5-889DDBA42D9F}" destId="{E2A5B6C7-4DD8-4D45-B094-C4F124E05FB9}" srcOrd="0" destOrd="0" presId="urn:microsoft.com/office/officeart/2008/layout/PictureAccentList"/>
    <dgm:cxn modelId="{4BE54F2C-0674-451F-99FA-CF357B523F8F}" type="presParOf" srcId="{E2A5B6C7-4DD8-4D45-B094-C4F124E05FB9}" destId="{CBB58F0E-2D0D-4AC0-AC50-387FF6B11491}" srcOrd="0" destOrd="0" presId="urn:microsoft.com/office/officeart/2008/layout/PictureAccentList"/>
    <dgm:cxn modelId="{222EB1DF-5285-4F79-BE3E-F796D3C9CB3E}" type="presParOf" srcId="{E52F9895-6C31-4D8F-8FD5-889DDBA42D9F}" destId="{ABD72223-8575-4326-AC25-4895BA084FC1}" srcOrd="1" destOrd="0" presId="urn:microsoft.com/office/officeart/2008/layout/PictureAccentList"/>
    <dgm:cxn modelId="{277F93DE-B6A9-42B2-B527-15FF477DC834}" type="presParOf" srcId="{ABD72223-8575-4326-AC25-4895BA084FC1}" destId="{317CA8DD-FF4A-46B3-BDE9-A7EB56BDB16B}" srcOrd="0" destOrd="0" presId="urn:microsoft.com/office/officeart/2008/layout/PictureAccentList"/>
    <dgm:cxn modelId="{9B03A51A-A367-45CA-996B-2F2A378EFF14}" type="presParOf" srcId="{317CA8DD-FF4A-46B3-BDE9-A7EB56BDB16B}" destId="{2BA0A298-0C24-4A65-BF45-7DADBDC3D859}" srcOrd="0" destOrd="0" presId="urn:microsoft.com/office/officeart/2008/layout/PictureAccentList"/>
    <dgm:cxn modelId="{2BDA91D4-4EE7-4479-B84C-ED761DF33340}" type="presParOf" srcId="{317CA8DD-FF4A-46B3-BDE9-A7EB56BDB16B}" destId="{8B54585D-792F-4781-AF1D-E2A807790A38}" srcOrd="1" destOrd="0" presId="urn:microsoft.com/office/officeart/2008/layout/PictureAccentList"/>
    <dgm:cxn modelId="{315C39BF-5110-496B-AF8E-39C262CE85BB}" type="presParOf" srcId="{ABD72223-8575-4326-AC25-4895BA084FC1}" destId="{AC4BB352-B2FE-46CA-BE97-DB0480EA405D}" srcOrd="1" destOrd="0" presId="urn:microsoft.com/office/officeart/2008/layout/PictureAccentList"/>
    <dgm:cxn modelId="{1E1BB46B-2FDB-4F4A-B382-163B9FBE407C}" type="presParOf" srcId="{AC4BB352-B2FE-46CA-BE97-DB0480EA405D}" destId="{F9E9D2A1-3E4D-4A26-94FD-DB0DCFBFFAC2}" srcOrd="0" destOrd="0" presId="urn:microsoft.com/office/officeart/2008/layout/PictureAccentList"/>
    <dgm:cxn modelId="{504E3667-4474-43CB-B6F8-02DF190BB73F}" type="presParOf" srcId="{AC4BB352-B2FE-46CA-BE97-DB0480EA405D}" destId="{F439DBF9-E44B-49B6-BACA-A012548EEB44}" srcOrd="1" destOrd="0" presId="urn:microsoft.com/office/officeart/2008/layout/PictureAccentList"/>
    <dgm:cxn modelId="{C2408574-E9FF-4808-9CF5-FF6844E4BAE1}" type="presParOf" srcId="{ABD72223-8575-4326-AC25-4895BA084FC1}" destId="{CE654D5A-5C68-4C42-ADB0-FA5BA5719C65}" srcOrd="2" destOrd="0" presId="urn:microsoft.com/office/officeart/2008/layout/PictureAccentList"/>
    <dgm:cxn modelId="{377D47FD-6689-4BA2-9BA5-B243E5AF2ED5}" type="presParOf" srcId="{CE654D5A-5C68-4C42-ADB0-FA5BA5719C65}" destId="{4304AE20-D5BE-4D47-B6CA-3F7EF7F8370A}" srcOrd="0" destOrd="0" presId="urn:microsoft.com/office/officeart/2008/layout/PictureAccentList"/>
    <dgm:cxn modelId="{9B447152-4FD7-4D78-B0C8-C9B165E9CA83}" type="presParOf" srcId="{CE654D5A-5C68-4C42-ADB0-FA5BA5719C65}" destId="{EA14EA96-59A7-4202-8CF1-D1B0C04147FF}" srcOrd="1" destOrd="0" presId="urn:microsoft.com/office/officeart/2008/layout/PictureAccentList"/>
    <dgm:cxn modelId="{CB89EA83-1847-47AE-957E-FDB97FC6AEC3}" type="presParOf" srcId="{ABD72223-8575-4326-AC25-4895BA084FC1}" destId="{D5E51E73-D386-44F0-BAB4-6361D7D8E071}" srcOrd="3" destOrd="0" presId="urn:microsoft.com/office/officeart/2008/layout/PictureAccentList"/>
    <dgm:cxn modelId="{3778AE6A-E042-4FD9-B9BA-BB751CB7FDB8}" type="presParOf" srcId="{D5E51E73-D386-44F0-BAB4-6361D7D8E071}" destId="{90BC04A0-6950-4587-AA46-3DF376A1D45E}" srcOrd="0" destOrd="0" presId="urn:microsoft.com/office/officeart/2008/layout/PictureAccentList"/>
    <dgm:cxn modelId="{9ECFD46C-A405-428C-833A-E1CB5392E097}" type="presParOf" srcId="{D5E51E73-D386-44F0-BAB4-6361D7D8E071}" destId="{0E030049-6D0F-47DF-94F4-AB256938A07F}" srcOrd="1" destOrd="0" presId="urn:microsoft.com/office/officeart/2008/layout/PictureAccentList"/>
    <dgm:cxn modelId="{71468E6D-E6DB-4796-A1CE-A809E2D4E0A1}" type="presParOf" srcId="{ABD72223-8575-4326-AC25-4895BA084FC1}" destId="{0CA0C60A-BAFA-42FD-B451-CADE2C882582}" srcOrd="4" destOrd="0" presId="urn:microsoft.com/office/officeart/2008/layout/PictureAccentList"/>
    <dgm:cxn modelId="{340F0B79-B5C2-4225-8D57-697E609CE2D3}" type="presParOf" srcId="{0CA0C60A-BAFA-42FD-B451-CADE2C882582}" destId="{6376396A-C4DE-4666-864F-E4EF23125526}" srcOrd="0" destOrd="0" presId="urn:microsoft.com/office/officeart/2008/layout/PictureAccentList"/>
    <dgm:cxn modelId="{D8C20614-9213-47D0-B5B0-8777EAF96BAE}" type="presParOf" srcId="{0CA0C60A-BAFA-42FD-B451-CADE2C882582}" destId="{FC5B9241-539C-4526-A50E-2A1031548303}"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CDB96-4B6F-5F43-BF2C-D4236790E505}">
      <dsp:nvSpPr>
        <dsp:cNvPr id="0" name=""/>
        <dsp:cNvSpPr/>
      </dsp:nvSpPr>
      <dsp:spPr>
        <a:xfrm>
          <a:off x="3606805" y="49"/>
          <a:ext cx="1750876" cy="1138069"/>
        </a:xfrm>
        <a:prstGeom prst="roundRect">
          <a:avLst/>
        </a:prstGeom>
        <a:gradFill rotWithShape="0">
          <a:gsLst>
            <a:gs pos="0">
              <a:schemeClr val="accent3">
                <a:hueOff val="0"/>
                <a:satOff val="0"/>
                <a:lumOff val="0"/>
                <a:alphaOff val="0"/>
                <a:tint val="90000"/>
                <a:satMod val="130000"/>
              </a:schemeClr>
            </a:gs>
            <a:gs pos="50000">
              <a:schemeClr val="accent3">
                <a:hueOff val="0"/>
                <a:satOff val="0"/>
                <a:lumOff val="0"/>
                <a:alphaOff val="0"/>
                <a:tint val="45000"/>
                <a:satMod val="220000"/>
              </a:schemeClr>
            </a:gs>
            <a:gs pos="100000">
              <a:schemeClr val="accent3">
                <a:hueOff val="0"/>
                <a:satOff val="0"/>
                <a:lumOff val="0"/>
                <a:alphaOff val="0"/>
                <a:tint val="90000"/>
                <a:satMod val="130000"/>
              </a:schemeClr>
            </a:gs>
          </a:gsLst>
          <a:lin ang="5400000" scaled="1"/>
        </a:gradFill>
        <a:ln>
          <a:noFill/>
        </a:ln>
        <a:effectLst>
          <a:glow rad="50600">
            <a:schemeClr val="accent3">
              <a:hueOff val="0"/>
              <a:satOff val="0"/>
              <a:lumOff val="0"/>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smtClean="0">
              <a:latin typeface="標楷體" pitchFamily="65" charset="-120"/>
              <a:ea typeface="標楷體" pitchFamily="65" charset="-120"/>
              <a:cs typeface="BiauKai"/>
            </a:rPr>
            <a:t>贏在起跑點贏在終點</a:t>
          </a:r>
          <a:endParaRPr lang="zh-TW" altLang="en-US" sz="2300" b="1" kern="1200" dirty="0">
            <a:latin typeface="標楷體" pitchFamily="65" charset="-120"/>
            <a:ea typeface="標楷體" pitchFamily="65" charset="-120"/>
            <a:cs typeface="BiauKai"/>
          </a:endParaRPr>
        </a:p>
      </dsp:txBody>
      <dsp:txXfrm>
        <a:off x="3662361" y="55605"/>
        <a:ext cx="1639764" cy="1026957"/>
      </dsp:txXfrm>
    </dsp:sp>
    <dsp:sp modelId="{DF56D570-7C29-2A4D-9EEC-CB5305720A15}">
      <dsp:nvSpPr>
        <dsp:cNvPr id="0" name=""/>
        <dsp:cNvSpPr/>
      </dsp:nvSpPr>
      <dsp:spPr>
        <a:xfrm>
          <a:off x="2603056" y="569084"/>
          <a:ext cx="3758374" cy="3758374"/>
        </a:xfrm>
        <a:custGeom>
          <a:avLst/>
          <a:gdLst/>
          <a:ahLst/>
          <a:cxnLst/>
          <a:rect l="0" t="0" r="0" b="0"/>
          <a:pathLst>
            <a:path>
              <a:moveTo>
                <a:pt x="2767221" y="223065"/>
              </a:moveTo>
              <a:arcTo wR="1879187" hR="1879187" stAng="17892048" swAng="2624275"/>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E8E560-5828-324A-9E35-2DF37842E75F}">
      <dsp:nvSpPr>
        <dsp:cNvPr id="0" name=""/>
        <dsp:cNvSpPr/>
      </dsp:nvSpPr>
      <dsp:spPr>
        <a:xfrm>
          <a:off x="5485993" y="1879237"/>
          <a:ext cx="1750876" cy="1138069"/>
        </a:xfrm>
        <a:prstGeom prst="roundRect">
          <a:avLst/>
        </a:prstGeom>
        <a:gradFill rotWithShape="0">
          <a:gsLst>
            <a:gs pos="0">
              <a:schemeClr val="accent3">
                <a:hueOff val="3000641"/>
                <a:satOff val="271"/>
                <a:lumOff val="-2877"/>
                <a:alphaOff val="0"/>
                <a:tint val="90000"/>
                <a:satMod val="130000"/>
              </a:schemeClr>
            </a:gs>
            <a:gs pos="50000">
              <a:schemeClr val="accent3">
                <a:hueOff val="3000641"/>
                <a:satOff val="271"/>
                <a:lumOff val="-2877"/>
                <a:alphaOff val="0"/>
                <a:tint val="45000"/>
                <a:satMod val="220000"/>
              </a:schemeClr>
            </a:gs>
            <a:gs pos="100000">
              <a:schemeClr val="accent3">
                <a:hueOff val="3000641"/>
                <a:satOff val="271"/>
                <a:lumOff val="-2877"/>
                <a:alphaOff val="0"/>
                <a:tint val="90000"/>
                <a:satMod val="130000"/>
              </a:schemeClr>
            </a:gs>
          </a:gsLst>
          <a:lin ang="5400000" scaled="1"/>
        </a:gradFill>
        <a:ln>
          <a:noFill/>
        </a:ln>
        <a:effectLst>
          <a:glow rad="50600">
            <a:schemeClr val="accent3">
              <a:hueOff val="3000641"/>
              <a:satOff val="271"/>
              <a:lumOff val="-2877"/>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smtClean="0">
              <a:latin typeface="標楷體" pitchFamily="65" charset="-120"/>
              <a:ea typeface="標楷體" pitchFamily="65" charset="-120"/>
              <a:cs typeface="BiauKai"/>
            </a:rPr>
            <a:t>贏在起跑點輸在終點</a:t>
          </a:r>
          <a:endParaRPr lang="zh-TW" altLang="en-US" sz="2300" b="1" kern="1200" dirty="0">
            <a:latin typeface="標楷體" pitchFamily="65" charset="-120"/>
            <a:ea typeface="標楷體" pitchFamily="65" charset="-120"/>
            <a:cs typeface="BiauKai"/>
          </a:endParaRPr>
        </a:p>
      </dsp:txBody>
      <dsp:txXfrm>
        <a:off x="5541549" y="1934793"/>
        <a:ext cx="1639764" cy="1026957"/>
      </dsp:txXfrm>
    </dsp:sp>
    <dsp:sp modelId="{9365E36C-88C7-5E41-9D52-4F8B09C9C782}">
      <dsp:nvSpPr>
        <dsp:cNvPr id="0" name=""/>
        <dsp:cNvSpPr/>
      </dsp:nvSpPr>
      <dsp:spPr>
        <a:xfrm>
          <a:off x="2603056" y="569084"/>
          <a:ext cx="3758374" cy="3758374"/>
        </a:xfrm>
        <a:custGeom>
          <a:avLst/>
          <a:gdLst/>
          <a:ahLst/>
          <a:cxnLst/>
          <a:rect l="0" t="0" r="0" b="0"/>
          <a:pathLst>
            <a:path>
              <a:moveTo>
                <a:pt x="3665778" y="2461799"/>
              </a:moveTo>
              <a:arcTo wR="1879187" hR="1879187" stAng="1083678" swAng="2624275"/>
            </a:path>
          </a:pathLst>
        </a:custGeom>
        <a:noFill/>
        <a:ln w="12700" cap="flat" cmpd="sng" algn="ctr">
          <a:solidFill>
            <a:schemeClr val="accent3">
              <a:hueOff val="3000641"/>
              <a:satOff val="271"/>
              <a:lumOff val="-2877"/>
              <a:alphaOff val="0"/>
            </a:schemeClr>
          </a:solidFill>
          <a:prstDash val="solid"/>
        </a:ln>
        <a:effectLst/>
      </dsp:spPr>
      <dsp:style>
        <a:lnRef idx="1">
          <a:scrgbClr r="0" g="0" b="0"/>
        </a:lnRef>
        <a:fillRef idx="0">
          <a:scrgbClr r="0" g="0" b="0"/>
        </a:fillRef>
        <a:effectRef idx="0">
          <a:scrgbClr r="0" g="0" b="0"/>
        </a:effectRef>
        <a:fontRef idx="minor"/>
      </dsp:style>
    </dsp:sp>
    <dsp:sp modelId="{7DE90A96-028D-CA4E-B090-0573A2E107A1}">
      <dsp:nvSpPr>
        <dsp:cNvPr id="0" name=""/>
        <dsp:cNvSpPr/>
      </dsp:nvSpPr>
      <dsp:spPr>
        <a:xfrm>
          <a:off x="3606805" y="3758424"/>
          <a:ext cx="1750876" cy="1138069"/>
        </a:xfrm>
        <a:prstGeom prst="roundRect">
          <a:avLst/>
        </a:prstGeom>
        <a:gradFill rotWithShape="0">
          <a:gsLst>
            <a:gs pos="0">
              <a:schemeClr val="accent3">
                <a:hueOff val="6001281"/>
                <a:satOff val="542"/>
                <a:lumOff val="-5754"/>
                <a:alphaOff val="0"/>
                <a:tint val="90000"/>
                <a:satMod val="130000"/>
              </a:schemeClr>
            </a:gs>
            <a:gs pos="50000">
              <a:schemeClr val="accent3">
                <a:hueOff val="6001281"/>
                <a:satOff val="542"/>
                <a:lumOff val="-5754"/>
                <a:alphaOff val="0"/>
                <a:tint val="45000"/>
                <a:satMod val="220000"/>
              </a:schemeClr>
            </a:gs>
            <a:gs pos="100000">
              <a:schemeClr val="accent3">
                <a:hueOff val="6001281"/>
                <a:satOff val="542"/>
                <a:lumOff val="-5754"/>
                <a:alphaOff val="0"/>
                <a:tint val="90000"/>
                <a:satMod val="130000"/>
              </a:schemeClr>
            </a:gs>
          </a:gsLst>
          <a:lin ang="5400000" scaled="1"/>
        </a:gradFill>
        <a:ln>
          <a:noFill/>
        </a:ln>
        <a:effectLst>
          <a:glow rad="50600">
            <a:schemeClr val="accent3">
              <a:hueOff val="6001281"/>
              <a:satOff val="542"/>
              <a:lumOff val="-5754"/>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smtClean="0">
              <a:latin typeface="標楷體" pitchFamily="65" charset="-120"/>
              <a:ea typeface="標楷體" pitchFamily="65" charset="-120"/>
              <a:cs typeface="BiauKai"/>
            </a:rPr>
            <a:t>輸在起跑點贏在終點</a:t>
          </a:r>
          <a:endParaRPr lang="zh-TW" altLang="en-US" sz="2300" b="1" kern="1200" dirty="0">
            <a:latin typeface="標楷體" pitchFamily="65" charset="-120"/>
            <a:ea typeface="標楷體" pitchFamily="65" charset="-120"/>
            <a:cs typeface="BiauKai"/>
          </a:endParaRPr>
        </a:p>
      </dsp:txBody>
      <dsp:txXfrm>
        <a:off x="3662361" y="3813980"/>
        <a:ext cx="1639764" cy="1026957"/>
      </dsp:txXfrm>
    </dsp:sp>
    <dsp:sp modelId="{B2AF7019-9AE9-6747-BE93-E9B7D0CE2CB3}">
      <dsp:nvSpPr>
        <dsp:cNvPr id="0" name=""/>
        <dsp:cNvSpPr/>
      </dsp:nvSpPr>
      <dsp:spPr>
        <a:xfrm>
          <a:off x="2603056" y="569084"/>
          <a:ext cx="3758374" cy="3758374"/>
        </a:xfrm>
        <a:custGeom>
          <a:avLst/>
          <a:gdLst/>
          <a:ahLst/>
          <a:cxnLst/>
          <a:rect l="0" t="0" r="0" b="0"/>
          <a:pathLst>
            <a:path>
              <a:moveTo>
                <a:pt x="991153" y="3535309"/>
              </a:moveTo>
              <a:arcTo wR="1879187" hR="1879187" stAng="7092048" swAng="2624275"/>
            </a:path>
          </a:pathLst>
        </a:custGeom>
        <a:noFill/>
        <a:ln w="12700" cap="flat" cmpd="sng" algn="ctr">
          <a:solidFill>
            <a:schemeClr val="accent3">
              <a:hueOff val="6001281"/>
              <a:satOff val="542"/>
              <a:lumOff val="-5754"/>
              <a:alphaOff val="0"/>
            </a:schemeClr>
          </a:solidFill>
          <a:prstDash val="solid"/>
        </a:ln>
        <a:effectLst/>
      </dsp:spPr>
      <dsp:style>
        <a:lnRef idx="1">
          <a:scrgbClr r="0" g="0" b="0"/>
        </a:lnRef>
        <a:fillRef idx="0">
          <a:scrgbClr r="0" g="0" b="0"/>
        </a:fillRef>
        <a:effectRef idx="0">
          <a:scrgbClr r="0" g="0" b="0"/>
        </a:effectRef>
        <a:fontRef idx="minor"/>
      </dsp:style>
    </dsp:sp>
    <dsp:sp modelId="{68059A33-7E49-124D-9DFB-4DF5E499D5BD}">
      <dsp:nvSpPr>
        <dsp:cNvPr id="0" name=""/>
        <dsp:cNvSpPr/>
      </dsp:nvSpPr>
      <dsp:spPr>
        <a:xfrm>
          <a:off x="1727618" y="1879237"/>
          <a:ext cx="1750876" cy="1138069"/>
        </a:xfrm>
        <a:prstGeom prst="roundRect">
          <a:avLst/>
        </a:prstGeom>
        <a:gradFill rotWithShape="0">
          <a:gsLst>
            <a:gs pos="0">
              <a:schemeClr val="accent3">
                <a:hueOff val="9001922"/>
                <a:satOff val="813"/>
                <a:lumOff val="-8631"/>
                <a:alphaOff val="0"/>
                <a:tint val="90000"/>
                <a:satMod val="130000"/>
              </a:schemeClr>
            </a:gs>
            <a:gs pos="50000">
              <a:schemeClr val="accent3">
                <a:hueOff val="9001922"/>
                <a:satOff val="813"/>
                <a:lumOff val="-8631"/>
                <a:alphaOff val="0"/>
                <a:tint val="45000"/>
                <a:satMod val="220000"/>
              </a:schemeClr>
            </a:gs>
            <a:gs pos="100000">
              <a:schemeClr val="accent3">
                <a:hueOff val="9001922"/>
                <a:satOff val="813"/>
                <a:lumOff val="-8631"/>
                <a:alphaOff val="0"/>
                <a:tint val="90000"/>
                <a:satMod val="130000"/>
              </a:schemeClr>
            </a:gs>
          </a:gsLst>
          <a:lin ang="5400000" scaled="1"/>
        </a:gradFill>
        <a:ln>
          <a:noFill/>
        </a:ln>
        <a:effectLst>
          <a:glow rad="50600">
            <a:schemeClr val="accent3">
              <a:hueOff val="9001922"/>
              <a:satOff val="813"/>
              <a:lumOff val="-8631"/>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smtClean="0">
              <a:latin typeface="標楷體" pitchFamily="65" charset="-120"/>
              <a:ea typeface="標楷體" pitchFamily="65" charset="-120"/>
              <a:cs typeface="BiauKai"/>
            </a:rPr>
            <a:t>輸在起跑點輸在終點</a:t>
          </a:r>
          <a:endParaRPr lang="zh-TW" altLang="en-US" sz="2300" b="1" kern="1200" dirty="0">
            <a:latin typeface="標楷體" pitchFamily="65" charset="-120"/>
            <a:ea typeface="標楷體" pitchFamily="65" charset="-120"/>
            <a:cs typeface="BiauKai"/>
          </a:endParaRPr>
        </a:p>
      </dsp:txBody>
      <dsp:txXfrm>
        <a:off x="1783174" y="1934793"/>
        <a:ext cx="1639764" cy="1026957"/>
      </dsp:txXfrm>
    </dsp:sp>
    <dsp:sp modelId="{BF423641-B807-FC42-8F96-D5E00DBFCA21}">
      <dsp:nvSpPr>
        <dsp:cNvPr id="0" name=""/>
        <dsp:cNvSpPr/>
      </dsp:nvSpPr>
      <dsp:spPr>
        <a:xfrm>
          <a:off x="2603056" y="569084"/>
          <a:ext cx="3758374" cy="3758374"/>
        </a:xfrm>
        <a:custGeom>
          <a:avLst/>
          <a:gdLst/>
          <a:ahLst/>
          <a:cxnLst/>
          <a:rect l="0" t="0" r="0" b="0"/>
          <a:pathLst>
            <a:path>
              <a:moveTo>
                <a:pt x="92596" y="1296574"/>
              </a:moveTo>
              <a:arcTo wR="1879187" hR="1879187" stAng="11883678" swAng="2624275"/>
            </a:path>
          </a:pathLst>
        </a:custGeom>
        <a:noFill/>
        <a:ln w="12700" cap="flat" cmpd="sng" algn="ctr">
          <a:solidFill>
            <a:schemeClr val="accent3">
              <a:hueOff val="9001922"/>
              <a:satOff val="813"/>
              <a:lumOff val="-8631"/>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AE179-7E7E-4EB5-BA00-367EA9B735F8}">
      <dsp:nvSpPr>
        <dsp:cNvPr id="0" name=""/>
        <dsp:cNvSpPr/>
      </dsp:nvSpPr>
      <dsp:spPr>
        <a:xfrm>
          <a:off x="0" y="175"/>
          <a:ext cx="8699499" cy="87788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kern="1200" dirty="0" smtClean="0"/>
            <a:t>價值的定義</a:t>
          </a:r>
          <a:endParaRPr lang="en-US" altLang="zh-TW" sz="3600" kern="1200" dirty="0" smtClean="0"/>
        </a:p>
      </dsp:txBody>
      <dsp:txXfrm>
        <a:off x="42855" y="43030"/>
        <a:ext cx="8613789" cy="792178"/>
      </dsp:txXfrm>
    </dsp:sp>
    <dsp:sp modelId="{09F17BB2-DC9B-4B99-8922-D4314BCA2C94}">
      <dsp:nvSpPr>
        <dsp:cNvPr id="0" name=""/>
        <dsp:cNvSpPr/>
      </dsp:nvSpPr>
      <dsp:spPr>
        <a:xfrm>
          <a:off x="0" y="878064"/>
          <a:ext cx="8699499" cy="558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209" tIns="40640" rIns="227584" bIns="40640" numCol="1" spcCol="1270" anchor="t" anchorCtr="0">
          <a:noAutofit/>
        </a:bodyPr>
        <a:lstStyle/>
        <a:p>
          <a:pPr marL="285750" lvl="1" indent="-285750" algn="l" defTabSz="1422400">
            <a:lnSpc>
              <a:spcPct val="90000"/>
            </a:lnSpc>
            <a:spcBef>
              <a:spcPct val="0"/>
            </a:spcBef>
            <a:spcAft>
              <a:spcPct val="20000"/>
            </a:spcAft>
            <a:buChar char="••"/>
          </a:pPr>
          <a:r>
            <a:rPr kumimoji="0" lang="zh-TW" altLang="en-US" sz="3200" kern="1200" dirty="0" smtClean="0"/>
            <a:t>要放在需要的地方，才能被看見、被開展</a:t>
          </a:r>
          <a:endParaRPr lang="en-US" altLang="zh-TW" sz="3200" kern="1200" dirty="0" smtClean="0"/>
        </a:p>
      </dsp:txBody>
      <dsp:txXfrm>
        <a:off x="0" y="878064"/>
        <a:ext cx="8699499" cy="558768"/>
      </dsp:txXfrm>
    </dsp:sp>
    <dsp:sp modelId="{0668F6FD-20E2-4AD1-8019-0C157D15F55A}">
      <dsp:nvSpPr>
        <dsp:cNvPr id="0" name=""/>
        <dsp:cNvSpPr/>
      </dsp:nvSpPr>
      <dsp:spPr>
        <a:xfrm>
          <a:off x="0" y="1436833"/>
          <a:ext cx="8699499" cy="877888"/>
        </a:xfrm>
        <a:prstGeom prst="roundRect">
          <a:avLst/>
        </a:prstGeom>
        <a:solidFill>
          <a:schemeClr val="accent4">
            <a:hueOff val="1856823"/>
            <a:satOff val="-56410"/>
            <a:lumOff val="1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kern="1200" dirty="0" smtClean="0"/>
            <a:t>適性發展才能讓孩子有競爭力</a:t>
          </a:r>
          <a:endParaRPr lang="en-US" altLang="zh-TW" sz="3600" kern="1200" dirty="0" smtClean="0"/>
        </a:p>
      </dsp:txBody>
      <dsp:txXfrm>
        <a:off x="42855" y="1479688"/>
        <a:ext cx="8613789" cy="792178"/>
      </dsp:txXfrm>
    </dsp:sp>
    <dsp:sp modelId="{C107F41D-D10C-4E86-9A2D-9DB0965B9E1B}">
      <dsp:nvSpPr>
        <dsp:cNvPr id="0" name=""/>
        <dsp:cNvSpPr/>
      </dsp:nvSpPr>
      <dsp:spPr>
        <a:xfrm>
          <a:off x="0" y="2314721"/>
          <a:ext cx="8699499" cy="143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209"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zh-TW" altLang="zh-TW" sz="3200" kern="1200" dirty="0" smtClean="0"/>
            <a:t>正常化教學與適性輔導適性發展很重要</a:t>
          </a:r>
          <a:r>
            <a:rPr lang="zh-TW" altLang="en-US" sz="3200" kern="1200" dirty="0" smtClean="0"/>
            <a:t>，</a:t>
          </a:r>
          <a:r>
            <a:rPr lang="zh-TW" altLang="zh-TW" sz="3200" kern="1200" dirty="0" smtClean="0"/>
            <a:t>為孩子找到會用心照顧您孩子的國中，找到孩子能力勝任</a:t>
          </a:r>
          <a:r>
            <a:rPr lang="zh-TW" altLang="en-US" sz="3200" kern="1200" dirty="0" smtClean="0"/>
            <a:t>有餘</a:t>
          </a:r>
          <a:r>
            <a:rPr lang="zh-TW" altLang="zh-TW" sz="3200" kern="1200" dirty="0" smtClean="0"/>
            <a:t>且興趣所在的高中</a:t>
          </a:r>
          <a:endParaRPr lang="en-US" altLang="zh-TW" sz="3200" kern="1200" dirty="0" smtClean="0"/>
        </a:p>
      </dsp:txBody>
      <dsp:txXfrm>
        <a:off x="0" y="2314721"/>
        <a:ext cx="8699499" cy="1439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F0996-FC69-47F5-84EA-B7831A7ED566}">
      <dsp:nvSpPr>
        <dsp:cNvPr id="0" name=""/>
        <dsp:cNvSpPr/>
      </dsp:nvSpPr>
      <dsp:spPr>
        <a:xfrm>
          <a:off x="0" y="223174"/>
          <a:ext cx="5267325" cy="8342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zh-TW" altLang="en-US" sz="3100" b="1" kern="1200" dirty="0" smtClean="0"/>
            <a:t>下營國中替代役</a:t>
          </a:r>
          <a:endParaRPr lang="zh-TW" altLang="en-US" sz="3100" b="1" kern="1200" dirty="0"/>
        </a:p>
      </dsp:txBody>
      <dsp:txXfrm>
        <a:off x="40723" y="263897"/>
        <a:ext cx="5185879" cy="752764"/>
      </dsp:txXfrm>
    </dsp:sp>
    <dsp:sp modelId="{A3BEF86D-5807-4A51-9AE8-3E5E210DD2D3}">
      <dsp:nvSpPr>
        <dsp:cNvPr id="0" name=""/>
        <dsp:cNvSpPr/>
      </dsp:nvSpPr>
      <dsp:spPr>
        <a:xfrm>
          <a:off x="0" y="1057384"/>
          <a:ext cx="5267325" cy="2181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238"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zh-TW" altLang="en-US" sz="2400" kern="1200" dirty="0" smtClean="0">
              <a:latin typeface="+mj-ea"/>
              <a:ea typeface="+mj-ea"/>
            </a:rPr>
            <a:t>縣立關廟國中</a:t>
          </a:r>
          <a:endParaRPr lang="zh-TW" altLang="en-US" sz="2400" kern="1200" dirty="0">
            <a:latin typeface="+mj-ea"/>
            <a:ea typeface="+mj-ea"/>
          </a:endParaRPr>
        </a:p>
        <a:p>
          <a:pPr marL="228600" lvl="1" indent="-228600" algn="l" defTabSz="1066800">
            <a:lnSpc>
              <a:spcPct val="90000"/>
            </a:lnSpc>
            <a:spcBef>
              <a:spcPct val="0"/>
            </a:spcBef>
            <a:spcAft>
              <a:spcPct val="20000"/>
            </a:spcAft>
            <a:buChar char="••"/>
          </a:pPr>
          <a:r>
            <a:rPr lang="zh-TW" altLang="en-US" sz="2400" kern="1200" dirty="0" smtClean="0">
              <a:latin typeface="+mj-ea"/>
              <a:ea typeface="+mj-ea"/>
            </a:rPr>
            <a:t>國立台南高級工業職業學校電子</a:t>
          </a:r>
          <a:endParaRPr lang="zh-TW" altLang="en-US" sz="2400" kern="1200" dirty="0">
            <a:latin typeface="+mj-ea"/>
            <a:ea typeface="+mj-ea"/>
          </a:endParaRPr>
        </a:p>
        <a:p>
          <a:pPr marL="228600" lvl="1" indent="-228600" algn="l" defTabSz="1066800">
            <a:lnSpc>
              <a:spcPct val="90000"/>
            </a:lnSpc>
            <a:spcBef>
              <a:spcPct val="0"/>
            </a:spcBef>
            <a:spcAft>
              <a:spcPct val="20000"/>
            </a:spcAft>
            <a:buChar char="••"/>
          </a:pPr>
          <a:r>
            <a:rPr lang="zh-TW" altLang="en-US" sz="2400" kern="1200" dirty="0" smtClean="0">
              <a:latin typeface="+mj-ea"/>
              <a:ea typeface="+mj-ea"/>
            </a:rPr>
            <a:t>國立台北科技大學電子工程系學士</a:t>
          </a:r>
          <a:endParaRPr lang="zh-TW" altLang="en-US" sz="2400" kern="1200" dirty="0">
            <a:latin typeface="+mj-ea"/>
            <a:ea typeface="+mj-ea"/>
          </a:endParaRPr>
        </a:p>
        <a:p>
          <a:pPr marL="228600" lvl="1" indent="-228600" algn="l" defTabSz="1066800">
            <a:lnSpc>
              <a:spcPct val="90000"/>
            </a:lnSpc>
            <a:spcBef>
              <a:spcPct val="0"/>
            </a:spcBef>
            <a:spcAft>
              <a:spcPct val="20000"/>
            </a:spcAft>
            <a:buChar char="••"/>
          </a:pPr>
          <a:r>
            <a:rPr lang="zh-TW" altLang="en-US" sz="2400" kern="1200" dirty="0" smtClean="0">
              <a:latin typeface="+mj-ea"/>
              <a:ea typeface="+mj-ea"/>
            </a:rPr>
            <a:t>國立台灣大學生醫電子與資訊碩士</a:t>
          </a:r>
          <a:endParaRPr lang="zh-TW" altLang="en-US" sz="2400" kern="1200" dirty="0">
            <a:latin typeface="+mj-ea"/>
            <a:ea typeface="+mj-ea"/>
          </a:endParaRPr>
        </a:p>
        <a:p>
          <a:pPr marL="228600" lvl="1" indent="-228600" algn="l" defTabSz="1066800">
            <a:lnSpc>
              <a:spcPct val="90000"/>
            </a:lnSpc>
            <a:spcBef>
              <a:spcPct val="0"/>
            </a:spcBef>
            <a:spcAft>
              <a:spcPct val="20000"/>
            </a:spcAft>
            <a:buChar char="••"/>
          </a:pPr>
          <a:r>
            <a:rPr lang="zh-TW" altLang="en-US" sz="2400" kern="1200" dirty="0" smtClean="0">
              <a:latin typeface="+mj-ea"/>
              <a:ea typeface="+mj-ea"/>
            </a:rPr>
            <a:t>北京清華大學博士班</a:t>
          </a:r>
          <a:endParaRPr lang="zh-TW" altLang="en-US" sz="2400" kern="1200" dirty="0">
            <a:latin typeface="+mj-ea"/>
            <a:ea typeface="+mj-ea"/>
          </a:endParaRPr>
        </a:p>
      </dsp:txBody>
      <dsp:txXfrm>
        <a:off x="0" y="1057384"/>
        <a:ext cx="5267325" cy="2181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F0996-FC69-47F5-84EA-B7831A7ED566}">
      <dsp:nvSpPr>
        <dsp:cNvPr id="0" name=""/>
        <dsp:cNvSpPr/>
      </dsp:nvSpPr>
      <dsp:spPr>
        <a:xfrm>
          <a:off x="0" y="60353"/>
          <a:ext cx="4867274" cy="726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TW" altLang="en-US" sz="2700" kern="1200" dirty="0" smtClean="0">
              <a:solidFill>
                <a:schemeClr val="tx1">
                  <a:lumMod val="85000"/>
                  <a:lumOff val="15000"/>
                </a:schemeClr>
              </a:solidFill>
            </a:rPr>
            <a:t>東興校長的兒子</a:t>
          </a:r>
          <a:endParaRPr lang="zh-TW" altLang="en-US" sz="2700" b="1" kern="1200" dirty="0"/>
        </a:p>
      </dsp:txBody>
      <dsp:txXfrm>
        <a:off x="35468" y="95821"/>
        <a:ext cx="4796338" cy="655634"/>
      </dsp:txXfrm>
    </dsp:sp>
    <dsp:sp modelId="{A3BEF86D-5807-4A51-9AE8-3E5E210DD2D3}">
      <dsp:nvSpPr>
        <dsp:cNvPr id="0" name=""/>
        <dsp:cNvSpPr/>
      </dsp:nvSpPr>
      <dsp:spPr>
        <a:xfrm>
          <a:off x="0" y="786923"/>
          <a:ext cx="4867274" cy="251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smtClean="0"/>
            <a:t>私立學校資優班學生</a:t>
          </a:r>
          <a:endParaRPr lang="zh-TW" altLang="en-US" sz="2100" kern="1200" dirty="0"/>
        </a:p>
        <a:p>
          <a:pPr marL="228600" lvl="1" indent="-228600" algn="l" defTabSz="933450">
            <a:lnSpc>
              <a:spcPct val="90000"/>
            </a:lnSpc>
            <a:spcBef>
              <a:spcPct val="0"/>
            </a:spcBef>
            <a:spcAft>
              <a:spcPct val="20000"/>
            </a:spcAft>
            <a:buChar char="••"/>
          </a:pPr>
          <a:r>
            <a:rPr lang="zh-TW" altLang="en-US" sz="2100" kern="1200" dirty="0" smtClean="0"/>
            <a:t>學科成績扼殺自信</a:t>
          </a:r>
          <a:endParaRPr lang="zh-TW" altLang="en-US" sz="2100" kern="1200" dirty="0"/>
        </a:p>
        <a:p>
          <a:pPr marL="228600" lvl="1" indent="-228600" algn="l" defTabSz="933450">
            <a:lnSpc>
              <a:spcPct val="90000"/>
            </a:lnSpc>
            <a:spcBef>
              <a:spcPct val="0"/>
            </a:spcBef>
            <a:spcAft>
              <a:spcPct val="20000"/>
            </a:spcAft>
            <a:buChar char="••"/>
          </a:pPr>
          <a:r>
            <a:rPr lang="zh-TW" altLang="en-US" sz="2100" kern="1200" dirty="0" smtClean="0"/>
            <a:t>提起勇氣向校長老爸商量</a:t>
          </a:r>
          <a:endParaRPr lang="zh-TW" altLang="en-US" sz="2100" kern="1200" dirty="0"/>
        </a:p>
        <a:p>
          <a:pPr marL="228600" lvl="1" indent="-228600" algn="l" defTabSz="933450">
            <a:lnSpc>
              <a:spcPct val="90000"/>
            </a:lnSpc>
            <a:spcBef>
              <a:spcPct val="0"/>
            </a:spcBef>
            <a:spcAft>
              <a:spcPct val="20000"/>
            </a:spcAft>
            <a:buChar char="••"/>
          </a:pPr>
          <a:r>
            <a:rPr lang="zh-TW" altLang="en-US" sz="2100" kern="1200" dirty="0" smtClean="0"/>
            <a:t>進入新營高工重拾信心</a:t>
          </a:r>
          <a:endParaRPr lang="zh-TW" altLang="en-US" sz="2100" kern="1200" dirty="0"/>
        </a:p>
        <a:p>
          <a:pPr marL="228600" lvl="1" indent="-228600" algn="l" defTabSz="933450">
            <a:lnSpc>
              <a:spcPct val="90000"/>
            </a:lnSpc>
            <a:spcBef>
              <a:spcPct val="0"/>
            </a:spcBef>
            <a:spcAft>
              <a:spcPct val="20000"/>
            </a:spcAft>
            <a:buChar char="••"/>
          </a:pPr>
          <a:r>
            <a:rPr lang="zh-TW" altLang="en-US" sz="2100" kern="1200" dirty="0" smtClean="0"/>
            <a:t>台北科大的高材生</a:t>
          </a:r>
          <a:endParaRPr lang="zh-TW" altLang="en-US" sz="2100" kern="1200" dirty="0"/>
        </a:p>
        <a:p>
          <a:pPr marL="228600" lvl="1" indent="-228600" algn="l" defTabSz="933450">
            <a:lnSpc>
              <a:spcPct val="90000"/>
            </a:lnSpc>
            <a:spcBef>
              <a:spcPct val="0"/>
            </a:spcBef>
            <a:spcAft>
              <a:spcPct val="20000"/>
            </a:spcAft>
            <a:buChar char="••"/>
          </a:pPr>
          <a:r>
            <a:rPr lang="zh-TW" altLang="en-US" sz="2100" kern="1200" dirty="0" smtClean="0"/>
            <a:t>教育部技職典範</a:t>
          </a:r>
          <a:endParaRPr lang="zh-TW" altLang="en-US" sz="2100" kern="1200" dirty="0"/>
        </a:p>
      </dsp:txBody>
      <dsp:txXfrm>
        <a:off x="0" y="786923"/>
        <a:ext cx="4867274" cy="2515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616822" y="-859990"/>
          <a:ext cx="6688533" cy="6688533"/>
        </a:xfrm>
        <a:prstGeom prst="blockArc">
          <a:avLst>
            <a:gd name="adj1" fmla="val 18900000"/>
            <a:gd name="adj2" fmla="val 2700000"/>
            <a:gd name="adj3" fmla="val 323"/>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9635" y="496855"/>
          <a:ext cx="7834812" cy="993710"/>
        </a:xfrm>
        <a:prstGeom prst="rect">
          <a:avLst/>
        </a:prstGeom>
        <a:solidFill>
          <a:schemeClr val="accent3">
            <a:hueOff val="0"/>
            <a:satOff val="0"/>
            <a:lumOff val="0"/>
            <a:alphaOff val="0"/>
          </a:schemeClr>
        </a:solidFill>
        <a:ln>
          <a:noFill/>
        </a:ln>
        <a:effectLst>
          <a:glow rad="101600">
            <a:schemeClr val="accent3">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8758"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9635" y="496855"/>
        <a:ext cx="7834812" cy="993710"/>
      </dsp:txXfrm>
    </dsp:sp>
    <dsp:sp modelId="{94279C75-ECBD-40D0-B252-087B1D7B6233}">
      <dsp:nvSpPr>
        <dsp:cNvPr id="0" name=""/>
        <dsp:cNvSpPr/>
      </dsp:nvSpPr>
      <dsp:spPr>
        <a:xfrm>
          <a:off x="68566" y="372641"/>
          <a:ext cx="1242138" cy="12421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50848" y="1987420"/>
          <a:ext cx="7473599" cy="993710"/>
        </a:xfrm>
        <a:prstGeom prst="rect">
          <a:avLst/>
        </a:prstGeom>
        <a:solidFill>
          <a:schemeClr val="accent3">
            <a:hueOff val="4500961"/>
            <a:satOff val="407"/>
            <a:lumOff val="-4315"/>
            <a:alphaOff val="0"/>
          </a:schemeClr>
        </a:solidFill>
        <a:ln>
          <a:noFill/>
        </a:ln>
        <a:effectLst>
          <a:glow rad="101600">
            <a:schemeClr val="accent3">
              <a:hueOff val="4500961"/>
              <a:satOff val="407"/>
              <a:lumOff val="-4315"/>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8758"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適性揚才，引導學生分流發展</a:t>
          </a:r>
          <a:endParaRPr lang="en-US" altLang="zh-TW"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1050848" y="1987420"/>
        <a:ext cx="7473599" cy="993710"/>
      </dsp:txXfrm>
    </dsp:sp>
    <dsp:sp modelId="{716090D8-BD51-4F17-A810-0CA68465B20E}">
      <dsp:nvSpPr>
        <dsp:cNvPr id="0" name=""/>
        <dsp:cNvSpPr/>
      </dsp:nvSpPr>
      <dsp:spPr>
        <a:xfrm>
          <a:off x="429779" y="1863207"/>
          <a:ext cx="1242138" cy="12421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9635" y="3297329"/>
          <a:ext cx="7834812" cy="1355023"/>
        </a:xfrm>
        <a:prstGeom prst="rect">
          <a:avLst/>
        </a:prstGeom>
        <a:solidFill>
          <a:schemeClr val="accent3">
            <a:hueOff val="9001922"/>
            <a:satOff val="813"/>
            <a:lumOff val="-8631"/>
            <a:alphaOff val="0"/>
          </a:schemeClr>
        </a:solidFill>
        <a:ln>
          <a:noFill/>
        </a:ln>
        <a:effectLst>
          <a:glow rad="101600">
            <a:schemeClr val="accent3">
              <a:hueOff val="9001922"/>
              <a:satOff val="813"/>
              <a:lumOff val="-8631"/>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8758"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9635" y="3297329"/>
        <a:ext cx="7834812" cy="1355023"/>
      </dsp:txXfrm>
    </dsp:sp>
    <dsp:sp modelId="{1C94BE33-5102-4F19-83A6-220C88F6990A}">
      <dsp:nvSpPr>
        <dsp:cNvPr id="0" name=""/>
        <dsp:cNvSpPr/>
      </dsp:nvSpPr>
      <dsp:spPr>
        <a:xfrm>
          <a:off x="68566" y="3353772"/>
          <a:ext cx="1242138" cy="124213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488616" y="1673828"/>
          <a:ext cx="2081841" cy="770236"/>
        </a:xfrm>
        <a:custGeom>
          <a:avLst/>
          <a:gdLst/>
          <a:ahLst/>
          <a:cxnLst/>
          <a:rect l="0" t="0" r="0" b="0"/>
          <a:pathLst>
            <a:path>
              <a:moveTo>
                <a:pt x="0" y="0"/>
              </a:moveTo>
              <a:lnTo>
                <a:pt x="1040920" y="0"/>
              </a:lnTo>
              <a:lnTo>
                <a:pt x="1040920" y="770236"/>
              </a:lnTo>
              <a:lnTo>
                <a:pt x="2081841" y="7702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2474043" y="2003452"/>
        <a:ext cx="110987" cy="110987"/>
      </dsp:txXfrm>
    </dsp:sp>
    <dsp:sp modelId="{6C79BBAC-F079-444A-9D58-22D34C924DA8}">
      <dsp:nvSpPr>
        <dsp:cNvPr id="0" name=""/>
        <dsp:cNvSpPr/>
      </dsp:nvSpPr>
      <dsp:spPr>
        <a:xfrm>
          <a:off x="1488616" y="1611272"/>
          <a:ext cx="2081841" cy="91440"/>
        </a:xfrm>
        <a:custGeom>
          <a:avLst/>
          <a:gdLst/>
          <a:ahLst/>
          <a:cxnLst/>
          <a:rect l="0" t="0" r="0" b="0"/>
          <a:pathLst>
            <a:path>
              <a:moveTo>
                <a:pt x="0" y="62555"/>
              </a:moveTo>
              <a:lnTo>
                <a:pt x="1040920" y="62555"/>
              </a:lnTo>
              <a:lnTo>
                <a:pt x="1040920" y="45720"/>
              </a:lnTo>
              <a:lnTo>
                <a:pt x="2081841"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77490" y="1604945"/>
        <a:ext cx="104095" cy="104095"/>
      </dsp:txXfrm>
    </dsp:sp>
    <dsp:sp modelId="{2FF7E122-1708-416B-A349-37490DA21105}">
      <dsp:nvSpPr>
        <dsp:cNvPr id="0" name=""/>
        <dsp:cNvSpPr/>
      </dsp:nvSpPr>
      <dsp:spPr>
        <a:xfrm>
          <a:off x="1488616" y="869921"/>
          <a:ext cx="2081841" cy="803906"/>
        </a:xfrm>
        <a:custGeom>
          <a:avLst/>
          <a:gdLst/>
          <a:ahLst/>
          <a:cxnLst/>
          <a:rect l="0" t="0" r="0" b="0"/>
          <a:pathLst>
            <a:path>
              <a:moveTo>
                <a:pt x="0" y="803906"/>
              </a:moveTo>
              <a:lnTo>
                <a:pt x="1040920" y="803906"/>
              </a:lnTo>
              <a:lnTo>
                <a:pt x="1040920" y="0"/>
              </a:lnTo>
              <a:lnTo>
                <a:pt x="208184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2473746" y="1216083"/>
        <a:ext cx="111583" cy="111583"/>
      </dsp:txXfrm>
    </dsp:sp>
    <dsp:sp modelId="{54A691FF-C2D0-4C04-9A82-7821AEE40F86}">
      <dsp:nvSpPr>
        <dsp:cNvPr id="0" name=""/>
        <dsp:cNvSpPr/>
      </dsp:nvSpPr>
      <dsp:spPr>
        <a:xfrm>
          <a:off x="91175" y="1358999"/>
          <a:ext cx="2165225" cy="6296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smtClean="0"/>
            <a:t>普通高中</a:t>
          </a:r>
          <a:endParaRPr lang="zh-TW" altLang="en-US" sz="3500" kern="1200" dirty="0"/>
        </a:p>
      </dsp:txBody>
      <dsp:txXfrm>
        <a:off x="91175" y="1358999"/>
        <a:ext cx="2165225" cy="629657"/>
      </dsp:txXfrm>
    </dsp:sp>
    <dsp:sp modelId="{67314EDF-1E8E-4C2E-A7E8-960911CD91D1}">
      <dsp:nvSpPr>
        <dsp:cNvPr id="0" name=""/>
        <dsp:cNvSpPr/>
      </dsp:nvSpPr>
      <dsp:spPr>
        <a:xfrm>
          <a:off x="3570458" y="555092"/>
          <a:ext cx="2645887" cy="6296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t>直升</a:t>
          </a:r>
          <a:endParaRPr lang="zh-TW" altLang="en-US" sz="2300" kern="1200" dirty="0"/>
        </a:p>
      </dsp:txBody>
      <dsp:txXfrm>
        <a:off x="3570458" y="555092"/>
        <a:ext cx="2645887" cy="629657"/>
      </dsp:txXfrm>
    </dsp:sp>
    <dsp:sp modelId="{CE411765-1D71-476F-80CE-9DE7A98C849A}">
      <dsp:nvSpPr>
        <dsp:cNvPr id="0" name=""/>
        <dsp:cNvSpPr/>
      </dsp:nvSpPr>
      <dsp:spPr>
        <a:xfrm>
          <a:off x="3570458" y="1342164"/>
          <a:ext cx="2645887" cy="6296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t>免試入學</a:t>
          </a:r>
          <a:endParaRPr lang="zh-TW" altLang="en-US" sz="2300" kern="1200" dirty="0"/>
        </a:p>
      </dsp:txBody>
      <dsp:txXfrm>
        <a:off x="3570458" y="1342164"/>
        <a:ext cx="2645887" cy="629657"/>
      </dsp:txXfrm>
    </dsp:sp>
    <dsp:sp modelId="{9BFDD7F2-B411-430C-A5B2-4A407CB2218A}">
      <dsp:nvSpPr>
        <dsp:cNvPr id="0" name=""/>
        <dsp:cNvSpPr/>
      </dsp:nvSpPr>
      <dsp:spPr>
        <a:xfrm>
          <a:off x="3570458" y="2129236"/>
          <a:ext cx="2645887" cy="6296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t>特色招生</a:t>
          </a:r>
          <a:r>
            <a:rPr lang="en-US" altLang="zh-TW" sz="2300" kern="1200" dirty="0" smtClean="0"/>
            <a:t>(</a:t>
          </a:r>
          <a:r>
            <a:rPr lang="zh-TW" altLang="en-US" sz="2300" kern="1200" dirty="0" smtClean="0"/>
            <a:t>考試分發</a:t>
          </a:r>
          <a:r>
            <a:rPr lang="en-US" altLang="zh-TW" sz="2300" kern="1200" dirty="0" smtClean="0"/>
            <a:t>)</a:t>
          </a:r>
          <a:endParaRPr lang="zh-TW" altLang="en-US" sz="2300" kern="1200" dirty="0"/>
        </a:p>
      </dsp:txBody>
      <dsp:txXfrm>
        <a:off x="3570458" y="2129236"/>
        <a:ext cx="2645887" cy="629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1556709" y="2106837"/>
          <a:ext cx="2300817" cy="1721111"/>
        </a:xfrm>
        <a:custGeom>
          <a:avLst/>
          <a:gdLst/>
          <a:ahLst/>
          <a:cxnLst/>
          <a:rect l="0" t="0" r="0" b="0"/>
          <a:pathLst>
            <a:path>
              <a:moveTo>
                <a:pt x="0" y="0"/>
              </a:moveTo>
              <a:lnTo>
                <a:pt x="1150408" y="0"/>
              </a:lnTo>
              <a:lnTo>
                <a:pt x="1150408" y="1721111"/>
              </a:lnTo>
              <a:lnTo>
                <a:pt x="2300817" y="17211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2635285" y="2895560"/>
        <a:ext cx="143666" cy="143666"/>
      </dsp:txXfrm>
    </dsp:sp>
    <dsp:sp modelId="{96FD42EF-1BB8-418E-BC83-3CF55984E24E}">
      <dsp:nvSpPr>
        <dsp:cNvPr id="0" name=""/>
        <dsp:cNvSpPr/>
      </dsp:nvSpPr>
      <dsp:spPr>
        <a:xfrm>
          <a:off x="1556709" y="2106837"/>
          <a:ext cx="2300817" cy="851252"/>
        </a:xfrm>
        <a:custGeom>
          <a:avLst/>
          <a:gdLst/>
          <a:ahLst/>
          <a:cxnLst/>
          <a:rect l="0" t="0" r="0" b="0"/>
          <a:pathLst>
            <a:path>
              <a:moveTo>
                <a:pt x="0" y="0"/>
              </a:moveTo>
              <a:lnTo>
                <a:pt x="1150408" y="0"/>
              </a:lnTo>
              <a:lnTo>
                <a:pt x="1150408" y="851252"/>
              </a:lnTo>
              <a:lnTo>
                <a:pt x="2300817" y="8512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2645787" y="2471133"/>
        <a:ext cx="122662" cy="122662"/>
      </dsp:txXfrm>
    </dsp:sp>
    <dsp:sp modelId="{6C79BBAC-F079-444A-9D58-22D34C924DA8}">
      <dsp:nvSpPr>
        <dsp:cNvPr id="0" name=""/>
        <dsp:cNvSpPr/>
      </dsp:nvSpPr>
      <dsp:spPr>
        <a:xfrm>
          <a:off x="1556709" y="2042512"/>
          <a:ext cx="2300817" cy="91440"/>
        </a:xfrm>
        <a:custGeom>
          <a:avLst/>
          <a:gdLst/>
          <a:ahLst/>
          <a:cxnLst/>
          <a:rect l="0" t="0" r="0" b="0"/>
          <a:pathLst>
            <a:path>
              <a:moveTo>
                <a:pt x="0" y="64325"/>
              </a:moveTo>
              <a:lnTo>
                <a:pt x="1150408" y="64325"/>
              </a:lnTo>
              <a:lnTo>
                <a:pt x="1150408" y="45720"/>
              </a:lnTo>
              <a:lnTo>
                <a:pt x="2300817"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2649596" y="2030709"/>
        <a:ext cx="115044" cy="115044"/>
      </dsp:txXfrm>
    </dsp:sp>
    <dsp:sp modelId="{284F6FC8-AB76-4C80-823E-10A5C63D4D04}">
      <dsp:nvSpPr>
        <dsp:cNvPr id="0" name=""/>
        <dsp:cNvSpPr/>
      </dsp:nvSpPr>
      <dsp:spPr>
        <a:xfrm>
          <a:off x="1556709" y="1218373"/>
          <a:ext cx="2276668" cy="888464"/>
        </a:xfrm>
        <a:custGeom>
          <a:avLst/>
          <a:gdLst/>
          <a:ahLst/>
          <a:cxnLst/>
          <a:rect l="0" t="0" r="0" b="0"/>
          <a:pathLst>
            <a:path>
              <a:moveTo>
                <a:pt x="0" y="888464"/>
              </a:moveTo>
              <a:lnTo>
                <a:pt x="1138334" y="888464"/>
              </a:lnTo>
              <a:lnTo>
                <a:pt x="1138334" y="0"/>
              </a:lnTo>
              <a:lnTo>
                <a:pt x="227666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2633946" y="1601508"/>
        <a:ext cx="122194" cy="122194"/>
      </dsp:txXfrm>
    </dsp:sp>
    <dsp:sp modelId="{2FF7E122-1708-416B-A349-37490DA21105}">
      <dsp:nvSpPr>
        <dsp:cNvPr id="0" name=""/>
        <dsp:cNvSpPr/>
      </dsp:nvSpPr>
      <dsp:spPr>
        <a:xfrm>
          <a:off x="1556709" y="348514"/>
          <a:ext cx="2300817" cy="1758323"/>
        </a:xfrm>
        <a:custGeom>
          <a:avLst/>
          <a:gdLst/>
          <a:ahLst/>
          <a:cxnLst/>
          <a:rect l="0" t="0" r="0" b="0"/>
          <a:pathLst>
            <a:path>
              <a:moveTo>
                <a:pt x="0" y="1758323"/>
              </a:moveTo>
              <a:lnTo>
                <a:pt x="1150408" y="1758323"/>
              </a:lnTo>
              <a:lnTo>
                <a:pt x="1150408" y="0"/>
              </a:lnTo>
              <a:lnTo>
                <a:pt x="230081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2634724" y="1155282"/>
        <a:ext cx="144788" cy="144788"/>
      </dsp:txXfrm>
    </dsp:sp>
    <dsp:sp modelId="{54A691FF-C2D0-4C04-9A82-7821AEE40F86}">
      <dsp:nvSpPr>
        <dsp:cNvPr id="0" name=""/>
        <dsp:cNvSpPr/>
      </dsp:nvSpPr>
      <dsp:spPr>
        <a:xfrm>
          <a:off x="12279" y="1758894"/>
          <a:ext cx="2392972" cy="6958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kern="1200" dirty="0" smtClean="0"/>
            <a:t>技術型高中</a:t>
          </a:r>
          <a:endParaRPr lang="zh-TW" altLang="en-US" sz="3600" kern="1200" dirty="0"/>
        </a:p>
      </dsp:txBody>
      <dsp:txXfrm>
        <a:off x="12279" y="1758894"/>
        <a:ext cx="2392972" cy="695886"/>
      </dsp:txXfrm>
    </dsp:sp>
    <dsp:sp modelId="{67314EDF-1E8E-4C2E-A7E8-960911CD91D1}">
      <dsp:nvSpPr>
        <dsp:cNvPr id="0" name=""/>
        <dsp:cNvSpPr/>
      </dsp:nvSpPr>
      <dsp:spPr>
        <a:xfrm>
          <a:off x="3857527" y="571"/>
          <a:ext cx="2924191" cy="6958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特色招生</a:t>
          </a:r>
          <a:r>
            <a:rPr lang="en-US" altLang="zh-TW" sz="2600" kern="1200" dirty="0" smtClean="0"/>
            <a:t>(</a:t>
          </a:r>
          <a:r>
            <a:rPr lang="zh-TW" altLang="en-US" sz="2600" kern="1200" dirty="0" smtClean="0"/>
            <a:t>專業群科</a:t>
          </a:r>
          <a:r>
            <a:rPr lang="en-US" altLang="zh-TW" sz="2600" kern="1200" dirty="0" smtClean="0"/>
            <a:t>)</a:t>
          </a:r>
          <a:endParaRPr lang="zh-TW" altLang="en-US" sz="2600" kern="1200" dirty="0"/>
        </a:p>
      </dsp:txBody>
      <dsp:txXfrm>
        <a:off x="3857527" y="571"/>
        <a:ext cx="2924191" cy="695886"/>
      </dsp:txXfrm>
    </dsp:sp>
    <dsp:sp modelId="{D15644B8-F193-4181-9656-6BBFC21EE184}">
      <dsp:nvSpPr>
        <dsp:cNvPr id="0" name=""/>
        <dsp:cNvSpPr/>
      </dsp:nvSpPr>
      <dsp:spPr>
        <a:xfrm>
          <a:off x="3833378" y="870429"/>
          <a:ext cx="2959707" cy="6958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完全免試</a:t>
          </a:r>
          <a:endParaRPr lang="zh-TW" altLang="en-US" sz="2600" kern="1200" dirty="0"/>
        </a:p>
      </dsp:txBody>
      <dsp:txXfrm>
        <a:off x="3833378" y="870429"/>
        <a:ext cx="2959707" cy="695886"/>
      </dsp:txXfrm>
    </dsp:sp>
    <dsp:sp modelId="{CE411765-1D71-476F-80CE-9DE7A98C849A}">
      <dsp:nvSpPr>
        <dsp:cNvPr id="0" name=""/>
        <dsp:cNvSpPr/>
      </dsp:nvSpPr>
      <dsp:spPr>
        <a:xfrm>
          <a:off x="3857527" y="1740288"/>
          <a:ext cx="2924191" cy="6958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實用技能班</a:t>
          </a:r>
          <a:endParaRPr lang="zh-TW" altLang="en-US" sz="2600" kern="1200" dirty="0"/>
        </a:p>
      </dsp:txBody>
      <dsp:txXfrm>
        <a:off x="3857527" y="1740288"/>
        <a:ext cx="2924191" cy="695886"/>
      </dsp:txXfrm>
    </dsp:sp>
    <dsp:sp modelId="{9BFDD7F2-B411-430C-A5B2-4A407CB2218A}">
      <dsp:nvSpPr>
        <dsp:cNvPr id="0" name=""/>
        <dsp:cNvSpPr/>
      </dsp:nvSpPr>
      <dsp:spPr>
        <a:xfrm>
          <a:off x="3857527" y="2610147"/>
          <a:ext cx="2924191" cy="6958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技優甄審</a:t>
          </a:r>
          <a:endParaRPr lang="zh-TW" altLang="en-US" sz="2600" kern="1200" dirty="0"/>
        </a:p>
      </dsp:txBody>
      <dsp:txXfrm>
        <a:off x="3857527" y="2610147"/>
        <a:ext cx="2924191" cy="695886"/>
      </dsp:txXfrm>
    </dsp:sp>
    <dsp:sp modelId="{FFAF69CC-3EE8-466F-B8C8-F10C58F136F1}">
      <dsp:nvSpPr>
        <dsp:cNvPr id="0" name=""/>
        <dsp:cNvSpPr/>
      </dsp:nvSpPr>
      <dsp:spPr>
        <a:xfrm>
          <a:off x="3857527" y="3480005"/>
          <a:ext cx="2924191" cy="6958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免試入學</a:t>
          </a:r>
          <a:endParaRPr lang="zh-TW" altLang="en-US" sz="2600" kern="1200" dirty="0"/>
        </a:p>
      </dsp:txBody>
      <dsp:txXfrm>
        <a:off x="3857527" y="3480005"/>
        <a:ext cx="2924191" cy="6958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73681" y="2364037"/>
          <a:ext cx="1881440" cy="1087846"/>
        </a:xfrm>
        <a:custGeom>
          <a:avLst/>
          <a:gdLst/>
          <a:ahLst/>
          <a:cxnLst/>
          <a:rect l="0" t="0" r="0" b="0"/>
          <a:pathLst>
            <a:path>
              <a:moveTo>
                <a:pt x="0" y="0"/>
              </a:moveTo>
              <a:lnTo>
                <a:pt x="940720" y="0"/>
              </a:lnTo>
              <a:lnTo>
                <a:pt x="940720" y="1087846"/>
              </a:lnTo>
              <a:lnTo>
                <a:pt x="1881440" y="1087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2860069" y="2853627"/>
        <a:ext cx="108664" cy="108664"/>
      </dsp:txXfrm>
    </dsp:sp>
    <dsp:sp modelId="{6C79BBAC-F079-444A-9D58-22D34C924DA8}">
      <dsp:nvSpPr>
        <dsp:cNvPr id="0" name=""/>
        <dsp:cNvSpPr/>
      </dsp:nvSpPr>
      <dsp:spPr>
        <a:xfrm>
          <a:off x="1973681" y="2294540"/>
          <a:ext cx="1881440" cy="91440"/>
        </a:xfrm>
        <a:custGeom>
          <a:avLst/>
          <a:gdLst/>
          <a:ahLst/>
          <a:cxnLst/>
          <a:rect l="0" t="0" r="0" b="0"/>
          <a:pathLst>
            <a:path>
              <a:moveTo>
                <a:pt x="0" y="69497"/>
              </a:moveTo>
              <a:lnTo>
                <a:pt x="940720" y="69497"/>
              </a:lnTo>
              <a:lnTo>
                <a:pt x="940720" y="45720"/>
              </a:lnTo>
              <a:lnTo>
                <a:pt x="1881440"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867362" y="2293220"/>
        <a:ext cx="94079" cy="94079"/>
      </dsp:txXfrm>
    </dsp:sp>
    <dsp:sp modelId="{2FF7E122-1708-416B-A349-37490DA21105}">
      <dsp:nvSpPr>
        <dsp:cNvPr id="0" name=""/>
        <dsp:cNvSpPr/>
      </dsp:nvSpPr>
      <dsp:spPr>
        <a:xfrm>
          <a:off x="1973681" y="1228636"/>
          <a:ext cx="1881440" cy="1135400"/>
        </a:xfrm>
        <a:custGeom>
          <a:avLst/>
          <a:gdLst/>
          <a:ahLst/>
          <a:cxnLst/>
          <a:rect l="0" t="0" r="0" b="0"/>
          <a:pathLst>
            <a:path>
              <a:moveTo>
                <a:pt x="0" y="1135400"/>
              </a:moveTo>
              <a:lnTo>
                <a:pt x="940720" y="1135400"/>
              </a:lnTo>
              <a:lnTo>
                <a:pt x="940720" y="0"/>
              </a:lnTo>
              <a:lnTo>
                <a:pt x="188144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2859464" y="1741399"/>
        <a:ext cx="109874" cy="109874"/>
      </dsp:txXfrm>
    </dsp:sp>
    <dsp:sp modelId="{54A691FF-C2D0-4C04-9A82-7821AEE40F86}">
      <dsp:nvSpPr>
        <dsp:cNvPr id="0" name=""/>
        <dsp:cNvSpPr/>
      </dsp:nvSpPr>
      <dsp:spPr>
        <a:xfrm>
          <a:off x="0" y="1919387"/>
          <a:ext cx="3058064" cy="889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TW" altLang="en-US" sz="4900" kern="1200" dirty="0"/>
            <a:t>五專</a:t>
          </a:r>
        </a:p>
      </dsp:txBody>
      <dsp:txXfrm>
        <a:off x="0" y="1919387"/>
        <a:ext cx="3058064" cy="889298"/>
      </dsp:txXfrm>
    </dsp:sp>
    <dsp:sp modelId="{67314EDF-1E8E-4C2E-A7E8-960911CD91D1}">
      <dsp:nvSpPr>
        <dsp:cNvPr id="0" name=""/>
        <dsp:cNvSpPr/>
      </dsp:nvSpPr>
      <dsp:spPr>
        <a:xfrm>
          <a:off x="3855121" y="783987"/>
          <a:ext cx="3736928" cy="889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zh-TW" altLang="en-US" sz="4400" kern="1200"/>
            <a:t>五專特色招生</a:t>
          </a:r>
        </a:p>
      </dsp:txBody>
      <dsp:txXfrm>
        <a:off x="3855121" y="783987"/>
        <a:ext cx="3736928" cy="889298"/>
      </dsp:txXfrm>
    </dsp:sp>
    <dsp:sp modelId="{CE411765-1D71-476F-80CE-9DE7A98C849A}">
      <dsp:nvSpPr>
        <dsp:cNvPr id="0" name=""/>
        <dsp:cNvSpPr/>
      </dsp:nvSpPr>
      <dsp:spPr>
        <a:xfrm>
          <a:off x="3855121" y="1895610"/>
          <a:ext cx="3736928" cy="889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a:t>五專優先免試</a:t>
          </a:r>
        </a:p>
      </dsp:txBody>
      <dsp:txXfrm>
        <a:off x="3855121" y="1895610"/>
        <a:ext cx="3736928" cy="889298"/>
      </dsp:txXfrm>
    </dsp:sp>
    <dsp:sp modelId="{9BFDD7F2-B411-430C-A5B2-4A407CB2218A}">
      <dsp:nvSpPr>
        <dsp:cNvPr id="0" name=""/>
        <dsp:cNvSpPr/>
      </dsp:nvSpPr>
      <dsp:spPr>
        <a:xfrm>
          <a:off x="3855121" y="3007234"/>
          <a:ext cx="3736928" cy="889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zh-TW" altLang="en-US" sz="4300" kern="1200"/>
            <a:t>五專免試</a:t>
          </a:r>
        </a:p>
      </dsp:txBody>
      <dsp:txXfrm>
        <a:off x="3855121" y="3007234"/>
        <a:ext cx="3736928" cy="8892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6177558" y="-945388"/>
          <a:ext cx="7355824" cy="7355824"/>
        </a:xfrm>
        <a:prstGeom prst="blockArc">
          <a:avLst>
            <a:gd name="adj1" fmla="val 18900000"/>
            <a:gd name="adj2" fmla="val 2700000"/>
            <a:gd name="adj3" fmla="val 29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758548" y="546504"/>
          <a:ext cx="7158921" cy="1093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7576" tIns="58420" rIns="58420" bIns="58420" numCol="1" spcCol="1270" anchor="ctr" anchorCtr="0">
          <a:noAutofit/>
        </a:bodyPr>
        <a:lstStyle/>
        <a:p>
          <a:pPr lvl="0" algn="l" defTabSz="1022350">
            <a:lnSpc>
              <a:spcPct val="90000"/>
            </a:lnSpc>
            <a:spcBef>
              <a:spcPct val="0"/>
            </a:spcBef>
            <a:spcAft>
              <a:spcPct val="35000"/>
            </a:spcAft>
          </a:pPr>
          <a:r>
            <a:rPr lang="zh-TW" altLang="en-US" sz="2300" kern="1200" dirty="0" smtClean="0"/>
            <a:t>五專招生以「免試入學」為主要招生管道，七年一貫制系組則採「特色招生甄選入學」辦理招生。</a:t>
          </a:r>
          <a:endParaRPr lang="zh-TW" altLang="en-US" sz="2300" kern="1200" dirty="0"/>
        </a:p>
      </dsp:txBody>
      <dsp:txXfrm>
        <a:off x="758548" y="546504"/>
        <a:ext cx="7158921" cy="1093009"/>
      </dsp:txXfrm>
    </dsp:sp>
    <dsp:sp modelId="{F50D32DE-1DB9-4858-84CD-0DB38B9A90EF}">
      <dsp:nvSpPr>
        <dsp:cNvPr id="0" name=""/>
        <dsp:cNvSpPr/>
      </dsp:nvSpPr>
      <dsp:spPr>
        <a:xfrm>
          <a:off x="75417" y="409878"/>
          <a:ext cx="1366262" cy="136626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B9ECB-1F62-4BD9-8AC8-31C6F7996A10}">
      <dsp:nvSpPr>
        <dsp:cNvPr id="0" name=""/>
        <dsp:cNvSpPr/>
      </dsp:nvSpPr>
      <dsp:spPr>
        <a:xfrm>
          <a:off x="1155857" y="2186019"/>
          <a:ext cx="6761612" cy="1093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7576" tIns="58420" rIns="58420" bIns="58420" numCol="1" spcCol="1270" anchor="ctr" anchorCtr="0">
          <a:noAutofit/>
        </a:bodyPr>
        <a:lstStyle/>
        <a:p>
          <a:pPr lvl="0" algn="l" defTabSz="1022350">
            <a:lnSpc>
              <a:spcPct val="90000"/>
            </a:lnSpc>
            <a:spcBef>
              <a:spcPct val="0"/>
            </a:spcBef>
            <a:spcAft>
              <a:spcPct val="35000"/>
            </a:spcAft>
          </a:pPr>
          <a:r>
            <a:rPr lang="en-US" altLang="zh-TW" sz="2300" kern="1200" dirty="0" smtClean="0"/>
            <a:t>107</a:t>
          </a:r>
          <a:r>
            <a:rPr lang="zh-TW" altLang="en-US" sz="2300" kern="1200" dirty="0" smtClean="0"/>
            <a:t>學年度起停止辦理五專部分名額納入高中職免試。</a:t>
          </a:r>
          <a:endParaRPr lang="zh-TW" altLang="en-US" sz="2300" kern="1200" dirty="0"/>
        </a:p>
      </dsp:txBody>
      <dsp:txXfrm>
        <a:off x="1155857" y="2186019"/>
        <a:ext cx="6761612" cy="1093009"/>
      </dsp:txXfrm>
    </dsp:sp>
    <dsp:sp modelId="{D40A82E2-D051-452D-93B2-B490ACC4D426}">
      <dsp:nvSpPr>
        <dsp:cNvPr id="0" name=""/>
        <dsp:cNvSpPr/>
      </dsp:nvSpPr>
      <dsp:spPr>
        <a:xfrm>
          <a:off x="472726" y="2049393"/>
          <a:ext cx="1366262" cy="136626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FA7B8-F850-4345-9939-EB880071454E}">
      <dsp:nvSpPr>
        <dsp:cNvPr id="0" name=""/>
        <dsp:cNvSpPr/>
      </dsp:nvSpPr>
      <dsp:spPr>
        <a:xfrm>
          <a:off x="758548" y="3825533"/>
          <a:ext cx="7158921" cy="1093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7576" tIns="58420" rIns="58420" bIns="58420" numCol="1" spcCol="1270" anchor="ctr" anchorCtr="0">
          <a:noAutofit/>
        </a:bodyPr>
        <a:lstStyle/>
        <a:p>
          <a:pPr lvl="0" algn="l" defTabSz="1022350">
            <a:lnSpc>
              <a:spcPct val="90000"/>
            </a:lnSpc>
            <a:spcBef>
              <a:spcPct val="0"/>
            </a:spcBef>
            <a:spcAft>
              <a:spcPct val="35000"/>
            </a:spcAft>
          </a:pPr>
          <a:r>
            <a:rPr lang="en-US" altLang="zh-TW" sz="2300" kern="1200" dirty="0" smtClean="0"/>
            <a:t>107</a:t>
          </a:r>
          <a:r>
            <a:rPr lang="zh-TW" altLang="en-US" sz="2300" kern="1200" dirty="0" smtClean="0"/>
            <a:t>學年度起，新增五專優先免試，全國一區，至多可選</a:t>
          </a:r>
          <a:r>
            <a:rPr lang="en-US" altLang="zh-TW" sz="2300" kern="1200" dirty="0" smtClean="0"/>
            <a:t>30</a:t>
          </a:r>
          <a:r>
            <a:rPr lang="zh-TW" altLang="en-US" sz="2300" kern="1200" dirty="0" smtClean="0"/>
            <a:t>個科系組志願，由電腦統一分發。</a:t>
          </a:r>
          <a:endParaRPr lang="zh-TW" altLang="en-US" sz="2300" kern="1200" dirty="0"/>
        </a:p>
      </dsp:txBody>
      <dsp:txXfrm>
        <a:off x="758548" y="3825533"/>
        <a:ext cx="7158921" cy="1093009"/>
      </dsp:txXfrm>
    </dsp:sp>
    <dsp:sp modelId="{38994487-6225-407E-B542-1A8813B46A9B}">
      <dsp:nvSpPr>
        <dsp:cNvPr id="0" name=""/>
        <dsp:cNvSpPr/>
      </dsp:nvSpPr>
      <dsp:spPr>
        <a:xfrm>
          <a:off x="75417" y="3688907"/>
          <a:ext cx="1366262" cy="136626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58F0E-2D0D-4AC0-AC50-387FF6B11491}">
      <dsp:nvSpPr>
        <dsp:cNvPr id="0" name=""/>
        <dsp:cNvSpPr/>
      </dsp:nvSpPr>
      <dsp:spPr>
        <a:xfrm>
          <a:off x="1475654" y="73"/>
          <a:ext cx="7129811" cy="904075"/>
        </a:xfrm>
        <a:prstGeom prst="roundRect">
          <a:avLst>
            <a:gd name="adj" fmla="val 10000"/>
          </a:avLst>
        </a:prstGeom>
        <a:gradFill rotWithShape="0">
          <a:gsLst>
            <a:gs pos="0">
              <a:schemeClr val="accent1">
                <a:hueOff val="0"/>
                <a:satOff val="0"/>
                <a:lumOff val="0"/>
                <a:alphaOff val="0"/>
                <a:tint val="90000"/>
                <a:satMod val="130000"/>
              </a:schemeClr>
            </a:gs>
            <a:gs pos="50000">
              <a:schemeClr val="accent1">
                <a:hueOff val="0"/>
                <a:satOff val="0"/>
                <a:lumOff val="0"/>
                <a:alphaOff val="0"/>
                <a:tint val="45000"/>
                <a:satMod val="220000"/>
              </a:schemeClr>
            </a:gs>
            <a:gs pos="100000">
              <a:schemeClr val="accent1">
                <a:hueOff val="0"/>
                <a:satOff val="0"/>
                <a:lumOff val="0"/>
                <a:alphaOff val="0"/>
                <a:tint val="90000"/>
                <a:satMod val="130000"/>
              </a:schemeClr>
            </a:gs>
          </a:gsLst>
          <a:lin ang="5400000" scaled="1"/>
        </a:gradFill>
        <a:ln>
          <a:noFill/>
        </a:ln>
        <a:effectLst>
          <a:glow rad="50600">
            <a:schemeClr val="accent1">
              <a:hueOff val="0"/>
              <a:satOff val="0"/>
              <a:lumOff val="0"/>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altLang="zh-TW" sz="2700" b="0" i="0" kern="1200" dirty="0" smtClean="0"/>
            <a:t>106</a:t>
          </a:r>
          <a:r>
            <a:rPr lang="zh-TW" altLang="en-US" sz="2700" b="0" i="0" kern="1200" dirty="0" smtClean="0"/>
            <a:t>會考五科考題分析 有老師大讚「非常精彩」</a:t>
          </a:r>
          <a:endParaRPr lang="zh-TW" altLang="en-US" sz="2700" kern="1200" dirty="0"/>
        </a:p>
      </dsp:txBody>
      <dsp:txXfrm>
        <a:off x="1502133" y="26552"/>
        <a:ext cx="7076853" cy="851117"/>
      </dsp:txXfrm>
    </dsp:sp>
    <dsp:sp modelId="{2BA0A298-0C24-4A65-BF45-7DADBDC3D859}">
      <dsp:nvSpPr>
        <dsp:cNvPr id="0" name=""/>
        <dsp:cNvSpPr/>
      </dsp:nvSpPr>
      <dsp:spPr>
        <a:xfrm>
          <a:off x="2013270" y="1066882"/>
          <a:ext cx="904075" cy="904075"/>
        </a:xfrm>
        <a:prstGeom prst="roundRect">
          <a:avLst>
            <a:gd name="adj" fmla="val 16670"/>
          </a:avLst>
        </a:prstGeom>
        <a:gradFill rotWithShape="0">
          <a:gsLst>
            <a:gs pos="0">
              <a:schemeClr val="accent2">
                <a:hueOff val="0"/>
                <a:satOff val="0"/>
                <a:lumOff val="0"/>
                <a:alphaOff val="0"/>
                <a:tint val="90000"/>
                <a:satMod val="130000"/>
              </a:schemeClr>
            </a:gs>
            <a:gs pos="50000">
              <a:schemeClr val="accent2">
                <a:hueOff val="0"/>
                <a:satOff val="0"/>
                <a:lumOff val="0"/>
                <a:alphaOff val="0"/>
                <a:tint val="45000"/>
                <a:satMod val="220000"/>
              </a:schemeClr>
            </a:gs>
            <a:gs pos="100000">
              <a:schemeClr val="accent2">
                <a:hueOff val="0"/>
                <a:satOff val="0"/>
                <a:lumOff val="0"/>
                <a:alphaOff val="0"/>
                <a:tint val="90000"/>
                <a:satMod val="130000"/>
              </a:schemeClr>
            </a:gs>
          </a:gsLst>
          <a:lin ang="5400000" scaled="1"/>
        </a:gradFill>
        <a:ln>
          <a:noFill/>
        </a:ln>
        <a:effectLst>
          <a:glow rad="50600">
            <a:schemeClr val="accent2">
              <a:hueOff val="0"/>
              <a:satOff val="0"/>
              <a:lumOff val="0"/>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54585D-792F-4781-AF1D-E2A807790A38}">
      <dsp:nvSpPr>
        <dsp:cNvPr id="0" name=""/>
        <dsp:cNvSpPr/>
      </dsp:nvSpPr>
      <dsp:spPr>
        <a:xfrm>
          <a:off x="2971590" y="1066882"/>
          <a:ext cx="5096259" cy="904075"/>
        </a:xfrm>
        <a:prstGeom prst="roundRect">
          <a:avLst>
            <a:gd name="adj" fmla="val 16670"/>
          </a:avLst>
        </a:prstGeom>
        <a:gradFill rotWithShape="0">
          <a:gsLst>
            <a:gs pos="0">
              <a:schemeClr val="accent2">
                <a:hueOff val="0"/>
                <a:satOff val="0"/>
                <a:lumOff val="0"/>
                <a:alphaOff val="0"/>
                <a:tint val="90000"/>
                <a:satMod val="130000"/>
              </a:schemeClr>
            </a:gs>
            <a:gs pos="50000">
              <a:schemeClr val="accent2">
                <a:hueOff val="0"/>
                <a:satOff val="0"/>
                <a:lumOff val="0"/>
                <a:alphaOff val="0"/>
                <a:tint val="45000"/>
                <a:satMod val="220000"/>
              </a:schemeClr>
            </a:gs>
            <a:gs pos="100000">
              <a:schemeClr val="accent2">
                <a:hueOff val="0"/>
                <a:satOff val="0"/>
                <a:lumOff val="0"/>
                <a:alphaOff val="0"/>
                <a:tint val="90000"/>
                <a:satMod val="130000"/>
              </a:schemeClr>
            </a:gs>
          </a:gsLst>
          <a:lin ang="5400000" scaled="1"/>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zh-TW" altLang="en-US" sz="2600" b="1" i="0" kern="1200" dirty="0" smtClean="0"/>
            <a:t>數學 首見漫畫</a:t>
          </a:r>
          <a:endParaRPr lang="zh-TW" altLang="en-US" sz="2600" kern="1200" dirty="0"/>
        </a:p>
      </dsp:txBody>
      <dsp:txXfrm>
        <a:off x="3015731" y="1111023"/>
        <a:ext cx="5007977" cy="815793"/>
      </dsp:txXfrm>
    </dsp:sp>
    <dsp:sp modelId="{F9E9D2A1-3E4D-4A26-94FD-DB0DCFBFFAC2}">
      <dsp:nvSpPr>
        <dsp:cNvPr id="0" name=""/>
        <dsp:cNvSpPr/>
      </dsp:nvSpPr>
      <dsp:spPr>
        <a:xfrm>
          <a:off x="2013270" y="2079446"/>
          <a:ext cx="904075" cy="904075"/>
        </a:xfrm>
        <a:prstGeom prst="roundRect">
          <a:avLst>
            <a:gd name="adj" fmla="val 16670"/>
          </a:avLst>
        </a:prstGeom>
        <a:gradFill rotWithShape="0">
          <a:gsLst>
            <a:gs pos="0">
              <a:schemeClr val="accent2">
                <a:hueOff val="-4331455"/>
                <a:satOff val="3914"/>
                <a:lumOff val="442"/>
                <a:alphaOff val="0"/>
                <a:tint val="90000"/>
                <a:satMod val="130000"/>
              </a:schemeClr>
            </a:gs>
            <a:gs pos="50000">
              <a:schemeClr val="accent2">
                <a:hueOff val="-4331455"/>
                <a:satOff val="3914"/>
                <a:lumOff val="442"/>
                <a:alphaOff val="0"/>
                <a:tint val="45000"/>
                <a:satMod val="220000"/>
              </a:schemeClr>
            </a:gs>
            <a:gs pos="100000">
              <a:schemeClr val="accent2">
                <a:hueOff val="-4331455"/>
                <a:satOff val="3914"/>
                <a:lumOff val="442"/>
                <a:alphaOff val="0"/>
                <a:tint val="90000"/>
                <a:satMod val="130000"/>
              </a:schemeClr>
            </a:gs>
          </a:gsLst>
          <a:lin ang="5400000" scaled="1"/>
        </a:gradFill>
        <a:ln>
          <a:noFill/>
        </a:ln>
        <a:effectLst>
          <a:glow rad="50600">
            <a:schemeClr val="accent2">
              <a:hueOff val="-4331455"/>
              <a:satOff val="3914"/>
              <a:lumOff val="442"/>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439DBF9-E44B-49B6-BACA-A012548EEB44}">
      <dsp:nvSpPr>
        <dsp:cNvPr id="0" name=""/>
        <dsp:cNvSpPr/>
      </dsp:nvSpPr>
      <dsp:spPr>
        <a:xfrm>
          <a:off x="2971590" y="2079446"/>
          <a:ext cx="5096259" cy="904075"/>
        </a:xfrm>
        <a:prstGeom prst="roundRect">
          <a:avLst>
            <a:gd name="adj" fmla="val 16670"/>
          </a:avLst>
        </a:prstGeom>
        <a:gradFill rotWithShape="0">
          <a:gsLst>
            <a:gs pos="0">
              <a:schemeClr val="accent2">
                <a:hueOff val="-4331455"/>
                <a:satOff val="3914"/>
                <a:lumOff val="442"/>
                <a:alphaOff val="0"/>
                <a:tint val="90000"/>
                <a:satMod val="130000"/>
              </a:schemeClr>
            </a:gs>
            <a:gs pos="50000">
              <a:schemeClr val="accent2">
                <a:hueOff val="-4331455"/>
                <a:satOff val="3914"/>
                <a:lumOff val="442"/>
                <a:alphaOff val="0"/>
                <a:tint val="45000"/>
                <a:satMod val="220000"/>
              </a:schemeClr>
            </a:gs>
            <a:gs pos="100000">
              <a:schemeClr val="accent2">
                <a:hueOff val="-4331455"/>
                <a:satOff val="3914"/>
                <a:lumOff val="442"/>
                <a:alphaOff val="0"/>
                <a:tint val="90000"/>
                <a:satMod val="130000"/>
              </a:schemeClr>
            </a:gs>
          </a:gsLst>
          <a:lin ang="5400000" scaled="1"/>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zh-TW" altLang="en-US" sz="2600" b="1" i="0" kern="1200" dirty="0" smtClean="0"/>
            <a:t>國文 題型新鮮 要會轉彎</a:t>
          </a:r>
          <a:endParaRPr lang="zh-TW" altLang="en-US" sz="2600" kern="1200" dirty="0"/>
        </a:p>
      </dsp:txBody>
      <dsp:txXfrm>
        <a:off x="3015731" y="2123587"/>
        <a:ext cx="5007977" cy="815793"/>
      </dsp:txXfrm>
    </dsp:sp>
    <dsp:sp modelId="{4304AE20-D5BE-4D47-B6CA-3F7EF7F8370A}">
      <dsp:nvSpPr>
        <dsp:cNvPr id="0" name=""/>
        <dsp:cNvSpPr/>
      </dsp:nvSpPr>
      <dsp:spPr>
        <a:xfrm>
          <a:off x="2013270" y="3092010"/>
          <a:ext cx="904075" cy="904075"/>
        </a:xfrm>
        <a:prstGeom prst="roundRect">
          <a:avLst>
            <a:gd name="adj" fmla="val 16670"/>
          </a:avLst>
        </a:prstGeom>
        <a:gradFill rotWithShape="0">
          <a:gsLst>
            <a:gs pos="0">
              <a:schemeClr val="accent2">
                <a:hueOff val="-8662909"/>
                <a:satOff val="7828"/>
                <a:lumOff val="884"/>
                <a:alphaOff val="0"/>
                <a:tint val="90000"/>
                <a:satMod val="130000"/>
              </a:schemeClr>
            </a:gs>
            <a:gs pos="50000">
              <a:schemeClr val="accent2">
                <a:hueOff val="-8662909"/>
                <a:satOff val="7828"/>
                <a:lumOff val="884"/>
                <a:alphaOff val="0"/>
                <a:tint val="45000"/>
                <a:satMod val="220000"/>
              </a:schemeClr>
            </a:gs>
            <a:gs pos="100000">
              <a:schemeClr val="accent2">
                <a:hueOff val="-8662909"/>
                <a:satOff val="7828"/>
                <a:lumOff val="884"/>
                <a:alphaOff val="0"/>
                <a:tint val="90000"/>
                <a:satMod val="130000"/>
              </a:schemeClr>
            </a:gs>
          </a:gsLst>
          <a:lin ang="5400000" scaled="1"/>
        </a:gradFill>
        <a:ln>
          <a:noFill/>
        </a:ln>
        <a:effectLst>
          <a:glow rad="50600">
            <a:schemeClr val="accent2">
              <a:hueOff val="-8662909"/>
              <a:satOff val="7828"/>
              <a:lumOff val="884"/>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A14EA96-59A7-4202-8CF1-D1B0C04147FF}">
      <dsp:nvSpPr>
        <dsp:cNvPr id="0" name=""/>
        <dsp:cNvSpPr/>
      </dsp:nvSpPr>
      <dsp:spPr>
        <a:xfrm>
          <a:off x="2971590" y="3092010"/>
          <a:ext cx="5096259" cy="904075"/>
        </a:xfrm>
        <a:prstGeom prst="roundRect">
          <a:avLst>
            <a:gd name="adj" fmla="val 16670"/>
          </a:avLst>
        </a:prstGeom>
        <a:gradFill rotWithShape="0">
          <a:gsLst>
            <a:gs pos="0">
              <a:schemeClr val="accent2">
                <a:hueOff val="-8662909"/>
                <a:satOff val="7828"/>
                <a:lumOff val="884"/>
                <a:alphaOff val="0"/>
                <a:tint val="90000"/>
                <a:satMod val="130000"/>
              </a:schemeClr>
            </a:gs>
            <a:gs pos="50000">
              <a:schemeClr val="accent2">
                <a:hueOff val="-8662909"/>
                <a:satOff val="7828"/>
                <a:lumOff val="884"/>
                <a:alphaOff val="0"/>
                <a:tint val="45000"/>
                <a:satMod val="220000"/>
              </a:schemeClr>
            </a:gs>
            <a:gs pos="100000">
              <a:schemeClr val="accent2">
                <a:hueOff val="-8662909"/>
                <a:satOff val="7828"/>
                <a:lumOff val="884"/>
                <a:alphaOff val="0"/>
                <a:tint val="90000"/>
                <a:satMod val="130000"/>
              </a:schemeClr>
            </a:gs>
          </a:gsLst>
          <a:lin ang="5400000" scaled="1"/>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zh-TW" altLang="en-US" sz="2600" b="1" i="0" kern="1200" dirty="0" smtClean="0"/>
            <a:t>英文 難易適中 英聽活潑</a:t>
          </a:r>
          <a:endParaRPr lang="zh-TW" altLang="en-US" sz="2600" kern="1200" dirty="0"/>
        </a:p>
      </dsp:txBody>
      <dsp:txXfrm>
        <a:off x="3015731" y="3136151"/>
        <a:ext cx="5007977" cy="815793"/>
      </dsp:txXfrm>
    </dsp:sp>
    <dsp:sp modelId="{90BC04A0-6950-4587-AA46-3DF376A1D45E}">
      <dsp:nvSpPr>
        <dsp:cNvPr id="0" name=""/>
        <dsp:cNvSpPr/>
      </dsp:nvSpPr>
      <dsp:spPr>
        <a:xfrm>
          <a:off x="2013270" y="4104575"/>
          <a:ext cx="904075" cy="904075"/>
        </a:xfrm>
        <a:prstGeom prst="roundRect">
          <a:avLst>
            <a:gd name="adj" fmla="val 16670"/>
          </a:avLst>
        </a:prstGeom>
        <a:gradFill rotWithShape="0">
          <a:gsLst>
            <a:gs pos="0">
              <a:schemeClr val="accent2">
                <a:hueOff val="-12994363"/>
                <a:satOff val="11743"/>
                <a:lumOff val="1326"/>
                <a:alphaOff val="0"/>
                <a:tint val="90000"/>
                <a:satMod val="130000"/>
              </a:schemeClr>
            </a:gs>
            <a:gs pos="50000">
              <a:schemeClr val="accent2">
                <a:hueOff val="-12994363"/>
                <a:satOff val="11743"/>
                <a:lumOff val="1326"/>
                <a:alphaOff val="0"/>
                <a:tint val="45000"/>
                <a:satMod val="220000"/>
              </a:schemeClr>
            </a:gs>
            <a:gs pos="100000">
              <a:schemeClr val="accent2">
                <a:hueOff val="-12994363"/>
                <a:satOff val="11743"/>
                <a:lumOff val="1326"/>
                <a:alphaOff val="0"/>
                <a:tint val="90000"/>
                <a:satMod val="130000"/>
              </a:schemeClr>
            </a:gs>
          </a:gsLst>
          <a:lin ang="5400000" scaled="1"/>
        </a:gradFill>
        <a:ln>
          <a:noFill/>
        </a:ln>
        <a:effectLst>
          <a:glow rad="50600">
            <a:schemeClr val="accent2">
              <a:hueOff val="-12994363"/>
              <a:satOff val="11743"/>
              <a:lumOff val="1326"/>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030049-6D0F-47DF-94F4-AB256938A07F}">
      <dsp:nvSpPr>
        <dsp:cNvPr id="0" name=""/>
        <dsp:cNvSpPr/>
      </dsp:nvSpPr>
      <dsp:spPr>
        <a:xfrm>
          <a:off x="2971590" y="4104575"/>
          <a:ext cx="5096259" cy="904075"/>
        </a:xfrm>
        <a:prstGeom prst="roundRect">
          <a:avLst>
            <a:gd name="adj" fmla="val 16670"/>
          </a:avLst>
        </a:prstGeom>
        <a:gradFill rotWithShape="0">
          <a:gsLst>
            <a:gs pos="0">
              <a:schemeClr val="accent2">
                <a:hueOff val="-12994363"/>
                <a:satOff val="11743"/>
                <a:lumOff val="1326"/>
                <a:alphaOff val="0"/>
                <a:tint val="90000"/>
                <a:satMod val="130000"/>
              </a:schemeClr>
            </a:gs>
            <a:gs pos="50000">
              <a:schemeClr val="accent2">
                <a:hueOff val="-12994363"/>
                <a:satOff val="11743"/>
                <a:lumOff val="1326"/>
                <a:alphaOff val="0"/>
                <a:tint val="45000"/>
                <a:satMod val="220000"/>
              </a:schemeClr>
            </a:gs>
            <a:gs pos="100000">
              <a:schemeClr val="accent2">
                <a:hueOff val="-12994363"/>
                <a:satOff val="11743"/>
                <a:lumOff val="1326"/>
                <a:alphaOff val="0"/>
                <a:tint val="90000"/>
                <a:satMod val="130000"/>
              </a:schemeClr>
            </a:gs>
          </a:gsLst>
          <a:lin ang="5400000" scaled="1"/>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zh-TW" altLang="en-US" sz="2600" b="1" i="0" kern="1200" dirty="0" smtClean="0"/>
            <a:t>社會 結合時事 著重實用</a:t>
          </a:r>
          <a:endParaRPr lang="zh-TW" altLang="en-US" sz="2600" kern="1200" dirty="0"/>
        </a:p>
      </dsp:txBody>
      <dsp:txXfrm>
        <a:off x="3015731" y="4148716"/>
        <a:ext cx="5007977" cy="815793"/>
      </dsp:txXfrm>
    </dsp:sp>
    <dsp:sp modelId="{6376396A-C4DE-4666-864F-E4EF23125526}">
      <dsp:nvSpPr>
        <dsp:cNvPr id="0" name=""/>
        <dsp:cNvSpPr/>
      </dsp:nvSpPr>
      <dsp:spPr>
        <a:xfrm>
          <a:off x="2013270" y="5117139"/>
          <a:ext cx="904075" cy="904075"/>
        </a:xfrm>
        <a:prstGeom prst="roundRect">
          <a:avLst>
            <a:gd name="adj" fmla="val 16670"/>
          </a:avLst>
        </a:prstGeom>
        <a:gradFill rotWithShape="0">
          <a:gsLst>
            <a:gs pos="0">
              <a:schemeClr val="accent2">
                <a:hueOff val="-17325818"/>
                <a:satOff val="15657"/>
                <a:lumOff val="1768"/>
                <a:alphaOff val="0"/>
                <a:tint val="90000"/>
                <a:satMod val="130000"/>
              </a:schemeClr>
            </a:gs>
            <a:gs pos="50000">
              <a:schemeClr val="accent2">
                <a:hueOff val="-17325818"/>
                <a:satOff val="15657"/>
                <a:lumOff val="1768"/>
                <a:alphaOff val="0"/>
                <a:tint val="45000"/>
                <a:satMod val="220000"/>
              </a:schemeClr>
            </a:gs>
            <a:gs pos="100000">
              <a:schemeClr val="accent2">
                <a:hueOff val="-17325818"/>
                <a:satOff val="15657"/>
                <a:lumOff val="1768"/>
                <a:alphaOff val="0"/>
                <a:tint val="90000"/>
                <a:satMod val="130000"/>
              </a:schemeClr>
            </a:gs>
          </a:gsLst>
          <a:lin ang="5400000" scaled="1"/>
        </a:gradFill>
        <a:ln>
          <a:noFill/>
        </a:ln>
        <a:effectLst>
          <a:glow rad="50600">
            <a:schemeClr val="accent2">
              <a:hueOff val="-17325818"/>
              <a:satOff val="15657"/>
              <a:lumOff val="1768"/>
              <a:alphaOff val="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C5B9241-539C-4526-A50E-2A1031548303}">
      <dsp:nvSpPr>
        <dsp:cNvPr id="0" name=""/>
        <dsp:cNvSpPr/>
      </dsp:nvSpPr>
      <dsp:spPr>
        <a:xfrm>
          <a:off x="2971590" y="5117139"/>
          <a:ext cx="5096259" cy="904075"/>
        </a:xfrm>
        <a:prstGeom prst="roundRect">
          <a:avLst>
            <a:gd name="adj" fmla="val 16670"/>
          </a:avLst>
        </a:prstGeom>
        <a:gradFill rotWithShape="0">
          <a:gsLst>
            <a:gs pos="0">
              <a:schemeClr val="accent2">
                <a:hueOff val="-17325818"/>
                <a:satOff val="15657"/>
                <a:lumOff val="1768"/>
                <a:alphaOff val="0"/>
                <a:tint val="90000"/>
                <a:satMod val="130000"/>
              </a:schemeClr>
            </a:gs>
            <a:gs pos="50000">
              <a:schemeClr val="accent2">
                <a:hueOff val="-17325818"/>
                <a:satOff val="15657"/>
                <a:lumOff val="1768"/>
                <a:alphaOff val="0"/>
                <a:tint val="45000"/>
                <a:satMod val="220000"/>
              </a:schemeClr>
            </a:gs>
            <a:gs pos="100000">
              <a:schemeClr val="accent2">
                <a:hueOff val="-17325818"/>
                <a:satOff val="15657"/>
                <a:lumOff val="1768"/>
                <a:alphaOff val="0"/>
                <a:tint val="90000"/>
                <a:satMod val="130000"/>
              </a:schemeClr>
            </a:gs>
          </a:gsLst>
          <a:lin ang="5400000" scaled="1"/>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zh-TW" altLang="en-US" sz="2600" b="1" i="0" kern="1200" dirty="0" smtClean="0"/>
            <a:t>自然 整合型題目很靈活</a:t>
          </a:r>
          <a:endParaRPr lang="zh-TW" altLang="en-US" sz="2600" kern="1200" dirty="0"/>
        </a:p>
      </dsp:txBody>
      <dsp:txXfrm>
        <a:off x="3015731" y="5161280"/>
        <a:ext cx="5007977" cy="815793"/>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8423" cy="340598"/>
          </a:xfrm>
          <a:prstGeom prst="rect">
            <a:avLst/>
          </a:prstGeom>
        </p:spPr>
        <p:txBody>
          <a:bodyPr vert="horz" lIns="92245" tIns="46122" rIns="92245" bIns="46122"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5631791" y="0"/>
            <a:ext cx="4308423" cy="340598"/>
          </a:xfrm>
          <a:prstGeom prst="rect">
            <a:avLst/>
          </a:prstGeom>
        </p:spPr>
        <p:txBody>
          <a:bodyPr vert="horz" lIns="92245" tIns="46122" rIns="92245" bIns="46122" rtlCol="0"/>
          <a:lstStyle>
            <a:lvl1pPr algn="r" fontAlgn="auto">
              <a:spcBef>
                <a:spcPts val="0"/>
              </a:spcBef>
              <a:spcAft>
                <a:spcPts val="0"/>
              </a:spcAft>
              <a:defRPr kumimoji="0" sz="1200" smtClean="0">
                <a:latin typeface="+mn-lt"/>
                <a:ea typeface="+mn-ea"/>
              </a:defRPr>
            </a:lvl1pPr>
          </a:lstStyle>
          <a:p>
            <a:pPr>
              <a:defRPr/>
            </a:pPr>
            <a:fld id="{487569FB-FA1D-40B9-A76E-4D23A99BEB87}" type="datetimeFigureOut">
              <a:rPr lang="zh-TW" altLang="en-US"/>
              <a:pPr>
                <a:defRPr/>
              </a:pPr>
              <a:t>2018/1/12</a:t>
            </a:fld>
            <a:endParaRPr lang="zh-TW" altLang="en-US"/>
          </a:p>
        </p:txBody>
      </p:sp>
      <p:sp>
        <p:nvSpPr>
          <p:cNvPr id="4" name="頁尾版面配置區 3"/>
          <p:cNvSpPr>
            <a:spLocks noGrp="1"/>
          </p:cNvSpPr>
          <p:nvPr>
            <p:ph type="ftr" sz="quarter" idx="2"/>
          </p:nvPr>
        </p:nvSpPr>
        <p:spPr>
          <a:xfrm>
            <a:off x="2" y="6470183"/>
            <a:ext cx="4308423" cy="340598"/>
          </a:xfrm>
          <a:prstGeom prst="rect">
            <a:avLst/>
          </a:prstGeom>
        </p:spPr>
        <p:txBody>
          <a:bodyPr vert="horz" lIns="92245" tIns="46122" rIns="92245" bIns="46122"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5631791" y="6470183"/>
            <a:ext cx="4308423" cy="340598"/>
          </a:xfrm>
          <a:prstGeom prst="rect">
            <a:avLst/>
          </a:prstGeom>
        </p:spPr>
        <p:txBody>
          <a:bodyPr vert="horz" lIns="92245" tIns="46122" rIns="92245" bIns="46122" rtlCol="0" anchor="b"/>
          <a:lstStyle>
            <a:lvl1pPr algn="r" fontAlgn="auto">
              <a:spcBef>
                <a:spcPts val="0"/>
              </a:spcBef>
              <a:spcAft>
                <a:spcPts val="0"/>
              </a:spcAft>
              <a:defRPr kumimoji="0" sz="1200" smtClean="0">
                <a:latin typeface="+mn-lt"/>
                <a:ea typeface="+mn-ea"/>
              </a:defRPr>
            </a:lvl1pPr>
          </a:lstStyle>
          <a:p>
            <a:pPr>
              <a:defRPr/>
            </a:pPr>
            <a:fld id="{1494EE40-C175-4010-9C59-46F8DFDF0A7A}" type="slidenum">
              <a:rPr lang="zh-TW" altLang="en-US"/>
              <a:pPr>
                <a:defRPr/>
              </a:pPr>
              <a:t>‹#›</a:t>
            </a:fld>
            <a:endParaRPr lang="zh-TW" altLang="en-US"/>
          </a:p>
        </p:txBody>
      </p:sp>
    </p:spTree>
    <p:extLst>
      <p:ext uri="{BB962C8B-B14F-4D97-AF65-F5344CB8AC3E}">
        <p14:creationId xmlns:p14="http://schemas.microsoft.com/office/powerpoint/2010/main" val="2402390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8423" cy="340598"/>
          </a:xfrm>
          <a:prstGeom prst="rect">
            <a:avLst/>
          </a:prstGeom>
        </p:spPr>
        <p:txBody>
          <a:bodyPr vert="horz" lIns="92245" tIns="46122" rIns="92245" bIns="46122"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5631791" y="0"/>
            <a:ext cx="4308423" cy="340598"/>
          </a:xfrm>
          <a:prstGeom prst="rect">
            <a:avLst/>
          </a:prstGeom>
        </p:spPr>
        <p:txBody>
          <a:bodyPr vert="horz" lIns="92245" tIns="46122" rIns="92245" bIns="46122" rtlCol="0"/>
          <a:lstStyle>
            <a:lvl1pPr algn="r" fontAlgn="auto">
              <a:spcBef>
                <a:spcPts val="0"/>
              </a:spcBef>
              <a:spcAft>
                <a:spcPts val="0"/>
              </a:spcAft>
              <a:defRPr kumimoji="0" sz="1200" smtClean="0">
                <a:latin typeface="+mn-lt"/>
                <a:ea typeface="+mn-ea"/>
              </a:defRPr>
            </a:lvl1pPr>
          </a:lstStyle>
          <a:p>
            <a:pPr>
              <a:defRPr/>
            </a:pPr>
            <a:fld id="{C5FC7203-68F8-420E-852C-F1E3783B49F2}" type="datetimeFigureOut">
              <a:rPr lang="zh-TW" altLang="en-US"/>
              <a:pPr>
                <a:defRPr/>
              </a:pPr>
              <a:t>2018/1/12</a:t>
            </a:fld>
            <a:endParaRPr lang="zh-TW" altLang="en-US"/>
          </a:p>
        </p:txBody>
      </p:sp>
      <p:sp>
        <p:nvSpPr>
          <p:cNvPr id="4" name="投影片圖像版面配置區 3"/>
          <p:cNvSpPr>
            <a:spLocks noGrp="1" noRot="1" noChangeAspect="1"/>
          </p:cNvSpPr>
          <p:nvPr>
            <p:ph type="sldImg" idx="2"/>
          </p:nvPr>
        </p:nvSpPr>
        <p:spPr>
          <a:xfrm>
            <a:off x="3267075" y="509588"/>
            <a:ext cx="3408363" cy="2555875"/>
          </a:xfrm>
          <a:prstGeom prst="rect">
            <a:avLst/>
          </a:prstGeom>
          <a:noFill/>
          <a:ln w="12700">
            <a:solidFill>
              <a:prstClr val="black"/>
            </a:solidFill>
          </a:ln>
        </p:spPr>
        <p:txBody>
          <a:bodyPr vert="horz" lIns="92245" tIns="46122" rIns="92245" bIns="46122" rtlCol="0" anchor="ctr"/>
          <a:lstStyle/>
          <a:p>
            <a:pPr lvl="0"/>
            <a:endParaRPr lang="zh-TW" altLang="en-US" noProof="0"/>
          </a:p>
        </p:txBody>
      </p:sp>
      <p:sp>
        <p:nvSpPr>
          <p:cNvPr id="5" name="備忘稿版面配置區 4"/>
          <p:cNvSpPr>
            <a:spLocks noGrp="1"/>
          </p:cNvSpPr>
          <p:nvPr>
            <p:ph type="body" sz="quarter" idx="3"/>
          </p:nvPr>
        </p:nvSpPr>
        <p:spPr>
          <a:xfrm>
            <a:off x="994252" y="3235684"/>
            <a:ext cx="7954010" cy="3065383"/>
          </a:xfrm>
          <a:prstGeom prst="rect">
            <a:avLst/>
          </a:prstGeom>
        </p:spPr>
        <p:txBody>
          <a:bodyPr vert="horz" lIns="92245" tIns="46122" rIns="92245" bIns="46122"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2" y="6470183"/>
            <a:ext cx="4308423" cy="340598"/>
          </a:xfrm>
          <a:prstGeom prst="rect">
            <a:avLst/>
          </a:prstGeom>
        </p:spPr>
        <p:txBody>
          <a:bodyPr vert="horz" lIns="92245" tIns="46122" rIns="92245" bIns="46122"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5631791" y="6470183"/>
            <a:ext cx="4308423" cy="340598"/>
          </a:xfrm>
          <a:prstGeom prst="rect">
            <a:avLst/>
          </a:prstGeom>
        </p:spPr>
        <p:txBody>
          <a:bodyPr vert="horz" lIns="92245" tIns="46122" rIns="92245" bIns="46122" rtlCol="0" anchor="b"/>
          <a:lstStyle>
            <a:lvl1pPr algn="r" fontAlgn="auto">
              <a:spcBef>
                <a:spcPts val="0"/>
              </a:spcBef>
              <a:spcAft>
                <a:spcPts val="0"/>
              </a:spcAft>
              <a:defRPr kumimoji="0" sz="1200" smtClean="0">
                <a:latin typeface="+mn-lt"/>
                <a:ea typeface="+mn-ea"/>
              </a:defRPr>
            </a:lvl1pPr>
          </a:lstStyle>
          <a:p>
            <a:pPr>
              <a:defRPr/>
            </a:pPr>
            <a:fld id="{482E9C15-78AD-454A-BF05-D2FE29C3ED51}" type="slidenum">
              <a:rPr lang="zh-TW" altLang="en-US"/>
              <a:pPr>
                <a:defRPr/>
              </a:pPr>
              <a:t>‹#›</a:t>
            </a:fld>
            <a:endParaRPr lang="zh-TW" altLang="en-US"/>
          </a:p>
        </p:txBody>
      </p:sp>
    </p:spTree>
    <p:extLst>
      <p:ext uri="{BB962C8B-B14F-4D97-AF65-F5344CB8AC3E}">
        <p14:creationId xmlns:p14="http://schemas.microsoft.com/office/powerpoint/2010/main" val="3156396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5919788" y="379413"/>
            <a:ext cx="2528887" cy="189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1431945" y="2401535"/>
            <a:ext cx="11497261" cy="2275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183306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9B464D-B361-4EEE-89C4-702093AF99A9}" type="slidenum">
              <a:rPr kumimoji="0" lang="zh-TW" altLang="en-US" smtClean="0">
                <a:latin typeface="Calibri" panose="020F0502020204030204" pitchFamily="34" charset="0"/>
                <a:ea typeface="新細明體" panose="02020500000000000000" pitchFamily="18" charset="-120"/>
              </a:rPr>
              <a:pPr/>
              <a:t>25</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28306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26</a:t>
            </a:fld>
            <a:endParaRPr lang="zh-TW" altLang="en-US"/>
          </a:p>
        </p:txBody>
      </p:sp>
    </p:spTree>
    <p:extLst>
      <p:ext uri="{BB962C8B-B14F-4D97-AF65-F5344CB8AC3E}">
        <p14:creationId xmlns:p14="http://schemas.microsoft.com/office/powerpoint/2010/main" val="2176884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7AB289-2156-4B48-A375-4C866797696C}" type="slidenum">
              <a:rPr kumimoji="0" lang="zh-TW" altLang="en-US" smtClean="0">
                <a:latin typeface="Calibri" panose="020F0502020204030204" pitchFamily="34" charset="0"/>
                <a:ea typeface="新細明體" panose="02020500000000000000" pitchFamily="18" charset="-120"/>
              </a:rPr>
              <a:pPr/>
              <a:t>27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0591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28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22464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BE1F41-5B74-48EF-8C02-342A67CF2692}" type="slidenum">
              <a:rPr kumimoji="0" lang="zh-TW" altLang="en-US" smtClean="0">
                <a:latin typeface="Calibri" panose="020F0502020204030204" pitchFamily="34" charset="0"/>
                <a:ea typeface="新細明體" panose="02020500000000000000" pitchFamily="18" charset="-120"/>
              </a:rPr>
              <a:pPr/>
              <a:t>29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34469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9B8439-8C4E-4BC8-90EF-A03C0748119D}" type="slidenum">
              <a:rPr kumimoji="0" lang="zh-TW" altLang="en-US" smtClean="0">
                <a:latin typeface="Calibri" panose="020F0502020204030204" pitchFamily="34" charset="0"/>
                <a:ea typeface="新細明體" panose="02020500000000000000" pitchFamily="18" charset="-120"/>
              </a:rPr>
              <a:pPr/>
              <a:t>30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6947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4F68EF-F6C4-400A-9040-95B89AD6BB42}" type="slidenum">
              <a:rPr kumimoji="0" lang="zh-TW" altLang="en-US" smtClean="0">
                <a:latin typeface="Calibri" panose="020F0502020204030204" pitchFamily="34" charset="0"/>
                <a:ea typeface="新細明體" panose="02020500000000000000" pitchFamily="18" charset="-120"/>
              </a:rPr>
              <a:pPr/>
              <a:t>37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04902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年少了</a:t>
            </a:r>
            <a:r>
              <a:rPr lang="zh-TW" altLang="zh-TW" smtClean="0">
                <a:solidFill>
                  <a:srgbClr val="C00000"/>
                </a:solidFill>
                <a:ea typeface="華康中黑體" panose="020B0509000000000000" pitchFamily="49" charset="-120"/>
              </a:rPr>
              <a:t>高雄餐旅、文藻外語、美和科大、崇仁醫護</a:t>
            </a:r>
            <a:r>
              <a:rPr lang="zh-TW" altLang="en-US" smtClean="0">
                <a:solidFill>
                  <a:srgbClr val="C00000"/>
                </a:solidFill>
                <a:ea typeface="華康中黑體" panose="020B0509000000000000" pitchFamily="49" charset="-120"/>
              </a:rPr>
              <a:t>四校，</a:t>
            </a:r>
            <a:r>
              <a:rPr lang="en-US" altLang="zh-TW" smtClean="0">
                <a:solidFill>
                  <a:srgbClr val="C00000"/>
                </a:solidFill>
                <a:ea typeface="華康中黑體" panose="020B0509000000000000" pitchFamily="49" charset="-120"/>
              </a:rPr>
              <a:t>106</a:t>
            </a:r>
            <a:r>
              <a:rPr lang="zh-TW" altLang="en-US" smtClean="0">
                <a:solidFill>
                  <a:srgbClr val="C00000"/>
                </a:solidFill>
                <a:ea typeface="華康中黑體" panose="020B0509000000000000" pitchFamily="49" charset="-120"/>
              </a:rPr>
              <a:t>年五專納入免試共計</a:t>
            </a:r>
            <a:r>
              <a:rPr lang="en-US" altLang="zh-TW" smtClean="0">
                <a:solidFill>
                  <a:srgbClr val="C00000"/>
                </a:solidFill>
                <a:ea typeface="華康中黑體" panose="020B0509000000000000" pitchFamily="49" charset="-120"/>
              </a:rPr>
              <a:t>367</a:t>
            </a:r>
            <a:r>
              <a:rPr lang="zh-TW" altLang="en-US" smtClean="0">
                <a:solidFill>
                  <a:srgbClr val="C00000"/>
                </a:solidFill>
                <a:ea typeface="華康中黑體" panose="020B0509000000000000" pitchFamily="49" charset="-120"/>
              </a:rPr>
              <a:t>名額</a:t>
            </a:r>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6B2787-795B-4EA1-A652-914E5702D51C}" type="slidenum">
              <a:rPr kumimoji="0" lang="zh-TW" altLang="en-US" smtClean="0">
                <a:latin typeface="Calibri" panose="020F0502020204030204" pitchFamily="34" charset="0"/>
                <a:ea typeface="新細明體" panose="02020500000000000000" pitchFamily="18" charset="-120"/>
              </a:rPr>
              <a:pPr/>
              <a:t>47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6913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9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99DB59-159D-49E4-AFF4-A11945B45F5B}" type="slidenum">
              <a:rPr kumimoji="0" lang="zh-TW" altLang="en-US" smtClean="0">
                <a:solidFill>
                  <a:srgbClr val="000000"/>
                </a:solidFill>
                <a:latin typeface="Calibri" panose="020F0502020204030204" pitchFamily="34" charset="0"/>
                <a:ea typeface="新細明體" panose="02020500000000000000" pitchFamily="18" charset="-120"/>
              </a:rPr>
              <a:pPr/>
              <a:t>56</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1233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1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20919B-CBFD-4A03-900F-954CD96080F2}" type="slidenum">
              <a:rPr kumimoji="0" lang="zh-TW" altLang="en-US" smtClean="0">
                <a:solidFill>
                  <a:srgbClr val="000000"/>
                </a:solidFill>
                <a:latin typeface="Calibri" panose="020F0502020204030204" pitchFamily="34" charset="0"/>
                <a:ea typeface="新細明體" panose="02020500000000000000" pitchFamily="18" charset="-120"/>
              </a:rPr>
              <a:pPr/>
              <a:t>57</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08531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b="1" i="1" u="sng" smtClean="0"/>
              <a:t>強調與</a:t>
            </a:r>
            <a:r>
              <a:rPr lang="en-US" altLang="zh-TW" b="1" i="1" u="sng" smtClean="0"/>
              <a:t>P.11</a:t>
            </a:r>
            <a:r>
              <a:rPr lang="zh-TW" altLang="en-US" b="1" i="1" u="sng" smtClean="0"/>
              <a:t>的連結度</a:t>
            </a:r>
            <a:endParaRPr lang="en-US" altLang="zh-TW" b="1" i="1" u="sng" smtClean="0"/>
          </a:p>
          <a:p>
            <a:endParaRPr lang="en-US" altLang="zh-TW" smtClean="0"/>
          </a:p>
          <a:p>
            <a:r>
              <a:rPr lang="zh-TW" altLang="en-US" smtClean="0"/>
              <a:t>從研究數據顯示我國學生的學習落差大，適性教育還未成功：</a:t>
            </a:r>
            <a:endParaRPr lang="en-US" altLang="zh-TW" smtClean="0"/>
          </a:p>
          <a:p>
            <a:pPr>
              <a:buFont typeface="Calibri" panose="020F0502020204030204" pitchFamily="34" charset="0"/>
              <a:buAutoNum type="arabicPeriod"/>
            </a:pPr>
            <a:r>
              <a:rPr lang="zh-TW" altLang="en-US" smtClean="0"/>
              <a:t>就單一學校來說，全校學生的學習表現差距居世界第一。</a:t>
            </a:r>
            <a:endParaRPr lang="en-US" altLang="zh-TW" smtClean="0"/>
          </a:p>
          <a:p>
            <a:pPr>
              <a:buFont typeface="Calibri" panose="020F0502020204030204" pitchFamily="34" charset="0"/>
              <a:buAutoNum type="arabicPeriod"/>
            </a:pPr>
            <a:r>
              <a:rPr lang="zh-TW" altLang="en-US" smtClean="0"/>
              <a:t>另外學校和學校之間的差距也很大，也是居世界第一。</a:t>
            </a:r>
            <a:endParaRPr lang="en-US" altLang="zh-TW" smtClean="0"/>
          </a:p>
          <a:p>
            <a:pPr>
              <a:buFont typeface="Calibri" panose="020F0502020204030204" pitchFamily="34" charset="0"/>
              <a:buAutoNum type="arabicPeriod"/>
            </a:pPr>
            <a:r>
              <a:rPr lang="zh-TW" altLang="en-US" smtClean="0"/>
              <a:t>就國民基本能力來說，有必要輔導每一個孩子都獲得個人發展和適應社會的基本能力</a:t>
            </a:r>
            <a:r>
              <a:rPr lang="zh-TW" altLang="en-US" smtClean="0">
                <a:latin typeface="新細明體" panose="02020500000000000000" pitchFamily="18" charset="-120"/>
              </a:rPr>
              <a:t>。</a:t>
            </a:r>
            <a:endParaRPr lang="en-US" altLang="zh-TW" smtClean="0"/>
          </a:p>
          <a:p>
            <a:endParaRPr lang="en-US" altLang="zh-TW" smtClean="0"/>
          </a:p>
          <a:p>
            <a:endParaRPr lang="zh-TW" altLang="en-US" smtClean="0"/>
          </a:p>
          <a:p>
            <a:endParaRPr lang="zh-TW" altLang="en-US" smtClean="0"/>
          </a:p>
        </p:txBody>
      </p:sp>
      <p:sp>
        <p:nvSpPr>
          <p:cNvPr id="22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19">
              <a:defRPr kumimoji="1">
                <a:solidFill>
                  <a:schemeClr val="tx1"/>
                </a:solidFill>
                <a:latin typeface="Arial" panose="020B0604020202020204" pitchFamily="34" charset="0"/>
                <a:ea typeface="新細明體" panose="02020500000000000000" pitchFamily="18" charset="-120"/>
              </a:defRPr>
            </a:lvl1pPr>
            <a:lvl2pPr defTabSz="912719">
              <a:defRPr kumimoji="1">
                <a:solidFill>
                  <a:schemeClr val="tx1"/>
                </a:solidFill>
                <a:latin typeface="Arial" panose="020B0604020202020204" pitchFamily="34" charset="0"/>
                <a:ea typeface="新細明體" panose="02020500000000000000" pitchFamily="18" charset="-120"/>
              </a:defRPr>
            </a:lvl2pPr>
            <a:lvl3pPr defTabSz="912719">
              <a:defRPr kumimoji="1">
                <a:solidFill>
                  <a:schemeClr val="tx1"/>
                </a:solidFill>
                <a:latin typeface="Arial" panose="020B0604020202020204" pitchFamily="34" charset="0"/>
                <a:ea typeface="新細明體" panose="02020500000000000000" pitchFamily="18" charset="-120"/>
              </a:defRPr>
            </a:lvl3pPr>
            <a:lvl4pPr defTabSz="912719">
              <a:defRPr kumimoji="1">
                <a:solidFill>
                  <a:schemeClr val="tx1"/>
                </a:solidFill>
                <a:latin typeface="Arial" panose="020B0604020202020204" pitchFamily="34" charset="0"/>
                <a:ea typeface="新細明體" panose="02020500000000000000" pitchFamily="18" charset="-120"/>
              </a:defRPr>
            </a:lvl4pPr>
            <a:lvl5pPr defTabSz="912719">
              <a:defRPr kumimoji="1">
                <a:solidFill>
                  <a:schemeClr val="tx1"/>
                </a:solidFill>
                <a:latin typeface="Arial" panose="020B0604020202020204" pitchFamily="34" charset="0"/>
                <a:ea typeface="新細明體" panose="02020500000000000000" pitchFamily="18" charset="-120"/>
              </a:defRPr>
            </a:lvl5pPr>
            <a:lvl6pPr marL="1828611"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285764"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742916"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00069"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B5D6C15-41EC-4834-A04F-8D12C5CBBA57}" type="slidenum">
              <a:rPr kumimoji="0" lang="zh-TW" altLang="en-US" smtClean="0">
                <a:latin typeface="Calibri" panose="020F0502020204030204" pitchFamily="34" charset="0"/>
              </a:rPr>
              <a:pPr/>
              <a:t>5</a:t>
            </a:fld>
            <a:endParaRPr kumimoji="0" lang="en-US" altLang="zh-TW" smtClean="0">
              <a:latin typeface="Calibri" panose="020F0502020204030204" pitchFamily="34" charset="0"/>
            </a:endParaRPr>
          </a:p>
        </p:txBody>
      </p:sp>
    </p:spTree>
    <p:extLst>
      <p:ext uri="{BB962C8B-B14F-4D97-AF65-F5344CB8AC3E}">
        <p14:creationId xmlns:p14="http://schemas.microsoft.com/office/powerpoint/2010/main" val="9865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F4BC392-E028-482E-9FAE-1C877F2582EF}" type="slidenum">
              <a:rPr kumimoji="0" lang="zh-TW" altLang="en-US" smtClean="0">
                <a:solidFill>
                  <a:srgbClr val="000000"/>
                </a:solidFill>
                <a:latin typeface="Calibri" panose="020F0502020204030204" pitchFamily="34" charset="0"/>
                <a:ea typeface="新細明體" panose="02020500000000000000" pitchFamily="18" charset="-120"/>
              </a:rPr>
              <a:pPr/>
              <a:t>58</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2830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F2203FD-28D1-4A00-B65D-1833133B992E}" type="slidenum">
              <a:rPr kumimoji="0" lang="zh-TW" altLang="en-US" smtClean="0">
                <a:latin typeface="Calibri" panose="020F0502020204030204" pitchFamily="34" charset="0"/>
                <a:ea typeface="新細明體" panose="02020500000000000000" pitchFamily="18" charset="-120"/>
              </a:rPr>
              <a:pPr/>
              <a:t>61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979181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332D6E-CC21-4F5E-B320-53606248381F}" type="slidenum">
              <a:rPr lang="zh-TW" altLang="en-US" smtClean="0">
                <a:solidFill>
                  <a:srgbClr val="000000"/>
                </a:solidFill>
                <a:ea typeface="新細明體" panose="02020500000000000000" pitchFamily="18" charset="-120"/>
              </a:rPr>
              <a:pPr/>
              <a:t>62</a:t>
            </a:fld>
            <a:endParaRPr lang="zh-TW" altLang="en-US" smtClean="0">
              <a:solidFill>
                <a:srgbClr val="000000"/>
              </a:solidFill>
              <a:ea typeface="新細明體" panose="02020500000000000000" pitchFamily="18" charset="-120"/>
            </a:endParaRPr>
          </a:p>
        </p:txBody>
      </p:sp>
    </p:spTree>
    <p:extLst>
      <p:ext uri="{BB962C8B-B14F-4D97-AF65-F5344CB8AC3E}">
        <p14:creationId xmlns:p14="http://schemas.microsoft.com/office/powerpoint/2010/main" val="411764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ECB872-6A44-47A4-A6F9-FA811A1B70AD}" type="slidenum">
              <a:rPr kumimoji="0" lang="zh-TW" altLang="en-US" smtClean="0">
                <a:latin typeface="Calibri" panose="020F0502020204030204" pitchFamily="34" charset="0"/>
                <a:ea typeface="新細明體" panose="02020500000000000000" pitchFamily="18" charset="-120"/>
              </a:rPr>
              <a:pPr/>
              <a:t>64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6008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DE85D3-2F39-413E-9B6F-C594C4638DD9}" type="slidenum">
              <a:rPr kumimoji="0" lang="zh-TW" altLang="en-US" smtClean="0">
                <a:solidFill>
                  <a:srgbClr val="000000"/>
                </a:solidFill>
                <a:latin typeface="Calibri" panose="020F0502020204030204" pitchFamily="34" charset="0"/>
                <a:ea typeface="新細明體" panose="02020500000000000000" pitchFamily="18" charset="-120"/>
              </a:rPr>
              <a:pPr/>
              <a:t>66</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369503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67</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045801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1D1FC6C-01DF-4672-951B-926E4B87CBA4}" type="slidenum">
              <a:rPr kumimoji="0" lang="zh-TW" altLang="en-US" smtClean="0">
                <a:solidFill>
                  <a:srgbClr val="000000"/>
                </a:solidFill>
                <a:latin typeface="Calibri" panose="020F0502020204030204" pitchFamily="34" charset="0"/>
                <a:ea typeface="新細明體" panose="02020500000000000000" pitchFamily="18" charset="-120"/>
              </a:rPr>
              <a:pPr/>
              <a:t>70</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09827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97529C-1B38-4C9E-853C-7CC4F09AB35A}" type="slidenum">
              <a:rPr kumimoji="0" lang="zh-TW" altLang="en-US" smtClean="0">
                <a:latin typeface="Calibri" panose="020F0502020204030204" pitchFamily="34" charset="0"/>
                <a:ea typeface="新細明體" panose="02020500000000000000" pitchFamily="18" charset="-120"/>
              </a:rPr>
              <a:pPr/>
              <a:t>77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7447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7E6AA8-5660-4849-97F2-82ACBBDA08F2}" type="slidenum">
              <a:rPr kumimoji="0" lang="zh-TW" altLang="en-US" smtClean="0">
                <a:latin typeface="Calibri" panose="020F0502020204030204" pitchFamily="34" charset="0"/>
                <a:ea typeface="新細明體" panose="02020500000000000000" pitchFamily="18" charset="-120"/>
              </a:rPr>
              <a:pPr/>
              <a:t>84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93701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82B3764-C6C7-423E-8CFB-45F42B5CD2E5}" type="slidenum">
              <a:rPr kumimoji="0" lang="zh-TW" altLang="en-US" smtClean="0">
                <a:latin typeface="Calibri" panose="020F0502020204030204" pitchFamily="34" charset="0"/>
                <a:ea typeface="新細明體" panose="02020500000000000000" pitchFamily="18" charset="-120"/>
              </a:rPr>
              <a:pPr/>
              <a:t>85</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34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依據調查顯示，學生的學習動機低落，</a:t>
            </a:r>
            <a:r>
              <a:rPr lang="zh-TW" altLang="en-US" smtClean="0">
                <a:solidFill>
                  <a:srgbClr val="FF0000"/>
                </a:solidFill>
              </a:rPr>
              <a:t>有一定比例的學生</a:t>
            </a:r>
            <a:r>
              <a:rPr lang="zh-TW" altLang="en-US" smtClean="0"/>
              <a:t>不會主動讀書。</a:t>
            </a:r>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19">
              <a:defRPr kumimoji="1">
                <a:solidFill>
                  <a:schemeClr val="tx1"/>
                </a:solidFill>
                <a:latin typeface="Arial" panose="020B0604020202020204" pitchFamily="34" charset="0"/>
                <a:ea typeface="新細明體" panose="02020500000000000000" pitchFamily="18" charset="-120"/>
              </a:defRPr>
            </a:lvl1pPr>
            <a:lvl2pPr defTabSz="912719">
              <a:defRPr kumimoji="1">
                <a:solidFill>
                  <a:schemeClr val="tx1"/>
                </a:solidFill>
                <a:latin typeface="Arial" panose="020B0604020202020204" pitchFamily="34" charset="0"/>
                <a:ea typeface="新細明體" panose="02020500000000000000" pitchFamily="18" charset="-120"/>
              </a:defRPr>
            </a:lvl2pPr>
            <a:lvl3pPr defTabSz="912719">
              <a:defRPr kumimoji="1">
                <a:solidFill>
                  <a:schemeClr val="tx1"/>
                </a:solidFill>
                <a:latin typeface="Arial" panose="020B0604020202020204" pitchFamily="34" charset="0"/>
                <a:ea typeface="新細明體" panose="02020500000000000000" pitchFamily="18" charset="-120"/>
              </a:defRPr>
            </a:lvl3pPr>
            <a:lvl4pPr defTabSz="912719">
              <a:defRPr kumimoji="1">
                <a:solidFill>
                  <a:schemeClr val="tx1"/>
                </a:solidFill>
                <a:latin typeface="Arial" panose="020B0604020202020204" pitchFamily="34" charset="0"/>
                <a:ea typeface="新細明體" panose="02020500000000000000" pitchFamily="18" charset="-120"/>
              </a:defRPr>
            </a:lvl4pPr>
            <a:lvl5pPr defTabSz="912719">
              <a:defRPr kumimoji="1">
                <a:solidFill>
                  <a:schemeClr val="tx1"/>
                </a:solidFill>
                <a:latin typeface="Arial" panose="020B0604020202020204" pitchFamily="34" charset="0"/>
                <a:ea typeface="新細明體" panose="02020500000000000000" pitchFamily="18" charset="-120"/>
              </a:defRPr>
            </a:lvl5pPr>
            <a:lvl6pPr marL="1828611"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285764"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742916"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00069" indent="457152" defTabSz="91271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ED98875-0BC9-4595-9E54-56276A543DBC}" type="slidenum">
              <a:rPr kumimoji="0" lang="zh-TW" altLang="en-US" smtClean="0">
                <a:latin typeface="Calibri" panose="020F0502020204030204" pitchFamily="34" charset="0"/>
              </a:rPr>
              <a:pPr/>
              <a:t>6</a:t>
            </a:fld>
            <a:endParaRPr kumimoji="0" lang="en-US" altLang="zh-TW" smtClean="0">
              <a:latin typeface="Calibri" panose="020F0502020204030204" pitchFamily="34" charset="0"/>
            </a:endParaRPr>
          </a:p>
        </p:txBody>
      </p:sp>
    </p:spTree>
    <p:extLst>
      <p:ext uri="{BB962C8B-B14F-4D97-AF65-F5344CB8AC3E}">
        <p14:creationId xmlns:p14="http://schemas.microsoft.com/office/powerpoint/2010/main" val="549209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717775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編號版面配置區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900">
                <a:solidFill>
                  <a:schemeClr val="tx1"/>
                </a:solidFill>
                <a:latin typeface="Calibri" panose="020F0502020204030204" pitchFamily="34" charset="0"/>
                <a:ea typeface="新細明體" panose="02020500000000000000" pitchFamily="18" charset="-120"/>
              </a:defRPr>
            </a:lvl1pPr>
            <a:lvl2pPr marL="742873" indent="-285720">
              <a:spcBef>
                <a:spcPct val="30000"/>
              </a:spcBef>
              <a:defRPr sz="900">
                <a:solidFill>
                  <a:schemeClr val="tx1"/>
                </a:solidFill>
                <a:latin typeface="Calibri" panose="020F0502020204030204" pitchFamily="34" charset="0"/>
                <a:ea typeface="新細明體" panose="02020500000000000000" pitchFamily="18" charset="-120"/>
              </a:defRPr>
            </a:lvl2pPr>
            <a:lvl3pPr marL="1142881" indent="-228577">
              <a:spcBef>
                <a:spcPct val="30000"/>
              </a:spcBef>
              <a:defRPr sz="900">
                <a:solidFill>
                  <a:schemeClr val="tx1"/>
                </a:solidFill>
                <a:latin typeface="Calibri" panose="020F0502020204030204" pitchFamily="34" charset="0"/>
                <a:ea typeface="新細明體" panose="02020500000000000000" pitchFamily="18" charset="-120"/>
              </a:defRPr>
            </a:lvl3pPr>
            <a:lvl4pPr marL="1600035" indent="-228577">
              <a:spcBef>
                <a:spcPct val="30000"/>
              </a:spcBef>
              <a:defRPr sz="900">
                <a:solidFill>
                  <a:schemeClr val="tx1"/>
                </a:solidFill>
                <a:latin typeface="Calibri" panose="020F0502020204030204" pitchFamily="34" charset="0"/>
                <a:ea typeface="新細明體" panose="02020500000000000000" pitchFamily="18" charset="-120"/>
              </a:defRPr>
            </a:lvl4pPr>
            <a:lvl5pPr marL="2057187" indent="-228577">
              <a:spcBef>
                <a:spcPct val="30000"/>
              </a:spcBef>
              <a:defRPr sz="900">
                <a:solidFill>
                  <a:schemeClr val="tx1"/>
                </a:solidFill>
                <a:latin typeface="Calibri" panose="020F0502020204030204" pitchFamily="34" charset="0"/>
                <a:ea typeface="新細明體" panose="02020500000000000000" pitchFamily="18" charset="-120"/>
              </a:defRPr>
            </a:lvl5pPr>
            <a:lvl6pPr marL="2514340" indent="-228577" eaLnBrk="0" fontAlgn="base" hangingPunct="0">
              <a:spcBef>
                <a:spcPct val="30000"/>
              </a:spcBef>
              <a:spcAft>
                <a:spcPct val="0"/>
              </a:spcAft>
              <a:defRPr sz="900">
                <a:solidFill>
                  <a:schemeClr val="tx1"/>
                </a:solidFill>
                <a:latin typeface="Calibri" panose="020F0502020204030204" pitchFamily="34" charset="0"/>
                <a:ea typeface="新細明體" panose="02020500000000000000" pitchFamily="18" charset="-120"/>
              </a:defRPr>
            </a:lvl6pPr>
            <a:lvl7pPr marL="2971493" indent="-228577" eaLnBrk="0" fontAlgn="base" hangingPunct="0">
              <a:spcBef>
                <a:spcPct val="30000"/>
              </a:spcBef>
              <a:spcAft>
                <a:spcPct val="0"/>
              </a:spcAft>
              <a:defRPr sz="900">
                <a:solidFill>
                  <a:schemeClr val="tx1"/>
                </a:solidFill>
                <a:latin typeface="Calibri" panose="020F0502020204030204" pitchFamily="34" charset="0"/>
                <a:ea typeface="新細明體" panose="02020500000000000000" pitchFamily="18" charset="-120"/>
              </a:defRPr>
            </a:lvl7pPr>
            <a:lvl8pPr marL="3428645" indent="-228577" eaLnBrk="0" fontAlgn="base" hangingPunct="0">
              <a:spcBef>
                <a:spcPct val="30000"/>
              </a:spcBef>
              <a:spcAft>
                <a:spcPct val="0"/>
              </a:spcAft>
              <a:defRPr sz="900">
                <a:solidFill>
                  <a:schemeClr val="tx1"/>
                </a:solidFill>
                <a:latin typeface="Calibri" panose="020F0502020204030204" pitchFamily="34" charset="0"/>
                <a:ea typeface="新細明體" panose="02020500000000000000" pitchFamily="18" charset="-120"/>
              </a:defRPr>
            </a:lvl8pPr>
            <a:lvl9pPr marL="3885798" indent="-228577" eaLnBrk="0" fontAlgn="base" hangingPunct="0">
              <a:spcBef>
                <a:spcPct val="30000"/>
              </a:spcBef>
              <a:spcAft>
                <a:spcPct val="0"/>
              </a:spcAft>
              <a:defRPr sz="900">
                <a:solidFill>
                  <a:schemeClr val="tx1"/>
                </a:solidFill>
                <a:latin typeface="Calibri" panose="020F0502020204030204" pitchFamily="34" charset="0"/>
                <a:ea typeface="新細明體" panose="02020500000000000000" pitchFamily="18" charset="-120"/>
              </a:defRPr>
            </a:lvl9pPr>
          </a:lstStyle>
          <a:p>
            <a:pPr>
              <a:spcBef>
                <a:spcPct val="0"/>
              </a:spcBef>
            </a:pPr>
            <a:fld id="{81CB8178-3D84-4BFE-B6C8-24338D41FC9D}" type="slidenum">
              <a:rPr kumimoji="1" lang="zh-TW" altLang="en-US" sz="1200">
                <a:latin typeface="Arial" panose="020B0604020202020204" pitchFamily="34" charset="0"/>
              </a:rPr>
              <a:pPr>
                <a:spcBef>
                  <a:spcPct val="0"/>
                </a:spcBef>
              </a:pPr>
              <a:t>96</a:t>
            </a:fld>
            <a:endParaRPr kumimoji="1" lang="en-US" altLang="zh-TW" sz="1200">
              <a:latin typeface="Arial" panose="020B0604020202020204" pitchFamily="34" charset="0"/>
            </a:endParaRPr>
          </a:p>
        </p:txBody>
      </p:sp>
      <p:sp>
        <p:nvSpPr>
          <p:cNvPr id="51203" name="Rectangle 2"/>
          <p:cNvSpPr>
            <a:spLocks noGrp="1" noRot="1" noChangeAspect="1" noChangeArrowheads="1" noTextEdit="1"/>
          </p:cNvSpPr>
          <p:nvPr>
            <p:ph type="sldImg"/>
          </p:nvPr>
        </p:nvSpPr>
        <p:spPr bwMode="auto">
          <a:xfrm>
            <a:off x="3260725" y="511175"/>
            <a:ext cx="3400425" cy="2551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b="1" smtClean="0">
                <a:latin typeface="Arial" panose="020B0604020202020204" pitchFamily="34" charset="0"/>
              </a:rPr>
              <a:t>（一）提升相關政策與制度之彈性</a:t>
            </a:r>
            <a:endParaRPr lang="zh-TW" altLang="en-US" smtClean="0">
              <a:latin typeface="Arial" panose="020B0604020202020204" pitchFamily="34" charset="0"/>
            </a:endParaRPr>
          </a:p>
          <a:p>
            <a:r>
              <a:rPr lang="zh-TW" altLang="en-US" smtClean="0">
                <a:latin typeface="Arial" panose="020B0604020202020204" pitchFamily="34" charset="0"/>
              </a:rPr>
              <a:t>增加現行教育學制之彈性規劃（如高中與高職互轉機制），調整與鬆綁課程結構，充實生涯輔導專業人力。</a:t>
            </a:r>
            <a:endParaRPr lang="zh-TW" altLang="en-US" b="1" smtClean="0">
              <a:latin typeface="Arial" panose="020B0604020202020204" pitchFamily="34" charset="0"/>
            </a:endParaRPr>
          </a:p>
          <a:p>
            <a:r>
              <a:rPr lang="zh-TW" altLang="en-US" b="1" smtClean="0">
                <a:latin typeface="Arial" panose="020B0604020202020204" pitchFamily="34" charset="0"/>
              </a:rPr>
              <a:t>（二）強化生涯發展教育，落實生涯輔導工作</a:t>
            </a:r>
            <a:endParaRPr lang="zh-TW" altLang="en-US" smtClean="0">
              <a:latin typeface="Arial" panose="020B0604020202020204" pitchFamily="34" charset="0"/>
            </a:endParaRPr>
          </a:p>
          <a:p>
            <a:r>
              <a:rPr lang="zh-TW" altLang="en-US" smtClean="0">
                <a:latin typeface="Arial" panose="020B0604020202020204" pitchFamily="34" charset="0"/>
              </a:rPr>
              <a:t>落實國中生涯發展教育課程及高中職（含五專前</a:t>
            </a:r>
            <a:r>
              <a:rPr lang="en-US" altLang="zh-TW" smtClean="0">
                <a:latin typeface="Arial" panose="020B0604020202020204" pitchFamily="34" charset="0"/>
              </a:rPr>
              <a:t>3</a:t>
            </a:r>
            <a:r>
              <a:rPr lang="zh-TW" altLang="en-US" smtClean="0">
                <a:latin typeface="Arial" panose="020B0604020202020204" pitchFamily="34" charset="0"/>
              </a:rPr>
              <a:t>年）生涯規劃課程；協助學生多元進路試探與輔導；建立畢業生進路追蹤與資料分析。</a:t>
            </a:r>
            <a:endParaRPr lang="zh-TW" altLang="en-US" b="1" smtClean="0">
              <a:latin typeface="Arial" panose="020B0604020202020204" pitchFamily="34" charset="0"/>
            </a:endParaRPr>
          </a:p>
          <a:p>
            <a:r>
              <a:rPr lang="zh-TW" altLang="en-US" b="1" smtClean="0">
                <a:latin typeface="Arial" panose="020B0604020202020204" pitchFamily="34" charset="0"/>
              </a:rPr>
              <a:t>（三）增益教育人員生涯輔導功能</a:t>
            </a:r>
            <a:endParaRPr lang="zh-TW" altLang="en-US" smtClean="0">
              <a:latin typeface="Arial" panose="020B0604020202020204" pitchFamily="34" charset="0"/>
            </a:endParaRPr>
          </a:p>
          <a:p>
            <a:r>
              <a:rPr lang="zh-TW" altLang="en-US" smtClean="0">
                <a:latin typeface="Arial" panose="020B0604020202020204" pitchFamily="34" charset="0"/>
              </a:rPr>
              <a:t>規劃輔導教師專業培訓，及一般教師進修；建構生涯輔導資訊總平臺；進行研究與發展（如修訂與開發相關測驗，青少年生涯性向發展階段分析）。</a:t>
            </a:r>
            <a:endParaRPr lang="zh-TW" altLang="en-US" b="1" smtClean="0">
              <a:latin typeface="Arial" panose="020B0604020202020204" pitchFamily="34" charset="0"/>
            </a:endParaRPr>
          </a:p>
          <a:p>
            <a:r>
              <a:rPr lang="zh-TW" altLang="en-US" b="1" smtClean="0">
                <a:latin typeface="Arial" panose="020B0604020202020204" pitchFamily="34" charset="0"/>
              </a:rPr>
              <a:t>（四）建立家長、社區、團體及企業參與管道</a:t>
            </a:r>
            <a:endParaRPr lang="zh-TW" altLang="en-US" smtClean="0">
              <a:latin typeface="Arial" panose="020B0604020202020204" pitchFamily="34" charset="0"/>
            </a:endParaRPr>
          </a:p>
          <a:p>
            <a:r>
              <a:rPr lang="zh-TW" altLang="en-US" smtClean="0">
                <a:latin typeface="Arial" panose="020B0604020202020204" pitchFamily="34" charset="0"/>
              </a:rPr>
              <a:t>鼓勵家長主動參與生涯輔導工作；推動社區、團體與學校互動機制。</a:t>
            </a:r>
            <a:endParaRPr lang="zh-TW" altLang="en-US" b="1" smtClean="0">
              <a:latin typeface="Arial" panose="020B0604020202020204" pitchFamily="34" charset="0"/>
            </a:endParaRPr>
          </a:p>
          <a:p>
            <a:r>
              <a:rPr lang="zh-TW" altLang="en-US" b="1" smtClean="0">
                <a:latin typeface="Arial" panose="020B0604020202020204" pitchFamily="34" charset="0"/>
              </a:rPr>
              <a:t>（五）國中落實適性輔導工作</a:t>
            </a:r>
            <a:endParaRPr lang="zh-TW" altLang="en-US" smtClean="0">
              <a:latin typeface="Arial" panose="020B0604020202020204" pitchFamily="34" charset="0"/>
            </a:endParaRPr>
          </a:p>
          <a:p>
            <a:r>
              <a:rPr lang="zh-TW" altLang="en-US" smtClean="0">
                <a:latin typeface="Arial" panose="020B0604020202020204" pitchFamily="34" charset="0"/>
              </a:rPr>
              <a:t>各國中透過生涯資訊提供、生涯發展教育、生涯團體諮商、生涯個別諮商等工作，落實推動學生適性輔導工作。 </a:t>
            </a:r>
          </a:p>
        </p:txBody>
      </p:sp>
      <p:sp>
        <p:nvSpPr>
          <p:cNvPr id="167940" name="日期版面配置區 1"/>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eaLnBrk="0" fontAlgn="base" hangingPunct="0">
              <a:spcBef>
                <a:spcPct val="0"/>
              </a:spcBef>
              <a:spcAft>
                <a:spcPct val="0"/>
              </a:spcAft>
              <a:defRPr/>
            </a:pPr>
            <a:fld id="{B29FE329-0217-4ACF-98F5-3331582CD1B0}" type="datetime1">
              <a:rPr kumimoji="1" lang="zh-TW" altLang="en-US" smtClean="0">
                <a:latin typeface="Arial" pitchFamily="34" charset="0"/>
              </a:rPr>
              <a:pPr eaLnBrk="0" fontAlgn="base" hangingPunct="0">
                <a:spcBef>
                  <a:spcPct val="0"/>
                </a:spcBef>
                <a:spcAft>
                  <a:spcPct val="0"/>
                </a:spcAft>
                <a:defRPr/>
              </a:pPr>
              <a:t>2018/1/12</a:t>
            </a:fld>
            <a:endParaRPr kumimoji="1" lang="en-US" altLang="zh-TW" smtClean="0">
              <a:latin typeface="Arial" pitchFamily="34" charset="0"/>
            </a:endParaRPr>
          </a:p>
        </p:txBody>
      </p:sp>
    </p:spTree>
    <p:extLst>
      <p:ext uri="{BB962C8B-B14F-4D97-AF65-F5344CB8AC3E}">
        <p14:creationId xmlns:p14="http://schemas.microsoft.com/office/powerpoint/2010/main" val="3971198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zh-TW" smtClean="0"/>
              <a:t>過去，我們浪費太多社會成本，培養進入職場後卻發現學用無法搭配的情況</a:t>
            </a:r>
            <a:r>
              <a:rPr lang="en-US" altLang="zh-TW" smtClean="0"/>
              <a:t>)</a:t>
            </a:r>
            <a:r>
              <a:rPr lang="zh-TW" altLang="zh-TW" smtClean="0"/>
              <a:t> ，未來是大學選擇學生</a:t>
            </a:r>
            <a:endParaRPr lang="en-US" altLang="zh-TW" smtClean="0"/>
          </a:p>
          <a:p>
            <a:endParaRPr lang="zh-TW" altLang="en-US" smtClean="0"/>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1D0C015-8000-49F7-9D18-55F3C435005C}" type="slidenum">
              <a:rPr lang="zh-TW" altLang="en-US" smtClean="0"/>
              <a:pPr/>
              <a:t>97</a:t>
            </a:fld>
            <a:endParaRPr lang="zh-TW" altLang="en-US" smtClean="0"/>
          </a:p>
        </p:txBody>
      </p:sp>
    </p:spTree>
    <p:extLst>
      <p:ext uri="{BB962C8B-B14F-4D97-AF65-F5344CB8AC3E}">
        <p14:creationId xmlns:p14="http://schemas.microsoft.com/office/powerpoint/2010/main" val="2135241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72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EDC05-D10C-49B9-ADF1-81CB1CD509AB}" type="slidenum">
              <a:rPr lang="zh-TW" altLang="en-US" smtClean="0"/>
              <a:pPr/>
              <a:t>99</a:t>
            </a:fld>
            <a:endParaRPr lang="zh-TW" altLang="en-US" smtClean="0"/>
          </a:p>
        </p:txBody>
      </p:sp>
    </p:spTree>
    <p:extLst>
      <p:ext uri="{BB962C8B-B14F-4D97-AF65-F5344CB8AC3E}">
        <p14:creationId xmlns:p14="http://schemas.microsoft.com/office/powerpoint/2010/main" val="277052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0D9CE13-FE49-4D19-A75E-90B99381F696}" type="slidenum">
              <a:rPr lang="zh-TW" altLang="en-US" smtClean="0"/>
              <a:pPr/>
              <a:t>7</a:t>
            </a:fld>
            <a:endParaRPr lang="en-US" altLang="zh-TW" smtClean="0"/>
          </a:p>
        </p:txBody>
      </p:sp>
    </p:spTree>
    <p:extLst>
      <p:ext uri="{BB962C8B-B14F-4D97-AF65-F5344CB8AC3E}">
        <p14:creationId xmlns:p14="http://schemas.microsoft.com/office/powerpoint/2010/main" val="390469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86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A5C95CD-BA1B-4C13-BE91-7E812BC2562C}" type="slidenum">
              <a:rPr lang="zh-TW" altLang="en-US" smtClean="0"/>
              <a:pPr/>
              <a:t>17</a:t>
            </a:fld>
            <a:endParaRPr lang="zh-TW" altLang="en-US" smtClean="0"/>
          </a:p>
        </p:txBody>
      </p:sp>
    </p:spTree>
    <p:extLst>
      <p:ext uri="{BB962C8B-B14F-4D97-AF65-F5344CB8AC3E}">
        <p14:creationId xmlns:p14="http://schemas.microsoft.com/office/powerpoint/2010/main" val="369410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8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3A8BF56-B562-4AA7-9FA1-59EBE886FBAF}" type="slidenum">
              <a:rPr lang="zh-TW" altLang="en-US" smtClean="0"/>
              <a:pPr/>
              <a:t>18</a:t>
            </a:fld>
            <a:endParaRPr lang="zh-TW" altLang="en-US" smtClean="0"/>
          </a:p>
        </p:txBody>
      </p:sp>
    </p:spTree>
    <p:extLst>
      <p:ext uri="{BB962C8B-B14F-4D97-AF65-F5344CB8AC3E}">
        <p14:creationId xmlns:p14="http://schemas.microsoft.com/office/powerpoint/2010/main" val="175005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72AA96-ED64-4C73-8DBA-205513AC3F8A}" type="slidenum">
              <a:rPr lang="zh-TW" altLang="en-US" smtClean="0"/>
              <a:pPr/>
              <a:t>19</a:t>
            </a:fld>
            <a:endParaRPr lang="zh-TW" altLang="en-US" smtClean="0"/>
          </a:p>
        </p:txBody>
      </p:sp>
    </p:spTree>
    <p:extLst>
      <p:ext uri="{BB962C8B-B14F-4D97-AF65-F5344CB8AC3E}">
        <p14:creationId xmlns:p14="http://schemas.microsoft.com/office/powerpoint/2010/main" val="91851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DA9151-E286-42A8-91FC-B1EFF64A7C7E}" type="slidenum">
              <a:rPr kumimoji="0" lang="zh-TW" altLang="en-US" smtClean="0">
                <a:latin typeface="Calibri" panose="020F0502020204030204" pitchFamily="34" charset="0"/>
                <a:ea typeface="新細明體" panose="02020500000000000000" pitchFamily="18" charset="-120"/>
              </a:rPr>
              <a:pPr/>
              <a:t>22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701030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3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873" indent="-285720">
              <a:defRPr kumimoji="1">
                <a:solidFill>
                  <a:schemeClr val="tx1"/>
                </a:solidFill>
                <a:latin typeface="Arial" panose="020B0604020202020204" pitchFamily="34" charset="0"/>
                <a:ea typeface="微軟正黑體" panose="020B0604030504040204" pitchFamily="34" charset="-120"/>
              </a:defRPr>
            </a:lvl2pPr>
            <a:lvl3pPr marL="1142881" indent="-228577">
              <a:defRPr kumimoji="1">
                <a:solidFill>
                  <a:schemeClr val="tx1"/>
                </a:solidFill>
                <a:latin typeface="Arial" panose="020B0604020202020204" pitchFamily="34" charset="0"/>
                <a:ea typeface="微軟正黑體" panose="020B0604030504040204" pitchFamily="34" charset="-120"/>
              </a:defRPr>
            </a:lvl3pPr>
            <a:lvl4pPr marL="1600035" indent="-228577">
              <a:defRPr kumimoji="1">
                <a:solidFill>
                  <a:schemeClr val="tx1"/>
                </a:solidFill>
                <a:latin typeface="Arial" panose="020B0604020202020204" pitchFamily="34" charset="0"/>
                <a:ea typeface="微軟正黑體" panose="020B0604030504040204" pitchFamily="34" charset="-120"/>
              </a:defRPr>
            </a:lvl4pPr>
            <a:lvl5pPr marL="2057187" indent="-228577">
              <a:defRPr kumimoji="1">
                <a:solidFill>
                  <a:schemeClr val="tx1"/>
                </a:solidFill>
                <a:latin typeface="Arial" panose="020B0604020202020204" pitchFamily="34" charset="0"/>
                <a:ea typeface="微軟正黑體" panose="020B0604030504040204" pitchFamily="34" charset="-120"/>
              </a:defRPr>
            </a:lvl5pPr>
            <a:lvl6pPr marL="2514340"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493"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8645"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5798" indent="-228577"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DA89E3-3C70-4235-A1F7-8EE3C6F3DC59}" type="slidenum">
              <a:rPr kumimoji="0" lang="zh-TW" altLang="en-US" smtClean="0">
                <a:latin typeface="Calibri" panose="020F0502020204030204" pitchFamily="34" charset="0"/>
                <a:ea typeface="新細明體" panose="02020500000000000000" pitchFamily="18" charset="-120"/>
              </a:rPr>
              <a:pPr/>
              <a:t>24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05431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atin typeface="標楷體" pitchFamily="65" charset="-120"/>
                <a:ea typeface="標楷體" pitchFamily="65" charset="-120"/>
              </a:defRPr>
            </a:lvl1pPr>
          </a:lstStyle>
          <a:p>
            <a:r>
              <a:rPr lang="zh-TW" altLang="en-US" dirty="0" smtClean="0"/>
              <a:t>按一下以編輯母片標題樣式</a:t>
            </a:r>
            <a:endParaRPr lang="en-US" dirty="0"/>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latin typeface="標楷體" pitchFamily="65" charset="-120"/>
                <a:ea typeface="標楷體" pitchFamily="65" charset="-12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dirty="0" smtClean="0"/>
              <a:t>按一下以編輯母片副標題樣式</a:t>
            </a:r>
            <a:endParaRPr lang="en-US" dirty="0"/>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fld id="{5B038FFC-DF2D-4A31-852E-C98C1DCC3E75}" type="datetimeFigureOut">
              <a:rPr lang="zh-TW" altLang="en-US"/>
              <a:pPr>
                <a:defRPr/>
              </a:pPr>
              <a:t>2018/1/12</a:t>
            </a:fld>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F8CBC5DE-3B65-4986-87FE-79C7A6491F9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FF1DC84F-D149-4EAF-B85B-BA4E1863A094}" type="datetimeFigureOut">
              <a:rPr lang="zh-TW" altLang="en-US"/>
              <a:pPr>
                <a:defRPr/>
              </a:pPr>
              <a:t>2018/1/12</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046C6CB-F0B5-4D44-925A-C06CB31EAFF5}"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6CF7E046-586F-4611-BE19-DA442A8A6865}" type="datetimeFigureOut">
              <a:rPr lang="zh-TW" altLang="en-US"/>
              <a:pPr>
                <a:defRPr/>
              </a:pPr>
              <a:t>2018/1/12</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69F838C-AE7B-4BAD-9A2D-F476AA11B64B}"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351708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654032"/>
          </a:xfr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none"/>
        </p:style>
        <p:txBody>
          <a:bodyPr/>
          <a:lstStyle>
            <a:lvl1pPr>
              <a:defRPr>
                <a:latin typeface="標楷體" pitchFamily="65" charset="-120"/>
                <a:ea typeface="標楷體" pitchFamily="65" charset="-120"/>
              </a:defRPr>
            </a:lvl1pPr>
          </a:lstStyle>
          <a:p>
            <a:r>
              <a:rPr lang="zh-TW" altLang="en-US" dirty="0" smtClean="0"/>
              <a:t>按一下以編輯母片標題樣式</a:t>
            </a:r>
            <a:endParaRPr lang="en-US" dirty="0"/>
          </a:p>
        </p:txBody>
      </p:sp>
      <p:sp>
        <p:nvSpPr>
          <p:cNvPr id="8" name="內容版面配置區 7"/>
          <p:cNvSpPr>
            <a:spLocks noGrp="1"/>
          </p:cNvSpPr>
          <p:nvPr>
            <p:ph sz="quarter" idx="1"/>
          </p:nvPr>
        </p:nvSpPr>
        <p:spPr>
          <a:xfrm>
            <a:off x="457200" y="1071546"/>
            <a:ext cx="7467600" cy="5402406"/>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日期版面配置區 6"/>
          <p:cNvSpPr>
            <a:spLocks noGrp="1"/>
          </p:cNvSpPr>
          <p:nvPr>
            <p:ph type="dt" sz="half" idx="10"/>
          </p:nvPr>
        </p:nvSpPr>
        <p:spPr/>
        <p:txBody>
          <a:bodyPr rtlCol="0"/>
          <a:lstStyle>
            <a:lvl1pPr>
              <a:defRPr/>
            </a:lvl1pPr>
          </a:lstStyle>
          <a:p>
            <a:pPr>
              <a:defRPr/>
            </a:pPr>
            <a:fld id="{FAB23637-55C5-4128-946B-D61A3D0C8C51}" type="datetimeFigureOut">
              <a:rPr lang="zh-TW" altLang="en-US"/>
              <a:pPr>
                <a:defRPr/>
              </a:pPr>
              <a:t>2018/1/12</a:t>
            </a:fld>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316D16F5-2E7C-4250-B074-AC0F1ECA4DC3}"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pic>
        <p:nvPicPr>
          <p:cNvPr id="7" name="圖片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fld id="{9B725E7F-2975-4D97-9C3D-F8820A9E868A}" type="datetimeFigureOut">
              <a:rPr lang="zh-TW" altLang="en-US"/>
              <a:pPr>
                <a:defRPr/>
              </a:pPr>
              <a:t>2018/1/12</a:t>
            </a:fld>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57F71BB1-9F82-4322-ABC0-B4F57E12AF67}" type="slidenum">
              <a:rPr lang="zh-TW" altLang="en-US"/>
              <a:pPr>
                <a:defRPr/>
              </a:pPr>
              <a:t>‹#›</a:t>
            </a:fld>
            <a:endParaRPr lang="zh-TW" altLang="en-US"/>
          </a:p>
        </p:txBody>
      </p:sp>
      <p:pic>
        <p:nvPicPr>
          <p:cNvPr id="23" name="圖片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E29414E6-C91F-4D51-B534-5714D8DC4EBC}" type="datetimeFigureOut">
              <a:rPr lang="zh-TW" altLang="en-US"/>
              <a:pPr>
                <a:defRPr/>
              </a:pPr>
              <a:t>2018/1/12</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FE9816E7-1F32-4F6B-BB8B-A3B87DCEFAD0}" type="slidenum">
              <a:rPr lang="zh-TW" altLang="en-US"/>
              <a:pPr>
                <a:defRPr/>
              </a:pPr>
              <a:t>‹#›</a:t>
            </a:fld>
            <a:endParaRPr lang="zh-TW" altLang="en-US"/>
          </a:p>
        </p:txBody>
      </p:sp>
      <p:pic>
        <p:nvPicPr>
          <p:cNvPr id="8" name="圖片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fld id="{F3B8ACE1-AEFD-4663-B28D-F0F29C39B6C9}" type="datetimeFigureOut">
              <a:rPr lang="zh-TW" altLang="en-US"/>
              <a:pPr>
                <a:defRPr/>
              </a:pPr>
              <a:t>2018/1/12</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BB047854-E62D-443E-B482-F28CFC887216}" type="slidenum">
              <a:rPr lang="zh-TW" altLang="en-US"/>
              <a:pPr>
                <a:defRPr/>
              </a:pPr>
              <a:t>‹#›</a:t>
            </a:fld>
            <a:endParaRPr lang="zh-TW" altLang="en-US"/>
          </a:p>
        </p:txBody>
      </p:sp>
      <p:pic>
        <p:nvPicPr>
          <p:cNvPr id="10" name="圖片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fld id="{11FC8D7A-4853-41EA-9B95-BF7F1C1BF303}" type="datetimeFigureOut">
              <a:rPr lang="zh-TW" altLang="en-US"/>
              <a:pPr>
                <a:defRPr/>
              </a:pPr>
              <a:t>2018/1/12</a:t>
            </a:fld>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124804F6-EA14-4ADD-A826-EB76CE432EB5}"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pic>
        <p:nvPicPr>
          <p:cNvPr id="6" name="圖片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fld id="{7BAD2010-060E-4003-92ED-D70F7CB4F141}" type="datetimeFigureOut">
              <a:rPr lang="zh-TW" altLang="en-US"/>
              <a:pPr>
                <a:defRPr/>
              </a:pPr>
              <a:t>2018/1/12</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DE682923-90B3-4DDE-8584-2FEFAD7926B2}" type="slidenum">
              <a:rPr lang="zh-TW" altLang="en-US"/>
              <a:pPr>
                <a:defRPr/>
              </a:pPr>
              <a:t>‹#›</a:t>
            </a:fld>
            <a:endParaRPr lang="zh-TW" altLang="en-US"/>
          </a:p>
        </p:txBody>
      </p:sp>
      <p:pic>
        <p:nvPicPr>
          <p:cNvPr id="5" name="圖片 2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fld id="{C564D6FB-A365-479D-B801-6CEF24550A29}" type="datetimeFigureOut">
              <a:rPr lang="zh-TW" altLang="en-US"/>
              <a:pPr>
                <a:defRPr/>
              </a:pPr>
              <a:t>2018/1/12</a:t>
            </a:fld>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E59D660C-5DA7-45D7-84EA-E8C161F83905}"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fld id="{BFFCB7FC-2C28-4A2A-B1D7-E9BB1D50AB90}" type="datetimeFigureOut">
              <a:rPr lang="zh-TW" altLang="en-US"/>
              <a:pPr>
                <a:defRPr/>
              </a:pPr>
              <a:t>2018/1/12</a:t>
            </a:fld>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7EB4E150-74CF-48D4-B746-564E4F07777C}"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dirty="0" smtClean="0"/>
              <a:t>按一下以編輯母片標題樣式</a:t>
            </a:r>
            <a:endParaRPr lang="en-US" dirty="0"/>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smtClean="0">
                <a:solidFill>
                  <a:schemeClr val="tx2"/>
                </a:solidFill>
                <a:latin typeface="+mn-lt"/>
                <a:ea typeface="+mn-ea"/>
              </a:defRPr>
            </a:lvl1pPr>
          </a:lstStyle>
          <a:p>
            <a:pPr>
              <a:defRPr/>
            </a:pPr>
            <a:fld id="{8B34F122-6871-4D86-8FEB-C21A09E0D33A}" type="datetimeFigureOut">
              <a:rPr lang="zh-TW" altLang="en-US"/>
              <a:pPr>
                <a:defRPr/>
              </a:pPr>
              <a:t>2018/1/12</a:t>
            </a:fld>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ea typeface="+mn-ea"/>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smtClean="0">
                <a:solidFill>
                  <a:srgbClr val="FFFFFF"/>
                </a:solidFill>
                <a:latin typeface="+mn-lt"/>
                <a:ea typeface="+mn-ea"/>
              </a:defRPr>
            </a:lvl1pPr>
          </a:lstStyle>
          <a:p>
            <a:pPr>
              <a:defRPr/>
            </a:pPr>
            <a:fld id="{DF99D836-69C0-4DE3-86B4-47DE2B4866B5}"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67" r:id="rId4"/>
    <p:sldLayoutId id="2147483668" r:id="rId5"/>
    <p:sldLayoutId id="2147483675" r:id="rId6"/>
    <p:sldLayoutId id="2147483669" r:id="rId7"/>
    <p:sldLayoutId id="2147483676" r:id="rId8"/>
    <p:sldLayoutId id="2147483677" r:id="rId9"/>
    <p:sldLayoutId id="2147483670" r:id="rId10"/>
    <p:sldLayoutId id="2147483671" r:id="rId11"/>
    <p:sldLayoutId id="2147483678" r:id="rId12"/>
  </p:sldLayoutIdLst>
  <p:txStyles>
    <p:titleStyle>
      <a:lvl1pPr algn="l" rtl="0" fontAlgn="base">
        <a:spcBef>
          <a:spcPct val="0"/>
        </a:spcBef>
        <a:spcAft>
          <a:spcPct val="0"/>
        </a:spcAft>
        <a:defRPr sz="3000" kern="1200" cap="small">
          <a:solidFill>
            <a:schemeClr val="tx2"/>
          </a:solidFill>
          <a:latin typeface="標楷體" pitchFamily="65" charset="-120"/>
          <a:ea typeface="標楷體" pitchFamily="65" charset="-120"/>
          <a:cs typeface="+mj-cs"/>
        </a:defRPr>
      </a:lvl1pPr>
      <a:lvl2pPr algn="l" rtl="0" fontAlgn="base">
        <a:spcBef>
          <a:spcPct val="0"/>
        </a:spcBef>
        <a:spcAft>
          <a:spcPct val="0"/>
        </a:spcAft>
        <a:defRPr sz="3000">
          <a:solidFill>
            <a:schemeClr val="tx2"/>
          </a:solidFill>
          <a:latin typeface="標楷體" pitchFamily="65" charset="-120"/>
          <a:ea typeface="標楷體" pitchFamily="65" charset="-120"/>
        </a:defRPr>
      </a:lvl2pPr>
      <a:lvl3pPr algn="l" rtl="0" fontAlgn="base">
        <a:spcBef>
          <a:spcPct val="0"/>
        </a:spcBef>
        <a:spcAft>
          <a:spcPct val="0"/>
        </a:spcAft>
        <a:defRPr sz="3000">
          <a:solidFill>
            <a:schemeClr val="tx2"/>
          </a:solidFill>
          <a:latin typeface="標楷體" pitchFamily="65" charset="-120"/>
          <a:ea typeface="標楷體" pitchFamily="65" charset="-120"/>
        </a:defRPr>
      </a:lvl3pPr>
      <a:lvl4pPr algn="l" rtl="0" fontAlgn="base">
        <a:spcBef>
          <a:spcPct val="0"/>
        </a:spcBef>
        <a:spcAft>
          <a:spcPct val="0"/>
        </a:spcAft>
        <a:defRPr sz="3000">
          <a:solidFill>
            <a:schemeClr val="tx2"/>
          </a:solidFill>
          <a:latin typeface="標楷體" pitchFamily="65" charset="-120"/>
          <a:ea typeface="標楷體" pitchFamily="65" charset="-120"/>
        </a:defRPr>
      </a:lvl4pPr>
      <a:lvl5pPr algn="l" rtl="0" fontAlgn="base">
        <a:spcBef>
          <a:spcPct val="0"/>
        </a:spcBef>
        <a:spcAft>
          <a:spcPct val="0"/>
        </a:spcAft>
        <a:defRPr sz="3000">
          <a:solidFill>
            <a:schemeClr val="tx2"/>
          </a:solidFill>
          <a:latin typeface="標楷體" pitchFamily="65" charset="-120"/>
          <a:ea typeface="標楷體" pitchFamily="65" charset="-120"/>
        </a:defRPr>
      </a:lvl5pPr>
      <a:lvl6pPr marL="457200" algn="l" rtl="0" fontAlgn="base">
        <a:spcBef>
          <a:spcPct val="0"/>
        </a:spcBef>
        <a:spcAft>
          <a:spcPct val="0"/>
        </a:spcAft>
        <a:defRPr sz="3000">
          <a:solidFill>
            <a:schemeClr val="tx2"/>
          </a:solidFill>
          <a:latin typeface="標楷體" pitchFamily="65" charset="-120"/>
          <a:ea typeface="標楷體" pitchFamily="65" charset="-120"/>
        </a:defRPr>
      </a:lvl6pPr>
      <a:lvl7pPr marL="914400" algn="l" rtl="0" fontAlgn="base">
        <a:spcBef>
          <a:spcPct val="0"/>
        </a:spcBef>
        <a:spcAft>
          <a:spcPct val="0"/>
        </a:spcAft>
        <a:defRPr sz="3000">
          <a:solidFill>
            <a:schemeClr val="tx2"/>
          </a:solidFill>
          <a:latin typeface="標楷體" pitchFamily="65" charset="-120"/>
          <a:ea typeface="標楷體" pitchFamily="65" charset="-120"/>
        </a:defRPr>
      </a:lvl7pPr>
      <a:lvl8pPr marL="1371600" algn="l" rtl="0" fontAlgn="base">
        <a:spcBef>
          <a:spcPct val="0"/>
        </a:spcBef>
        <a:spcAft>
          <a:spcPct val="0"/>
        </a:spcAft>
        <a:defRPr sz="3000">
          <a:solidFill>
            <a:schemeClr val="tx2"/>
          </a:solidFill>
          <a:latin typeface="標楷體" pitchFamily="65" charset="-120"/>
          <a:ea typeface="標楷體" pitchFamily="65" charset="-120"/>
        </a:defRPr>
      </a:lvl8pPr>
      <a:lvl9pPr marL="1828800" algn="l" rtl="0" fontAlgn="base">
        <a:spcBef>
          <a:spcPct val="0"/>
        </a:spcBef>
        <a:spcAft>
          <a:spcPct val="0"/>
        </a:spcAft>
        <a:defRPr sz="3000">
          <a:solidFill>
            <a:schemeClr val="tx2"/>
          </a:solidFill>
          <a:latin typeface="標楷體" pitchFamily="65" charset="-120"/>
          <a:ea typeface="標楷體" pitchFamily="65" charset="-120"/>
        </a:defRPr>
      </a:lvl9pPr>
    </p:titleStyle>
    <p:bodyStyle>
      <a:lvl1pPr marL="273050" indent="-273050" algn="l" rtl="0" fontAlgn="base">
        <a:spcBef>
          <a:spcPts val="600"/>
        </a:spcBef>
        <a:spcAft>
          <a:spcPct val="0"/>
        </a:spcAft>
        <a:buClr>
          <a:schemeClr val="accent1"/>
        </a:buClr>
        <a:buSzPct val="70000"/>
        <a:buFont typeface="Wingdings" pitchFamily="2" charset="2"/>
        <a:buChar char=""/>
        <a:defRPr sz="2400" kern="1200">
          <a:solidFill>
            <a:schemeClr val="tx1"/>
          </a:solidFill>
          <a:latin typeface="標楷體" pitchFamily="65" charset="-120"/>
          <a:ea typeface="標楷體" pitchFamily="65" charset="-120"/>
          <a:cs typeface="+mn-cs"/>
        </a:defRPr>
      </a:lvl1pPr>
      <a:lvl2pPr marL="639763" indent="-273050"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標楷體" pitchFamily="65" charset="-120"/>
          <a:ea typeface="標楷體" pitchFamily="65" charset="-120"/>
          <a:cs typeface="+mn-cs"/>
        </a:defRPr>
      </a:lvl2pPr>
      <a:lvl3pPr marL="914400" indent="-182563" algn="l" rtl="0" fontAlgn="base">
        <a:spcBef>
          <a:spcPct val="20000"/>
        </a:spcBef>
        <a:spcAft>
          <a:spcPct val="0"/>
        </a:spcAft>
        <a:buClr>
          <a:srgbClr val="6FB833"/>
        </a:buClr>
        <a:buSzPct val="60000"/>
        <a:buFont typeface="Wingdings" pitchFamily="2" charset="2"/>
        <a:buChar char=""/>
        <a:defRPr kern="1200">
          <a:solidFill>
            <a:schemeClr val="tx1"/>
          </a:solidFill>
          <a:latin typeface="標楷體" pitchFamily="65" charset="-120"/>
          <a:ea typeface="標楷體" pitchFamily="65" charset="-120"/>
          <a:cs typeface="+mn-cs"/>
        </a:defRPr>
      </a:lvl3pPr>
      <a:lvl4pPr marL="1187450" indent="-182563" algn="l" rtl="0" fontAlgn="base">
        <a:spcBef>
          <a:spcPct val="20000"/>
        </a:spcBef>
        <a:spcAft>
          <a:spcPct val="0"/>
        </a:spcAft>
        <a:buClr>
          <a:srgbClr val="C0E5AF"/>
        </a:buClr>
        <a:buSzPct val="60000"/>
        <a:buFont typeface="Wingdings" pitchFamily="2" charset="2"/>
        <a:buChar char=""/>
        <a:defRPr kern="1200">
          <a:solidFill>
            <a:schemeClr val="tx1"/>
          </a:solidFill>
          <a:latin typeface="標楷體" pitchFamily="65" charset="-120"/>
          <a:ea typeface="標楷體" pitchFamily="65" charset="-120"/>
          <a:cs typeface="+mn-cs"/>
        </a:defRPr>
      </a:lvl4pPr>
      <a:lvl5pPr marL="1462088" indent="-182563" algn="l" rtl="0" fontAlgn="base">
        <a:spcBef>
          <a:spcPct val="20000"/>
        </a:spcBef>
        <a:spcAft>
          <a:spcPct val="0"/>
        </a:spcAft>
        <a:buClr>
          <a:srgbClr val="F3AABE"/>
        </a:buClr>
        <a:buSzPct val="68000"/>
        <a:buFont typeface="Wingdings 2" pitchFamily="18" charset="2"/>
        <a:buChar char=""/>
        <a:defRPr sz="1600" kern="1200">
          <a:solidFill>
            <a:schemeClr val="tx1"/>
          </a:solidFill>
          <a:latin typeface="標楷體" pitchFamily="65" charset="-120"/>
          <a:ea typeface="標楷體" pitchFamily="65" charset="-120"/>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adapt.k12ea.gov.tw/"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adapt.k12ea.gov.tw/" TargetMode="External"/><Relationship Id="rId7" Type="http://schemas.openxmlformats.org/officeDocument/2006/relationships/hyperlink" Target="http://course.tchcvs.tc.edu.tw/" TargetMode="External"/><Relationship Id="rId2" Type="http://schemas.openxmlformats.org/officeDocument/2006/relationships/hyperlink" Target="http://12basic.edu.tw/" TargetMode="External"/><Relationship Id="rId1" Type="http://schemas.openxmlformats.org/officeDocument/2006/relationships/slideLayout" Target="../slideLayouts/slideLayout2.xml"/><Relationship Id="rId6" Type="http://schemas.openxmlformats.org/officeDocument/2006/relationships/hyperlink" Target="http://vtedu.mt.ntnu.edu.tw/vtedu/" TargetMode="External"/><Relationship Id="rId5" Type="http://schemas.openxmlformats.org/officeDocument/2006/relationships/hyperlink" Target="http://www.tech-12.ntut.edu.tw/files/14-1131-40901,r654-1.php" TargetMode="External"/><Relationship Id="rId4" Type="http://schemas.openxmlformats.org/officeDocument/2006/relationships/hyperlink" Target="http://www.tech-12.ntut.edu.tw/bin/home.php" TargetMode="External"/></Relationships>
</file>

<file path=ppt/slides/_rels/slide89.xml.rels><?xml version="1.0" encoding="UTF-8" standalone="yes"?>
<Relationships xmlns="http://schemas.openxmlformats.org/package/2006/relationships"><Relationship Id="rId2" Type="http://schemas.openxmlformats.org/officeDocument/2006/relationships/hyperlink" Target="http://www.techadmi.edu.tw/"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8.xml.rels><?xml version="1.0" encoding="UTF-8" standalone="yes"?>
<Relationships xmlns="http://schemas.openxmlformats.org/package/2006/relationships"><Relationship Id="rId2" Type="http://schemas.openxmlformats.org/officeDocument/2006/relationships/hyperlink" Target="&#24433;&#29255;/&#25945;&#39770;&#29228;&#27193;.mp4"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zh.wikipedia.org/wiki/%E5%9B%BD%E9%99%85" TargetMode="External"/><Relationship Id="rId5" Type="http://schemas.openxmlformats.org/officeDocument/2006/relationships/hyperlink" Target="https://zh.wikipedia.org/wiki/%E5%B9%B4" TargetMode="External"/><Relationship Id="rId4" Type="http://schemas.openxmlformats.org/officeDocument/2006/relationships/hyperlink" Target="https://zh.wikipedia.org/wiki/%E8%AB%BE%E8%B2%9D%E7%88%BE%E7%8D%8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4" descr="人"/>
          <p:cNvPicPr>
            <a:picLocks noGrp="1" noChangeAspect="1"/>
          </p:cNvPicPr>
          <p:nvPr isPhoto="1"/>
        </p:nvPicPr>
        <p:blipFill>
          <a:blip r:embed="rId3" cstate="print">
            <a:extLst>
              <a:ext uri="{28A0092B-C50C-407E-A947-70E740481C1C}">
                <a14:useLocalDpi xmlns:a14="http://schemas.microsoft.com/office/drawing/2010/main" val="0"/>
              </a:ext>
            </a:extLst>
          </a:blip>
          <a:srcRect/>
          <a:stretch>
            <a:fillRect/>
          </a:stretch>
        </p:blipFill>
        <p:spPr bwMode="auto">
          <a:xfrm>
            <a:off x="1044179" y="692696"/>
            <a:ext cx="6858000"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065511" y="2276872"/>
            <a:ext cx="668059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3300" dirty="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3300" dirty="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3300" dirty="0">
                <a:solidFill>
                  <a:srgbClr val="FF3300"/>
                </a:solidFill>
                <a:latin typeface="華康華綜體W5" panose="020B0509000000000000" pitchFamily="49" charset="-120"/>
                <a:ea typeface="華康華綜體W5" panose="020B0509000000000000" pitchFamily="49" charset="-120"/>
              </a:rPr>
              <a:t>適性入學宣導 </a:t>
            </a:r>
          </a:p>
        </p:txBody>
      </p:sp>
      <p:sp>
        <p:nvSpPr>
          <p:cNvPr id="553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BE1DC37-56B6-43A2-941B-FFDFC02A058F}" type="slidenum">
              <a:rPr kumimoji="0" lang="zh-TW" altLang="en-US" smtClean="0">
                <a:solidFill>
                  <a:srgbClr val="FEFFFF"/>
                </a:solidFill>
                <a:latin typeface="Century Gothic" panose="020B0502020202020204" pitchFamily="34" charset="0"/>
              </a:rPr>
              <a:pPr/>
              <a:t>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97642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p:txBody>
          <a:bodyPr/>
          <a:lstStyle/>
          <a:p>
            <a:endParaRPr lang="zh-TW" altLang="en-US"/>
          </a:p>
        </p:txBody>
      </p:sp>
      <p:pic>
        <p:nvPicPr>
          <p:cNvPr id="5" name="圖片 4"/>
          <p:cNvPicPr>
            <a:picLocks noChangeAspect="1"/>
          </p:cNvPicPr>
          <p:nvPr/>
        </p:nvPicPr>
        <p:blipFill rotWithShape="1">
          <a:blip r:embed="rId2"/>
          <a:srcRect l="16492" t="35243" r="43004" b="7417"/>
          <a:stretch/>
        </p:blipFill>
        <p:spPr>
          <a:xfrm>
            <a:off x="1259632" y="980728"/>
            <a:ext cx="6480720" cy="5160573"/>
          </a:xfrm>
          <a:prstGeom prst="rect">
            <a:avLst/>
          </a:prstGeom>
        </p:spPr>
      </p:pic>
    </p:spTree>
    <p:extLst>
      <p:ext uri="{BB962C8B-B14F-4D97-AF65-F5344CB8AC3E}">
        <p14:creationId xmlns:p14="http://schemas.microsoft.com/office/powerpoint/2010/main" val="929713413"/>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p:txBody>
          <a:bodyPr/>
          <a:lstStyle/>
          <a:p>
            <a:endParaRPr lang="zh-TW" altLang="en-US"/>
          </a:p>
        </p:txBody>
      </p:sp>
      <p:pic>
        <p:nvPicPr>
          <p:cNvPr id="4" name="圖片 3"/>
          <p:cNvPicPr>
            <a:picLocks noChangeAspect="1"/>
          </p:cNvPicPr>
          <p:nvPr/>
        </p:nvPicPr>
        <p:blipFill rotWithShape="1">
          <a:blip r:embed="rId2"/>
          <a:srcRect l="17253" t="24003" r="34752" b="6656"/>
          <a:stretch/>
        </p:blipFill>
        <p:spPr>
          <a:xfrm>
            <a:off x="443880" y="548679"/>
            <a:ext cx="7728520" cy="6280807"/>
          </a:xfrm>
          <a:prstGeom prst="rect">
            <a:avLst/>
          </a:prstGeom>
        </p:spPr>
      </p:pic>
    </p:spTree>
    <p:extLst>
      <p:ext uri="{BB962C8B-B14F-4D97-AF65-F5344CB8AC3E}">
        <p14:creationId xmlns:p14="http://schemas.microsoft.com/office/powerpoint/2010/main" val="4129691525"/>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noGrp="1"/>
          </p:cNvSpPr>
          <p:nvPr>
            <p:ph type="title"/>
          </p:nvPr>
        </p:nvSpPr>
        <p:spPr>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cmpd="sng" algn="ctr">
            <a:noFill/>
            <a:prstDash val="solid"/>
          </a:ln>
          <a:effectLst>
            <a:innerShdw blurRad="63500" dist="50800" dir="2700000">
              <a:prstClr val="black">
                <a:alpha val="50000"/>
              </a:prstClr>
            </a:innerShdw>
            <a:reflection blurRad="6350" stA="50000" endA="300" endPos="55000" dir="5400000" sy="-100000" algn="bl" rotWithShape="0"/>
          </a:effectLst>
        </p:spPr>
        <p:style>
          <a:lnRef idx="2">
            <a:schemeClr val="accent2"/>
          </a:lnRef>
          <a:fillRef idx="1">
            <a:schemeClr val="lt1"/>
          </a:fillRef>
          <a:effectRef idx="0">
            <a:schemeClr val="accent2"/>
          </a:effectRef>
          <a:fontRef idx="minor">
            <a:schemeClr val="dk1"/>
          </a:fontRef>
        </p:style>
        <p:txBody>
          <a:bodyPr vert="horz" anchor="b">
            <a:normAutofit/>
          </a:bodyPr>
          <a:lstStyle/>
          <a:p>
            <a:r>
              <a:rPr lang="zh-TW" altLang="en-US" dirty="0" smtClean="0"/>
              <a:t>龜兔賽跑的教育省思</a:t>
            </a:r>
            <a:endParaRPr lang="zh-TW" altLang="en-US" dirty="0"/>
          </a:p>
        </p:txBody>
      </p:sp>
      <p:graphicFrame>
        <p:nvGraphicFramePr>
          <p:cNvPr id="3" name="內容版面配置區 2"/>
          <p:cNvGraphicFramePr>
            <a:graphicFrameLocks noGrp="1"/>
          </p:cNvGraphicFramePr>
          <p:nvPr>
            <p:ph sz="quarter" idx="1"/>
            <p:extLst>
              <p:ext uri="{D42A27DB-BD31-4B8C-83A1-F6EECF244321}">
                <p14:modId xmlns:p14="http://schemas.microsoft.com/office/powerpoint/2010/main" val="4177182519"/>
              </p:ext>
            </p:extLst>
          </p:nvPr>
        </p:nvGraphicFramePr>
        <p:xfrm>
          <a:off x="0" y="1484784"/>
          <a:ext cx="896448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9033498"/>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rinciple\Downloads\郭台銘.png"/>
          <p:cNvPicPr>
            <a:picLocks noChangeAspect="1" noChangeArrowheads="1"/>
          </p:cNvPicPr>
          <p:nvPr/>
        </p:nvPicPr>
        <p:blipFill>
          <a:blip r:embed="rId2" cstate="print"/>
          <a:srcRect/>
          <a:stretch>
            <a:fillRect/>
          </a:stretch>
        </p:blipFill>
        <p:spPr bwMode="auto">
          <a:xfrm>
            <a:off x="4716016" y="332656"/>
            <a:ext cx="4427984" cy="3323835"/>
          </a:xfrm>
          <a:prstGeom prst="rect">
            <a:avLst/>
          </a:prstGeom>
          <a:noFill/>
        </p:spPr>
      </p:pic>
      <p:pic>
        <p:nvPicPr>
          <p:cNvPr id="10242" name="Picture 2" descr="http://img.ltn.com.tw/Upload/liveNews/BigPic/600_php0P7DPp.jpg"/>
          <p:cNvPicPr>
            <a:picLocks noChangeAspect="1" noChangeArrowheads="1"/>
          </p:cNvPicPr>
          <p:nvPr/>
        </p:nvPicPr>
        <p:blipFill>
          <a:blip r:embed="rId3" cstate="print"/>
          <a:srcRect/>
          <a:stretch>
            <a:fillRect/>
          </a:stretch>
        </p:blipFill>
        <p:spPr bwMode="auto">
          <a:xfrm>
            <a:off x="3429000" y="3209924"/>
            <a:ext cx="5715000" cy="3648076"/>
          </a:xfrm>
          <a:prstGeom prst="rect">
            <a:avLst/>
          </a:prstGeom>
          <a:noFill/>
        </p:spPr>
      </p:pic>
      <p:pic>
        <p:nvPicPr>
          <p:cNvPr id="1028" name="Picture 4" descr="C:\Users\principle\Downloads\賈伯斯.jpg"/>
          <p:cNvPicPr>
            <a:picLocks noChangeAspect="1" noChangeArrowheads="1"/>
          </p:cNvPicPr>
          <p:nvPr/>
        </p:nvPicPr>
        <p:blipFill>
          <a:blip r:embed="rId4" cstate="print"/>
          <a:srcRect/>
          <a:stretch>
            <a:fillRect/>
          </a:stretch>
        </p:blipFill>
        <p:spPr bwMode="auto">
          <a:xfrm>
            <a:off x="0" y="0"/>
            <a:ext cx="4355976" cy="3711848"/>
          </a:xfrm>
          <a:prstGeom prst="rect">
            <a:avLst/>
          </a:prstGeom>
          <a:noFill/>
        </p:spPr>
      </p:pic>
      <p:sp>
        <p:nvSpPr>
          <p:cNvPr id="5" name="矩形 4"/>
          <p:cNvSpPr/>
          <p:nvPr/>
        </p:nvSpPr>
        <p:spPr>
          <a:xfrm>
            <a:off x="251520" y="0"/>
            <a:ext cx="22621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中輟生</a:t>
            </a:r>
            <a:endParaRPr lang="zh-TW"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矩形 5"/>
          <p:cNvSpPr/>
          <p:nvPr/>
        </p:nvSpPr>
        <p:spPr>
          <a:xfrm>
            <a:off x="4572000" y="188640"/>
            <a:ext cx="22621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五專生</a:t>
            </a:r>
            <a:endParaRPr lang="zh-TW"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矩形 6"/>
          <p:cNvSpPr/>
          <p:nvPr/>
        </p:nvSpPr>
        <p:spPr>
          <a:xfrm>
            <a:off x="5910241" y="5733256"/>
            <a:ext cx="22621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台大生</a:t>
            </a:r>
            <a:endParaRPr lang="zh-TW"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44" name="Picture 4" descr="http://news.xinhuanet.com/fortune/2006-06/10/xinsrc_24206031010541712569622.jpg"/>
          <p:cNvPicPr>
            <a:picLocks noChangeAspect="1" noChangeArrowheads="1"/>
          </p:cNvPicPr>
          <p:nvPr/>
        </p:nvPicPr>
        <p:blipFill>
          <a:blip r:embed="rId5" cstate="print"/>
          <a:srcRect/>
          <a:stretch>
            <a:fillRect/>
          </a:stretch>
        </p:blipFill>
        <p:spPr bwMode="auto">
          <a:xfrm>
            <a:off x="827584" y="3465358"/>
            <a:ext cx="2339752" cy="3392642"/>
          </a:xfrm>
          <a:prstGeom prst="rect">
            <a:avLst/>
          </a:prstGeom>
          <a:noFill/>
        </p:spPr>
      </p:pic>
      <p:sp>
        <p:nvSpPr>
          <p:cNvPr id="10" name="矩形 9"/>
          <p:cNvSpPr/>
          <p:nvPr/>
        </p:nvSpPr>
        <p:spPr>
          <a:xfrm>
            <a:off x="899592" y="5733256"/>
            <a:ext cx="22621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國小生</a:t>
            </a:r>
            <a:endParaRPr lang="zh-TW"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18439724"/>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
          </p:nvPr>
        </p:nvSpPr>
        <p:spPr>
          <a:xfrm>
            <a:off x="827584" y="1484784"/>
            <a:ext cx="7560840" cy="5373216"/>
          </a:xfrm>
        </p:spPr>
        <p:txBody>
          <a:bodyPr/>
          <a:lstStyle/>
          <a:p>
            <a:endParaRPr kumimoji="1" lang="zh-TW" altLang="en-US" sz="2800" dirty="0"/>
          </a:p>
        </p:txBody>
      </p:sp>
      <p:sp>
        <p:nvSpPr>
          <p:cNvPr id="4" name="矩形 3"/>
          <p:cNvSpPr/>
          <p:nvPr/>
        </p:nvSpPr>
        <p:spPr>
          <a:xfrm>
            <a:off x="899592" y="1556792"/>
            <a:ext cx="7272807" cy="4524315"/>
          </a:xfrm>
          <a:prstGeom prst="rect">
            <a:avLst/>
          </a:prstGeom>
          <a:noFill/>
        </p:spPr>
        <p:txBody>
          <a:bodyPr wrap="square" lIns="91440" tIns="45720" rIns="91440" bIns="45720">
            <a:spAutoFit/>
          </a:bodyPr>
          <a:lstStyle/>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命好不如</a:t>
            </a:r>
            <a:endParaRPr lang="en-US" altLang="zh-TW"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a:p>
            <a:pPr algn="ctr"/>
            <a:r>
              <a:rPr lang="zh-TW" altLang="en-US" sz="9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習慣好</a:t>
            </a:r>
            <a:endParaRPr lang="en-US" altLang="zh-TW" sz="9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a:p>
            <a:pPr algn="ctr"/>
            <a:endParaRPr lang="zh-TW" altLang="en-US" sz="9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p:txBody>
      </p:sp>
    </p:spTree>
    <p:extLst>
      <p:ext uri="{BB962C8B-B14F-4D97-AF65-F5344CB8AC3E}">
        <p14:creationId xmlns:p14="http://schemas.microsoft.com/office/powerpoint/2010/main" val="3018439724"/>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
          </p:nvPr>
        </p:nvSpPr>
        <p:spPr>
          <a:xfrm>
            <a:off x="827584" y="1484784"/>
            <a:ext cx="7560840" cy="5373216"/>
          </a:xfrm>
        </p:spPr>
        <p:txBody>
          <a:bodyPr/>
          <a:lstStyle/>
          <a:p>
            <a:endParaRPr kumimoji="1" lang="zh-TW" altLang="en-US" sz="2800" dirty="0"/>
          </a:p>
        </p:txBody>
      </p:sp>
      <p:sp>
        <p:nvSpPr>
          <p:cNvPr id="4" name="矩形 3"/>
          <p:cNvSpPr/>
          <p:nvPr/>
        </p:nvSpPr>
        <p:spPr>
          <a:xfrm>
            <a:off x="827584" y="980728"/>
            <a:ext cx="7272807" cy="4524315"/>
          </a:xfrm>
          <a:prstGeom prst="rect">
            <a:avLst/>
          </a:prstGeom>
          <a:noFill/>
        </p:spPr>
        <p:txBody>
          <a:bodyPr wrap="square" lIns="91440" tIns="45720" rIns="91440" bIns="45720">
            <a:spAutoFit/>
          </a:bodyPr>
          <a:lstStyle/>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責任感</a:t>
            </a:r>
            <a:endParaRPr lang="en-US" altLang="zh-TW"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榮譽感</a:t>
            </a:r>
            <a:endParaRPr lang="en-US" altLang="zh-TW"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自信心</a:t>
            </a:r>
            <a:endParaRPr lang="zh-TW" altLang="en-US" sz="9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p:txBody>
      </p:sp>
    </p:spTree>
    <p:extLst>
      <p:ext uri="{BB962C8B-B14F-4D97-AF65-F5344CB8AC3E}">
        <p14:creationId xmlns:p14="http://schemas.microsoft.com/office/powerpoint/2010/main" val="3042380951"/>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p:txBody>
          <a:bodyPr/>
          <a:lstStyle/>
          <a:p>
            <a:endParaRPr lang="zh-TW" altLang="en-US"/>
          </a:p>
        </p:txBody>
      </p:sp>
      <p:pic>
        <p:nvPicPr>
          <p:cNvPr id="5122" name="Picture 2" descr="「升學進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338718"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1664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a:xfrm>
            <a:off x="2509838" y="1047751"/>
            <a:ext cx="6634162" cy="779463"/>
          </a:xfrm>
        </p:spPr>
        <p:txBody>
          <a:bodyPr>
            <a:noAutofit/>
          </a:bodyPr>
          <a:lstStyle/>
          <a:p>
            <a:pPr fontAlgn="auto">
              <a:spcAft>
                <a:spcPts val="0"/>
              </a:spcAft>
              <a:defRPr/>
            </a:pPr>
            <a:r>
              <a:rPr lang="zh-TW" altLang="en-US" sz="4000" b="1" dirty="0">
                <a:solidFill>
                  <a:srgbClr val="0070C0"/>
                </a:solidFill>
                <a:latin typeface="微軟正黑體" panose="020B0604030504040204" pitchFamily="34" charset="-120"/>
                <a:ea typeface="微軟正黑體" panose="020B0604030504040204" pitchFamily="34" charset="-120"/>
              </a:rPr>
              <a:t>殊途同歸的成功典範</a:t>
            </a:r>
          </a:p>
        </p:txBody>
      </p:sp>
      <p:graphicFrame>
        <p:nvGraphicFramePr>
          <p:cNvPr id="2" name="資料庫圖表 1"/>
          <p:cNvGraphicFramePr/>
          <p:nvPr/>
        </p:nvGraphicFramePr>
        <p:xfrm>
          <a:off x="3524251" y="2157412"/>
          <a:ext cx="5267325" cy="346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7588" name="內容版面配置區 3"/>
          <p:cNvPicPr>
            <a:picLocks noGrp="1"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667000"/>
            <a:ext cx="33305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578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a:xfrm>
            <a:off x="1487488" y="1076326"/>
            <a:ext cx="6634162" cy="779463"/>
          </a:xfrm>
        </p:spPr>
        <p:txBody>
          <a:bodyPr>
            <a:noAutofit/>
          </a:bodyPr>
          <a:lstStyle/>
          <a:p>
            <a:pPr fontAlgn="auto">
              <a:spcAft>
                <a:spcPts val="0"/>
              </a:spcAft>
              <a:defRPr/>
            </a:pPr>
            <a:r>
              <a:rPr lang="zh-TW" altLang="en-US" sz="4000" b="1" dirty="0">
                <a:solidFill>
                  <a:srgbClr val="0070C0"/>
                </a:solidFill>
                <a:latin typeface="微軟正黑體" panose="020B0604030504040204" pitchFamily="34" charset="-120"/>
                <a:ea typeface="微軟正黑體" panose="020B0604030504040204" pitchFamily="34" charset="-120"/>
              </a:rPr>
              <a:t>發生在前年的成功典範</a:t>
            </a:r>
          </a:p>
        </p:txBody>
      </p:sp>
      <p:graphicFrame>
        <p:nvGraphicFramePr>
          <p:cNvPr id="2" name="資料庫圖表 1"/>
          <p:cNvGraphicFramePr/>
          <p:nvPr/>
        </p:nvGraphicFramePr>
        <p:xfrm>
          <a:off x="3524251" y="2157412"/>
          <a:ext cx="4867275" cy="3362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7828" name="圖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0026" y="2022476"/>
            <a:ext cx="2697163"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188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C9A52B06-8090-48FE-A79B-D2CF57463564}" type="slidenum">
              <a:rPr lang="zh-TW" altLang="en-US" smtClean="0"/>
              <a:pPr>
                <a:defRPr/>
              </a:pPr>
              <a:t>19</a:t>
            </a:fld>
            <a:endParaRPr lang="zh-TW" altLang="en-US"/>
          </a:p>
        </p:txBody>
      </p:sp>
      <p:pic>
        <p:nvPicPr>
          <p:cNvPr id="79875" name="Picture 5"/>
          <p:cNvPicPr>
            <a:picLocks noChangeAspect="1" noChangeArrowheads="1"/>
          </p:cNvPicPr>
          <p:nvPr/>
        </p:nvPicPr>
        <p:blipFill>
          <a:blip r:embed="rId3">
            <a:extLst>
              <a:ext uri="{28A0092B-C50C-407E-A947-70E740481C1C}">
                <a14:useLocalDpi xmlns:a14="http://schemas.microsoft.com/office/drawing/2010/main" val="0"/>
              </a:ext>
            </a:extLst>
          </a:blip>
          <a:srcRect l="11250" t="7123" r="37187" b="8008"/>
          <a:stretch>
            <a:fillRect/>
          </a:stretch>
        </p:blipFill>
        <p:spPr bwMode="auto">
          <a:xfrm>
            <a:off x="457200" y="857251"/>
            <a:ext cx="39243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圖片 3" descr="C:\Users\htuljjh\Downloads\S__835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1" y="2047876"/>
            <a:ext cx="4532313"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556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404664"/>
            <a:ext cx="6683765" cy="799244"/>
          </a:xfrm>
        </p:spPr>
        <p:txBody>
          <a:bodyPr/>
          <a:lstStyle/>
          <a:p>
            <a:r>
              <a:rPr lang="zh-TW" altLang="en-US" dirty="0" smtClean="0"/>
              <a:t>教育的目的</a:t>
            </a:r>
            <a:endParaRPr lang="zh-TW" altLang="en-US" dirty="0"/>
          </a:p>
        </p:txBody>
      </p:sp>
      <p:sp>
        <p:nvSpPr>
          <p:cNvPr id="3" name="內容版面配置區 2"/>
          <p:cNvSpPr>
            <a:spLocks noGrp="1"/>
          </p:cNvSpPr>
          <p:nvPr>
            <p:ph idx="1"/>
          </p:nvPr>
        </p:nvSpPr>
        <p:spPr>
          <a:xfrm>
            <a:off x="827584" y="1700808"/>
            <a:ext cx="7776864" cy="4608512"/>
          </a:xfrm>
        </p:spPr>
        <p:txBody>
          <a:bodyPr/>
          <a:lstStyle/>
          <a:p>
            <a:r>
              <a:rPr lang="zh-TW" altLang="en-US" sz="2800" dirty="0"/>
              <a:t>憲法一五八條規定：教育文化應發展國民之</a:t>
            </a:r>
            <a:r>
              <a:rPr lang="zh-TW" altLang="en-US" sz="2800" dirty="0">
                <a:solidFill>
                  <a:srgbClr val="FF0000"/>
                </a:solidFill>
              </a:rPr>
              <a:t>民族精神</a:t>
            </a:r>
            <a:r>
              <a:rPr lang="zh-TW" altLang="en-US" sz="2800" dirty="0"/>
              <a:t>、</a:t>
            </a:r>
            <a:r>
              <a:rPr lang="zh-TW" altLang="en-US" sz="2800" dirty="0">
                <a:solidFill>
                  <a:schemeClr val="accent1">
                    <a:lumMod val="50000"/>
                  </a:schemeClr>
                </a:solidFill>
              </a:rPr>
              <a:t>自治精神</a:t>
            </a:r>
            <a:r>
              <a:rPr lang="zh-TW" altLang="en-US" sz="2800" dirty="0"/>
              <a:t>、</a:t>
            </a:r>
            <a:r>
              <a:rPr lang="zh-TW" altLang="en-US" sz="2800" dirty="0">
                <a:solidFill>
                  <a:schemeClr val="accent3">
                    <a:lumMod val="50000"/>
                  </a:schemeClr>
                </a:solidFill>
              </a:rPr>
              <a:t>國民道德</a:t>
            </a:r>
            <a:r>
              <a:rPr lang="zh-TW" altLang="en-US" sz="2800" dirty="0"/>
              <a:t>、</a:t>
            </a:r>
            <a:r>
              <a:rPr lang="zh-TW" altLang="en-US" sz="2800" dirty="0">
                <a:solidFill>
                  <a:schemeClr val="accent2">
                    <a:lumMod val="50000"/>
                  </a:schemeClr>
                </a:solidFill>
              </a:rPr>
              <a:t>健全體格</a:t>
            </a:r>
            <a:r>
              <a:rPr lang="zh-TW" altLang="en-US" sz="2800" dirty="0"/>
              <a:t>、</a:t>
            </a:r>
            <a:r>
              <a:rPr lang="zh-TW" altLang="en-US" sz="2800" dirty="0">
                <a:solidFill>
                  <a:schemeClr val="accent5">
                    <a:lumMod val="50000"/>
                  </a:schemeClr>
                </a:solidFill>
              </a:rPr>
              <a:t>科學</a:t>
            </a:r>
            <a:r>
              <a:rPr lang="zh-TW" altLang="en-US" sz="2800" dirty="0"/>
              <a:t>及生活智能。</a:t>
            </a:r>
            <a:endParaRPr lang="en-US" altLang="zh-TW" sz="2800" dirty="0"/>
          </a:p>
          <a:p>
            <a:r>
              <a:rPr lang="zh-TW" altLang="en-US" sz="2800" dirty="0"/>
              <a:t>教育基本法，其第二條規定：教育之目的以培養人民健全人格、民主素養、法治觀念、人文涵養、強健體魄及思考、判斷與創造能力，並促進其對基本人權之尊重、生態環境之保護及對不同國家、族群、性別、宗教、文化之瞭解與關懷，使其成為具有國家意識及國際視野之現代化國民。</a:t>
            </a:r>
          </a:p>
        </p:txBody>
      </p:sp>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2</a:t>
            </a:fld>
            <a:endParaRPr lang="zh-TW" altLang="en-US"/>
          </a:p>
        </p:txBody>
      </p:sp>
    </p:spTree>
    <p:extLst>
      <p:ext uri="{BB962C8B-B14F-4D97-AF65-F5344CB8AC3E}">
        <p14:creationId xmlns:p14="http://schemas.microsoft.com/office/powerpoint/2010/main" val="1480190763"/>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
          </p:nvPr>
        </p:nvSpPr>
        <p:spPr>
          <a:xfrm>
            <a:off x="827584" y="1484784"/>
            <a:ext cx="7560840" cy="5373216"/>
          </a:xfrm>
        </p:spPr>
        <p:txBody>
          <a:bodyPr/>
          <a:lstStyle/>
          <a:p>
            <a:endParaRPr kumimoji="1" lang="zh-TW" altLang="en-US" sz="2800" dirty="0"/>
          </a:p>
        </p:txBody>
      </p:sp>
      <p:sp>
        <p:nvSpPr>
          <p:cNvPr id="4" name="矩形 3"/>
          <p:cNvSpPr/>
          <p:nvPr/>
        </p:nvSpPr>
        <p:spPr>
          <a:xfrm>
            <a:off x="855762" y="1628800"/>
            <a:ext cx="7704856" cy="3046988"/>
          </a:xfrm>
          <a:prstGeom prst="rect">
            <a:avLst/>
          </a:prstGeom>
          <a:noFill/>
        </p:spPr>
        <p:txBody>
          <a:bodyPr wrap="square" lIns="91440" tIns="45720" rIns="91440" bIns="45720">
            <a:spAutoFit/>
          </a:bodyPr>
          <a:lstStyle/>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選甚麼學校？</a:t>
            </a:r>
            <a:endParaRPr lang="en-US" altLang="zh-TW"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如何選？</a:t>
            </a:r>
            <a:endParaRPr lang="zh-TW" altLang="en-US" sz="9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p:txBody>
      </p:sp>
    </p:spTree>
    <p:extLst>
      <p:ext uri="{BB962C8B-B14F-4D97-AF65-F5344CB8AC3E}">
        <p14:creationId xmlns:p14="http://schemas.microsoft.com/office/powerpoint/2010/main" val="51736818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
          </p:nvPr>
        </p:nvSpPr>
        <p:spPr>
          <a:xfrm>
            <a:off x="827584" y="1484784"/>
            <a:ext cx="7560840" cy="5373216"/>
          </a:xfrm>
        </p:spPr>
        <p:txBody>
          <a:bodyPr/>
          <a:lstStyle/>
          <a:p>
            <a:endParaRPr kumimoji="1" lang="zh-TW" altLang="en-US" sz="2800" dirty="0"/>
          </a:p>
        </p:txBody>
      </p:sp>
      <p:sp>
        <p:nvSpPr>
          <p:cNvPr id="4" name="矩形 3"/>
          <p:cNvSpPr/>
          <p:nvPr/>
        </p:nvSpPr>
        <p:spPr>
          <a:xfrm>
            <a:off x="971600" y="1844824"/>
            <a:ext cx="7272807" cy="3046988"/>
          </a:xfrm>
          <a:prstGeom prst="rect">
            <a:avLst/>
          </a:prstGeom>
          <a:noFill/>
        </p:spPr>
        <p:txBody>
          <a:bodyPr wrap="square" lIns="91440" tIns="45720" rIns="91440" bIns="45720">
            <a:spAutoFit/>
          </a:bodyPr>
          <a:lstStyle/>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選擇孩子</a:t>
            </a:r>
            <a:endParaRPr lang="en-US" altLang="zh-TW"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a:p>
            <a:pPr algn="ctr"/>
            <a:r>
              <a:rPr lang="zh-TW" altLang="en-US" sz="96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rPr>
              <a:t>所需與所用</a:t>
            </a:r>
            <a:endParaRPr lang="zh-TW" altLang="en-US" sz="9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p:txBody>
      </p:sp>
    </p:spTree>
    <p:extLst>
      <p:ext uri="{BB962C8B-B14F-4D97-AF65-F5344CB8AC3E}">
        <p14:creationId xmlns:p14="http://schemas.microsoft.com/office/powerpoint/2010/main" val="3894029663"/>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220" y="548680"/>
            <a:ext cx="7403306" cy="47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971600" y="5601985"/>
            <a:ext cx="6579394" cy="7848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4500" b="1" dirty="0">
                <a:solidFill>
                  <a:srgbClr val="FF0000"/>
                </a:solidFill>
                <a:latin typeface="Arial" panose="020B0604020202020204" pitchFamily="34" charset="0"/>
              </a:rPr>
              <a:t>http://</a:t>
            </a:r>
            <a:r>
              <a:rPr lang="en-US" altLang="zh-TW" sz="4500" b="1" dirty="0" err="1">
                <a:solidFill>
                  <a:srgbClr val="FF0000"/>
                </a:solidFill>
                <a:latin typeface="Arial" panose="020B0604020202020204" pitchFamily="34" charset="0"/>
              </a:rPr>
              <a:t>12basic.tn.edu.tw</a:t>
            </a:r>
            <a:endParaRPr lang="zh-TW" altLang="en-US" sz="4500" b="1" dirty="0">
              <a:solidFill>
                <a:srgbClr val="FF0000"/>
              </a:solidFill>
              <a:latin typeface="Arial" panose="020B0604020202020204" pitchFamily="34" charset="0"/>
            </a:endParaRPr>
          </a:p>
        </p:txBody>
      </p:sp>
      <p:sp>
        <p:nvSpPr>
          <p:cNvPr id="5734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5A06B6-3A30-425C-B05E-45E830DF9500}" type="slidenum">
              <a:rPr kumimoji="0" lang="zh-TW" altLang="en-US" smtClean="0">
                <a:solidFill>
                  <a:srgbClr val="FEFFFF"/>
                </a:solidFill>
                <a:latin typeface="Century Gothic" panose="020B0502020202020204" pitchFamily="34" charset="0"/>
              </a:rPr>
              <a:pPr/>
              <a:t>22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354035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13"/>
          <p:cNvSpPr>
            <a:spLocks noChangeArrowheads="1"/>
          </p:cNvSpPr>
          <p:nvPr/>
        </p:nvSpPr>
        <p:spPr bwMode="auto">
          <a:xfrm>
            <a:off x="3257550" y="1921669"/>
            <a:ext cx="2728913" cy="2614613"/>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b="1">
              <a:solidFill>
                <a:schemeClr val="tx1"/>
              </a:solidFill>
              <a:latin typeface="Arial" panose="020B0604020202020204" pitchFamily="34" charset="0"/>
              <a:ea typeface="標楷體" panose="03000509000000000000" pitchFamily="65" charset="-120"/>
            </a:endParaRPr>
          </a:p>
        </p:txBody>
      </p:sp>
      <p:sp>
        <p:nvSpPr>
          <p:cNvPr id="69635" name="Oval 14"/>
          <p:cNvSpPr>
            <a:spLocks noChangeArrowheads="1"/>
          </p:cNvSpPr>
          <p:nvPr/>
        </p:nvSpPr>
        <p:spPr bwMode="auto">
          <a:xfrm>
            <a:off x="2357438" y="3009900"/>
            <a:ext cx="2726531" cy="2692004"/>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b="1">
              <a:solidFill>
                <a:schemeClr val="tx1"/>
              </a:solidFill>
              <a:latin typeface="Arial" panose="020B0604020202020204" pitchFamily="34" charset="0"/>
              <a:ea typeface="標楷體" panose="03000509000000000000" pitchFamily="65" charset="-120"/>
            </a:endParaRPr>
          </a:p>
        </p:txBody>
      </p:sp>
      <p:sp>
        <p:nvSpPr>
          <p:cNvPr id="69636" name="Oval 15"/>
          <p:cNvSpPr>
            <a:spLocks noChangeArrowheads="1"/>
          </p:cNvSpPr>
          <p:nvPr/>
        </p:nvSpPr>
        <p:spPr bwMode="auto">
          <a:xfrm>
            <a:off x="4073129" y="3009900"/>
            <a:ext cx="2726531" cy="2692004"/>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b="1">
              <a:solidFill>
                <a:schemeClr val="tx1"/>
              </a:solidFill>
              <a:latin typeface="Arial" panose="020B0604020202020204" pitchFamily="34" charset="0"/>
              <a:ea typeface="標楷體" panose="03000509000000000000" pitchFamily="65" charset="-120"/>
            </a:endParaRPr>
          </a:p>
        </p:txBody>
      </p:sp>
      <p:sp>
        <p:nvSpPr>
          <p:cNvPr id="69637" name="Text Box 16"/>
          <p:cNvSpPr txBox="1">
            <a:spLocks noChangeArrowheads="1"/>
          </p:cNvSpPr>
          <p:nvPr/>
        </p:nvSpPr>
        <p:spPr bwMode="auto">
          <a:xfrm>
            <a:off x="2357438" y="4344591"/>
            <a:ext cx="1775222"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1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100" b="1">
                <a:solidFill>
                  <a:srgbClr val="008000"/>
                </a:solidFill>
                <a:latin typeface="微軟正黑體" panose="020B0604030504040204" pitchFamily="34" charset="-120"/>
              </a:rPr>
              <a:t>教育品質</a:t>
            </a:r>
          </a:p>
        </p:txBody>
      </p:sp>
      <p:sp>
        <p:nvSpPr>
          <p:cNvPr id="69638" name="Text Box 17"/>
          <p:cNvSpPr txBox="1">
            <a:spLocks noChangeArrowheads="1"/>
          </p:cNvSpPr>
          <p:nvPr/>
        </p:nvSpPr>
        <p:spPr bwMode="auto">
          <a:xfrm>
            <a:off x="3869531" y="2184797"/>
            <a:ext cx="1566863"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1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100" b="1">
                <a:solidFill>
                  <a:srgbClr val="FF0000"/>
                </a:solidFill>
                <a:latin typeface="微軟正黑體" panose="020B0604030504040204" pitchFamily="34" charset="-120"/>
              </a:rPr>
              <a:t>每一位孩子 </a:t>
            </a:r>
          </a:p>
        </p:txBody>
      </p:sp>
      <p:sp>
        <p:nvSpPr>
          <p:cNvPr id="69639" name="Text Box 18"/>
          <p:cNvSpPr txBox="1">
            <a:spLocks noChangeArrowheads="1"/>
          </p:cNvSpPr>
          <p:nvPr/>
        </p:nvSpPr>
        <p:spPr bwMode="auto">
          <a:xfrm>
            <a:off x="5112544" y="4399360"/>
            <a:ext cx="1369219" cy="78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1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100" b="1">
                <a:solidFill>
                  <a:srgbClr val="993300"/>
                </a:solidFill>
                <a:latin typeface="微軟正黑體" panose="020B0604030504040204" pitchFamily="34" charset="-120"/>
              </a:rPr>
              <a:t>競爭力 </a:t>
            </a:r>
          </a:p>
        </p:txBody>
      </p:sp>
      <p:sp>
        <p:nvSpPr>
          <p:cNvPr id="69640" name="Text Box 19"/>
          <p:cNvSpPr txBox="1">
            <a:spLocks noChangeArrowheads="1"/>
          </p:cNvSpPr>
          <p:nvPr/>
        </p:nvSpPr>
        <p:spPr bwMode="auto">
          <a:xfrm>
            <a:off x="4086225" y="3644503"/>
            <a:ext cx="971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b="1">
                <a:solidFill>
                  <a:srgbClr val="7030A0"/>
                </a:solidFill>
                <a:latin typeface="微軟正黑體" panose="020B0604030504040204" pitchFamily="34" charset="-120"/>
              </a:rPr>
              <a:t>十二年國民基本教育</a:t>
            </a:r>
          </a:p>
        </p:txBody>
      </p:sp>
      <p:sp>
        <p:nvSpPr>
          <p:cNvPr id="10" name="矩形 9"/>
          <p:cNvSpPr/>
          <p:nvPr/>
        </p:nvSpPr>
        <p:spPr>
          <a:xfrm>
            <a:off x="1368029" y="1092994"/>
            <a:ext cx="6858000" cy="706041"/>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3600" b="1" dirty="0">
                <a:solidFill>
                  <a:schemeClr val="bg1"/>
                </a:solidFill>
                <a:latin typeface="微軟正黑體" panose="020B0604030504040204" pitchFamily="34" charset="-120"/>
              </a:rPr>
              <a:t>十二年國民基本教育的三大願景</a:t>
            </a:r>
            <a:r>
              <a:rPr kumimoji="0" lang="zh-TW" altLang="en-US" sz="3300" b="1" dirty="0">
                <a:solidFill>
                  <a:schemeClr val="bg1"/>
                </a:solidFill>
                <a:latin typeface="標楷體" pitchFamily="65" charset="-120"/>
                <a:ea typeface="標楷體" pitchFamily="65" charset="-120"/>
              </a:rPr>
              <a:t> </a:t>
            </a:r>
          </a:p>
        </p:txBody>
      </p:sp>
      <p:sp>
        <p:nvSpPr>
          <p:cNvPr id="696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0F400E-1C1F-442B-BFDA-969081AD7EBA}" type="slidenum">
              <a:rPr kumimoji="0" lang="zh-TW" altLang="en-US" smtClean="0">
                <a:solidFill>
                  <a:srgbClr val="FEFFFF"/>
                </a:solidFill>
                <a:latin typeface="Century Gothic" panose="020B0502020202020204" pitchFamily="34" charset="0"/>
              </a:rPr>
              <a:pPr/>
              <a:t>23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977863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extLst>
              <p:ext uri="{D42A27DB-BD31-4B8C-83A1-F6EECF244321}">
                <p14:modId xmlns:p14="http://schemas.microsoft.com/office/powerpoint/2010/main" val="152448497"/>
              </p:ext>
            </p:extLst>
          </p:nvPr>
        </p:nvGraphicFramePr>
        <p:xfrm>
          <a:off x="179513" y="1268760"/>
          <a:ext cx="859301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202444" y="505419"/>
            <a:ext cx="6858000" cy="682229"/>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450"/>
              </a:spcAft>
              <a:defRPr/>
            </a:pPr>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7270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395536" y="1882268"/>
            <a:ext cx="928076" cy="91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739126" y="3295483"/>
            <a:ext cx="926635" cy="91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395536" y="4797152"/>
            <a:ext cx="926635" cy="91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4DA45C8-AA18-4B4E-81EB-5E025DD0FE3C}" type="slidenum">
              <a:rPr kumimoji="0" lang="zh-TW" altLang="en-US" smtClean="0">
                <a:solidFill>
                  <a:srgbClr val="FEFFFF"/>
                </a:solidFill>
                <a:latin typeface="Century Gothic" panose="020B0502020202020204" pitchFamily="34" charset="0"/>
              </a:rPr>
              <a:pPr/>
              <a:t>24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846258040"/>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p:cNvSpPr/>
          <p:nvPr/>
        </p:nvSpPr>
        <p:spPr>
          <a:xfrm>
            <a:off x="394953" y="1843761"/>
            <a:ext cx="1843358" cy="47898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000" b="1" dirty="0">
                <a:solidFill>
                  <a:srgbClr val="0000FF"/>
                </a:solidFill>
                <a:latin typeface="微軟正黑體" panose="020B0604030504040204" pitchFamily="34" charset="-120"/>
              </a:rPr>
              <a:t>珍視</a:t>
            </a:r>
            <a:r>
              <a:rPr lang="zh-TW" altLang="zh-TW" sz="2000" b="1" dirty="0">
                <a:solidFill>
                  <a:srgbClr val="0000FF"/>
                </a:solidFill>
                <a:latin typeface="微軟正黑體" panose="020B0604030504040204" pitchFamily="34" charset="-120"/>
              </a:rPr>
              <a:t>菁英教育</a:t>
            </a:r>
            <a:endParaRPr lang="zh-TW" altLang="en-US" sz="2000" b="1" dirty="0">
              <a:solidFill>
                <a:srgbClr val="0000FF"/>
              </a:solidFill>
              <a:latin typeface="微軟正黑體" panose="020B0604030504040204" pitchFamily="34" charset="-120"/>
            </a:endParaRPr>
          </a:p>
        </p:txBody>
      </p:sp>
      <p:sp>
        <p:nvSpPr>
          <p:cNvPr id="6" name="上-下雙向箭號 5"/>
          <p:cNvSpPr/>
          <p:nvPr/>
        </p:nvSpPr>
        <p:spPr>
          <a:xfrm>
            <a:off x="473617" y="2461361"/>
            <a:ext cx="859671" cy="1632443"/>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1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3501246" y="1973373"/>
            <a:ext cx="1242138" cy="394763"/>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200" b="1" dirty="0">
                <a:latin typeface="微軟正黑體" panose="020B0604030504040204" pitchFamily="34" charset="-120"/>
              </a:rPr>
              <a:t>發展多元特色</a:t>
            </a:r>
          </a:p>
        </p:txBody>
      </p:sp>
      <p:sp>
        <p:nvSpPr>
          <p:cNvPr id="8" name="文字方塊 7"/>
          <p:cNvSpPr txBox="1"/>
          <p:nvPr/>
        </p:nvSpPr>
        <p:spPr>
          <a:xfrm>
            <a:off x="5553114" y="2415474"/>
            <a:ext cx="925112"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p:cNvSpPr/>
          <p:nvPr/>
        </p:nvSpPr>
        <p:spPr>
          <a:xfrm>
            <a:off x="5272756" y="2374850"/>
            <a:ext cx="325041" cy="2416969"/>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5825716" y="3478808"/>
            <a:ext cx="428945" cy="1384995"/>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1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7177557" y="2771166"/>
            <a:ext cx="203597" cy="1553765"/>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7596336" y="2460111"/>
            <a:ext cx="432048" cy="2308324"/>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一</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次</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分</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發</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到</a:t>
            </a:r>
            <a:endParaRPr lang="en-US" altLang="zh-TW" sz="24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24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6137150" y="1268760"/>
            <a:ext cx="129420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p:cNvSpPr txBox="1"/>
          <p:nvPr/>
        </p:nvSpPr>
        <p:spPr>
          <a:xfrm>
            <a:off x="6116909" y="1773585"/>
            <a:ext cx="131444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p:cNvCxnSpPr/>
          <p:nvPr/>
        </p:nvCxnSpPr>
        <p:spPr>
          <a:xfrm>
            <a:off x="5834731" y="1490217"/>
            <a:ext cx="0" cy="89654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flipV="1">
            <a:off x="5834732" y="1490216"/>
            <a:ext cx="302419"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p:cNvCxnSpPr/>
          <p:nvPr/>
        </p:nvCxnSpPr>
        <p:spPr>
          <a:xfrm flipV="1">
            <a:off x="5876404" y="1947416"/>
            <a:ext cx="240506" cy="7144"/>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6244307" y="5018494"/>
            <a:ext cx="1556147" cy="3693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p:cNvSpPr/>
          <p:nvPr/>
        </p:nvSpPr>
        <p:spPr>
          <a:xfrm>
            <a:off x="1834232" y="2612975"/>
            <a:ext cx="2802731" cy="279558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6049044" y="4917291"/>
            <a:ext cx="0" cy="105132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6029994" y="5237569"/>
            <a:ext cx="214313"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p:cNvCxnSpPr>
            <a:endCxn id="24" idx="1"/>
          </p:cNvCxnSpPr>
          <p:nvPr/>
        </p:nvCxnSpPr>
        <p:spPr>
          <a:xfrm>
            <a:off x="6029994" y="5968613"/>
            <a:ext cx="214313"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425197" y="4274029"/>
            <a:ext cx="1381127" cy="608943"/>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1800" b="1" dirty="0">
                <a:solidFill>
                  <a:srgbClr val="0000FF"/>
                </a:solidFill>
                <a:latin typeface="微軟正黑體" panose="020B0604030504040204" pitchFamily="34" charset="-120"/>
              </a:rPr>
              <a:t>適性揚才</a:t>
            </a:r>
            <a:endParaRPr lang="en-US" altLang="zh-TW" sz="1800" b="1" dirty="0">
              <a:solidFill>
                <a:srgbClr val="0000FF"/>
              </a:solidFill>
              <a:latin typeface="微軟正黑體" panose="020B0604030504040204" pitchFamily="34" charset="-120"/>
            </a:endParaRPr>
          </a:p>
          <a:p>
            <a:pPr algn="ctr" eaLnBrk="1" hangingPunct="1">
              <a:defRPr/>
            </a:pPr>
            <a:r>
              <a:rPr lang="zh-TW" altLang="zh-TW" sz="1800" b="1" dirty="0">
                <a:solidFill>
                  <a:srgbClr val="0000FF"/>
                </a:solidFill>
                <a:latin typeface="微軟正黑體" panose="020B0604030504040204" pitchFamily="34" charset="-120"/>
              </a:rPr>
              <a:t>多元發展</a:t>
            </a:r>
            <a:endParaRPr lang="zh-TW" altLang="en-US" sz="1800" b="1" dirty="0">
              <a:solidFill>
                <a:srgbClr val="0000FF"/>
              </a:solidFill>
              <a:latin typeface="微軟正黑體" panose="020B0604030504040204" pitchFamily="34" charset="-120"/>
            </a:endParaRPr>
          </a:p>
        </p:txBody>
      </p:sp>
      <p:cxnSp>
        <p:nvCxnSpPr>
          <p:cNvPr id="33" name="直線單箭頭接點 32"/>
          <p:cNvCxnSpPr/>
          <p:nvPr/>
        </p:nvCxnSpPr>
        <p:spPr>
          <a:xfrm flipH="1">
            <a:off x="3235598" y="2396281"/>
            <a:ext cx="1654969"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6244306" y="5795972"/>
            <a:ext cx="1568054" cy="3693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586369" y="116632"/>
            <a:ext cx="4201715" cy="70604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450"/>
              </a:spcAft>
              <a:defRPr/>
            </a:pPr>
            <a:r>
              <a:rPr lang="zh-TW" altLang="en-US" sz="3600" b="1" dirty="0">
                <a:latin typeface="微軟正黑體" panose="020B0604030504040204" pitchFamily="34" charset="-120"/>
              </a:rPr>
              <a:t>政策目標</a:t>
            </a:r>
            <a:endParaRPr lang="zh-TW" altLang="en-US" sz="3600" dirty="0">
              <a:latin typeface="微軟正黑體" panose="020B0604030504040204" pitchFamily="34" charset="-120"/>
            </a:endParaRPr>
          </a:p>
        </p:txBody>
      </p:sp>
      <p:pic>
        <p:nvPicPr>
          <p:cNvPr id="74790"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713" y="1818829"/>
            <a:ext cx="46386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6233591" y="5400684"/>
            <a:ext cx="1556147" cy="3693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p:cNvCxnSpPr/>
          <p:nvPr/>
        </p:nvCxnSpPr>
        <p:spPr>
          <a:xfrm>
            <a:off x="6049044" y="5605472"/>
            <a:ext cx="214313"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4793" name="投影片編號版面配置區 1"/>
          <p:cNvSpPr>
            <a:spLocks noGrp="1"/>
          </p:cNvSpPr>
          <p:nvPr>
            <p:ph type="sldNum" sz="quarter" idx="12"/>
          </p:nvPr>
        </p:nvSpPr>
        <p:spPr bwMode="auto">
          <a:xfrm rot="5400000">
            <a:off x="5945063" y="3663900"/>
            <a:ext cx="3200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ED61AAA-FC28-4E7C-A9F4-A151777B6B31}" type="slidenum">
              <a:rPr kumimoji="0" lang="zh-TW" altLang="en-US" smtClean="0">
                <a:solidFill>
                  <a:srgbClr val="FEFFFF"/>
                </a:solidFill>
                <a:latin typeface="Century Gothic" panose="020B0502020202020204" pitchFamily="34" charset="0"/>
              </a:rPr>
              <a:pPr/>
              <a:t>25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27358597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51720" y="188640"/>
            <a:ext cx="5012531" cy="720329"/>
          </a:xfrm>
        </p:spPr>
        <p:txBody>
          <a:bodyPr rtlCol="0">
            <a:normAutofit fontScale="90000"/>
          </a:bodyPr>
          <a:lstStyle/>
          <a:p>
            <a:pPr fontAlgn="auto">
              <a:spcAft>
                <a:spcPts val="0"/>
              </a:spcAft>
              <a:defRPr/>
            </a:pPr>
            <a:r>
              <a:rPr lang="en-US" altLang="zh-TW" b="1" dirty="0" smtClean="0">
                <a:solidFill>
                  <a:srgbClr val="0000FF"/>
                </a:solidFill>
                <a:effectLst>
                  <a:outerShdw blurRad="38100" dist="38100" dir="2700000" algn="tl">
                    <a:srgbClr val="000000">
                      <a:alpha val="43137"/>
                    </a:srgbClr>
                  </a:outerShdw>
                </a:effectLst>
              </a:rPr>
              <a:t>12</a:t>
            </a:r>
            <a:r>
              <a:rPr lang="zh-TW" altLang="en-US" b="1" dirty="0" smtClean="0">
                <a:solidFill>
                  <a:srgbClr val="0000FF"/>
                </a:solidFill>
                <a:effectLst>
                  <a:outerShdw blurRad="38100" dist="38100" dir="2700000" algn="tl">
                    <a:srgbClr val="000000">
                      <a:alpha val="43137"/>
                    </a:srgbClr>
                  </a:outerShdw>
                </a:effectLst>
              </a:rPr>
              <a:t>年國教入學管道</a:t>
            </a:r>
            <a:r>
              <a:rPr lang="en-US" altLang="zh-TW" sz="2325" b="1" dirty="0">
                <a:solidFill>
                  <a:srgbClr val="0000FF"/>
                </a:solidFill>
                <a:effectLst>
                  <a:outerShdw blurRad="38100" dist="38100" dir="2700000" algn="tl">
                    <a:srgbClr val="000000">
                      <a:alpha val="43137"/>
                    </a:srgbClr>
                  </a:outerShdw>
                </a:effectLst>
              </a:rPr>
              <a:t>(</a:t>
            </a:r>
            <a:r>
              <a:rPr lang="zh-TW" altLang="en-US" sz="2325" b="1" dirty="0">
                <a:solidFill>
                  <a:srgbClr val="0000FF"/>
                </a:solidFill>
                <a:effectLst>
                  <a:outerShdw blurRad="38100" dist="38100" dir="2700000" algn="tl">
                    <a:srgbClr val="000000">
                      <a:alpha val="43137"/>
                    </a:srgbClr>
                  </a:outerShdw>
                </a:effectLst>
              </a:rPr>
              <a:t>高級中等學校</a:t>
            </a:r>
            <a:r>
              <a:rPr lang="en-US" altLang="zh-TW" sz="2325" b="1" dirty="0">
                <a:solidFill>
                  <a:srgbClr val="0000FF"/>
                </a:solidFill>
                <a:effectLst>
                  <a:outerShdw blurRad="38100" dist="38100" dir="2700000" algn="tl">
                    <a:srgbClr val="000000">
                      <a:alpha val="43137"/>
                    </a:srgbClr>
                  </a:outerShdw>
                </a:effectLst>
              </a:rPr>
              <a:t>)</a:t>
            </a:r>
            <a:endParaRPr lang="zh-TW" altLang="en-US" b="1" dirty="0">
              <a:solidFill>
                <a:srgbClr val="0000FF"/>
              </a:solidFill>
              <a:effectLst>
                <a:outerShdw blurRad="38100" dist="38100" dir="2700000" algn="tl">
                  <a:srgbClr val="000000">
                    <a:alpha val="43137"/>
                  </a:srgbClr>
                </a:outerShdw>
              </a:effectLst>
            </a:endParaRPr>
          </a:p>
        </p:txBody>
      </p:sp>
      <p:graphicFrame>
        <p:nvGraphicFramePr>
          <p:cNvPr id="5" name="表格 4"/>
          <p:cNvGraphicFramePr>
            <a:graphicFrameLocks noGrp="1"/>
          </p:cNvGraphicFramePr>
          <p:nvPr>
            <p:extLst>
              <p:ext uri="{D42A27DB-BD31-4B8C-83A1-F6EECF244321}">
                <p14:modId xmlns:p14="http://schemas.microsoft.com/office/powerpoint/2010/main" val="1728406572"/>
              </p:ext>
            </p:extLst>
          </p:nvPr>
        </p:nvGraphicFramePr>
        <p:xfrm>
          <a:off x="251520" y="1556792"/>
          <a:ext cx="8625977" cy="4972085"/>
        </p:xfrm>
        <a:graphic>
          <a:graphicData uri="http://schemas.openxmlformats.org/drawingml/2006/table">
            <a:tbl>
              <a:tblPr firstRow="1" firstCol="1" bandRow="1">
                <a:tableStyleId>{5C22544A-7EE6-4342-B048-85BDC9FD1C3A}</a:tableStyleId>
              </a:tblPr>
              <a:tblGrid>
                <a:gridCol w="500513">
                  <a:extLst>
                    <a:ext uri="{9D8B030D-6E8A-4147-A177-3AD203B41FA5}">
                      <a16:colId xmlns:a16="http://schemas.microsoft.com/office/drawing/2014/main" val="20000"/>
                    </a:ext>
                  </a:extLst>
                </a:gridCol>
                <a:gridCol w="556624">
                  <a:extLst>
                    <a:ext uri="{9D8B030D-6E8A-4147-A177-3AD203B41FA5}">
                      <a16:colId xmlns:a16="http://schemas.microsoft.com/office/drawing/2014/main" val="20001"/>
                    </a:ext>
                  </a:extLst>
                </a:gridCol>
                <a:gridCol w="556624">
                  <a:extLst>
                    <a:ext uri="{9D8B030D-6E8A-4147-A177-3AD203B41FA5}">
                      <a16:colId xmlns:a16="http://schemas.microsoft.com/office/drawing/2014/main" val="20002"/>
                    </a:ext>
                  </a:extLst>
                </a:gridCol>
                <a:gridCol w="556624">
                  <a:extLst>
                    <a:ext uri="{9D8B030D-6E8A-4147-A177-3AD203B41FA5}">
                      <a16:colId xmlns:a16="http://schemas.microsoft.com/office/drawing/2014/main" val="20003"/>
                    </a:ext>
                  </a:extLst>
                </a:gridCol>
                <a:gridCol w="556624">
                  <a:extLst>
                    <a:ext uri="{9D8B030D-6E8A-4147-A177-3AD203B41FA5}">
                      <a16:colId xmlns:a16="http://schemas.microsoft.com/office/drawing/2014/main" val="20004"/>
                    </a:ext>
                  </a:extLst>
                </a:gridCol>
                <a:gridCol w="556624">
                  <a:extLst>
                    <a:ext uri="{9D8B030D-6E8A-4147-A177-3AD203B41FA5}">
                      <a16:colId xmlns:a16="http://schemas.microsoft.com/office/drawing/2014/main" val="20005"/>
                    </a:ext>
                  </a:extLst>
                </a:gridCol>
                <a:gridCol w="501504">
                  <a:extLst>
                    <a:ext uri="{9D8B030D-6E8A-4147-A177-3AD203B41FA5}">
                      <a16:colId xmlns:a16="http://schemas.microsoft.com/office/drawing/2014/main" val="20006"/>
                    </a:ext>
                  </a:extLst>
                </a:gridCol>
                <a:gridCol w="500513">
                  <a:extLst>
                    <a:ext uri="{9D8B030D-6E8A-4147-A177-3AD203B41FA5}">
                      <a16:colId xmlns:a16="http://schemas.microsoft.com/office/drawing/2014/main" val="20007"/>
                    </a:ext>
                  </a:extLst>
                </a:gridCol>
                <a:gridCol w="501504">
                  <a:extLst>
                    <a:ext uri="{9D8B030D-6E8A-4147-A177-3AD203B41FA5}">
                      <a16:colId xmlns:a16="http://schemas.microsoft.com/office/drawing/2014/main" val="20008"/>
                    </a:ext>
                  </a:extLst>
                </a:gridCol>
                <a:gridCol w="452939">
                  <a:extLst>
                    <a:ext uri="{9D8B030D-6E8A-4147-A177-3AD203B41FA5}">
                      <a16:colId xmlns:a16="http://schemas.microsoft.com/office/drawing/2014/main" val="20009"/>
                    </a:ext>
                  </a:extLst>
                </a:gridCol>
                <a:gridCol w="524300">
                  <a:extLst>
                    <a:ext uri="{9D8B030D-6E8A-4147-A177-3AD203B41FA5}">
                      <a16:colId xmlns:a16="http://schemas.microsoft.com/office/drawing/2014/main" val="20010"/>
                    </a:ext>
                  </a:extLst>
                </a:gridCol>
                <a:gridCol w="501504">
                  <a:extLst>
                    <a:ext uri="{9D8B030D-6E8A-4147-A177-3AD203B41FA5}">
                      <a16:colId xmlns:a16="http://schemas.microsoft.com/office/drawing/2014/main" val="20011"/>
                    </a:ext>
                  </a:extLst>
                </a:gridCol>
                <a:gridCol w="484734">
                  <a:extLst>
                    <a:ext uri="{9D8B030D-6E8A-4147-A177-3AD203B41FA5}">
                      <a16:colId xmlns:a16="http://schemas.microsoft.com/office/drawing/2014/main" val="20012"/>
                    </a:ext>
                  </a:extLst>
                </a:gridCol>
                <a:gridCol w="452939">
                  <a:extLst>
                    <a:ext uri="{9D8B030D-6E8A-4147-A177-3AD203B41FA5}">
                      <a16:colId xmlns:a16="http://schemas.microsoft.com/office/drawing/2014/main" val="20013"/>
                    </a:ext>
                  </a:extLst>
                </a:gridCol>
                <a:gridCol w="452939">
                  <a:extLst>
                    <a:ext uri="{9D8B030D-6E8A-4147-A177-3AD203B41FA5}">
                      <a16:colId xmlns:a16="http://schemas.microsoft.com/office/drawing/2014/main" val="20014"/>
                    </a:ext>
                  </a:extLst>
                </a:gridCol>
                <a:gridCol w="484734">
                  <a:extLst>
                    <a:ext uri="{9D8B030D-6E8A-4147-A177-3AD203B41FA5}">
                      <a16:colId xmlns:a16="http://schemas.microsoft.com/office/drawing/2014/main" val="20015"/>
                    </a:ext>
                  </a:extLst>
                </a:gridCol>
                <a:gridCol w="484734">
                  <a:extLst>
                    <a:ext uri="{9D8B030D-6E8A-4147-A177-3AD203B41FA5}">
                      <a16:colId xmlns:a16="http://schemas.microsoft.com/office/drawing/2014/main" val="20016"/>
                    </a:ext>
                  </a:extLst>
                </a:gridCol>
              </a:tblGrid>
              <a:tr h="486936">
                <a:tc rowSpan="3">
                  <a:txBody>
                    <a:bodyPr/>
                    <a:lstStyle/>
                    <a:p>
                      <a:pPr algn="ctr">
                        <a:spcAft>
                          <a:spcPts val="0"/>
                        </a:spcAft>
                      </a:pPr>
                      <a:r>
                        <a:rPr lang="zh-TW" sz="2000" kern="100" dirty="0">
                          <a:solidFill>
                            <a:srgbClr val="FEF79C"/>
                          </a:solidFill>
                          <a:effectLst/>
                        </a:rPr>
                        <a:t>身心障礙適性輔導安置</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nchor="ctr">
                    <a:solidFill>
                      <a:srgbClr val="E80011"/>
                    </a:solidFill>
                  </a:tcPr>
                </a:tc>
                <a:tc gridSpan="5">
                  <a:txBody>
                    <a:bodyPr/>
                    <a:lstStyle/>
                    <a:p>
                      <a:pPr algn="ctr">
                        <a:spcAft>
                          <a:spcPts val="0"/>
                        </a:spcAft>
                      </a:pPr>
                      <a:r>
                        <a:rPr lang="zh-TW" sz="2000" kern="100" dirty="0">
                          <a:solidFill>
                            <a:srgbClr val="FEF79C"/>
                          </a:solidFill>
                          <a:effectLst/>
                        </a:rPr>
                        <a:t>免試入學</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2000" kern="100" dirty="0">
                          <a:solidFill>
                            <a:srgbClr val="FEF79C"/>
                          </a:solidFill>
                          <a:effectLst/>
                        </a:rPr>
                        <a:t>特色招生</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2000" kern="100" dirty="0">
                          <a:solidFill>
                            <a:srgbClr val="FFF0A0"/>
                          </a:solidFill>
                          <a:effectLst/>
                        </a:rPr>
                        <a:t>其他</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12454">
                <a:tc vMerge="1">
                  <a:txBody>
                    <a:bodyPr/>
                    <a:lstStyle/>
                    <a:p>
                      <a:endParaRPr lang="zh-TW" altLang="en-US"/>
                    </a:p>
                  </a:txBody>
                  <a:tcPr/>
                </a:tc>
                <a:tc rowSpan="2">
                  <a:txBody>
                    <a:bodyPr/>
                    <a:lstStyle/>
                    <a:p>
                      <a:pPr algn="ctr">
                        <a:spcAft>
                          <a:spcPts val="0"/>
                        </a:spcAft>
                      </a:pPr>
                      <a:r>
                        <a:rPr lang="zh-TW" altLang="en-US" sz="2000" kern="100" dirty="0" smtClean="0">
                          <a:solidFill>
                            <a:srgbClr val="FEF79C"/>
                          </a:solidFill>
                          <a:effectLst/>
                          <a:latin typeface="+mn-lt"/>
                          <a:ea typeface="+mn-ea"/>
                          <a:cs typeface="+mn-cs"/>
                        </a:rPr>
                        <a:t>學習區完全免試</a:t>
                      </a:r>
                      <a:endParaRPr lang="zh-TW" sz="2000" kern="100" dirty="0">
                        <a:solidFill>
                          <a:srgbClr val="FEF79C"/>
                        </a:solidFill>
                        <a:effectLst/>
                        <a:latin typeface="+mn-lt"/>
                        <a:ea typeface="+mn-ea"/>
                        <a:cs typeface="+mn-cs"/>
                      </a:endParaRPr>
                    </a:p>
                  </a:txBody>
                  <a:tcPr marL="38574" marR="38574" marT="0" marB="0">
                    <a:solidFill>
                      <a:srgbClr val="65932E"/>
                    </a:solidFill>
                  </a:tcPr>
                </a:tc>
                <a:tc rowSpan="2">
                  <a:txBody>
                    <a:bodyPr/>
                    <a:lstStyle/>
                    <a:p>
                      <a:pPr algn="ctr">
                        <a:spcAft>
                          <a:spcPts val="0"/>
                        </a:spcAft>
                      </a:pPr>
                      <a:r>
                        <a:rPr lang="zh-TW" sz="2000" kern="100" dirty="0">
                          <a:solidFill>
                            <a:srgbClr val="FEF79C"/>
                          </a:solidFill>
                          <a:effectLst/>
                        </a:rPr>
                        <a:t>校內直升</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65932E"/>
                    </a:solidFill>
                  </a:tcPr>
                </a:tc>
                <a:tc rowSpan="2">
                  <a:txBody>
                    <a:bodyPr/>
                    <a:lstStyle/>
                    <a:p>
                      <a:pPr algn="ctr">
                        <a:spcAft>
                          <a:spcPts val="0"/>
                        </a:spcAft>
                      </a:pPr>
                      <a:r>
                        <a:rPr lang="zh-TW" sz="2000" kern="100" dirty="0">
                          <a:solidFill>
                            <a:srgbClr val="FEF79C"/>
                          </a:solidFill>
                          <a:effectLst/>
                        </a:rPr>
                        <a:t>就學區</a:t>
                      </a:r>
                      <a:r>
                        <a:rPr lang="zh-TW" sz="2000" kern="100" dirty="0" smtClean="0">
                          <a:solidFill>
                            <a:srgbClr val="FEF79C"/>
                          </a:solidFill>
                          <a:effectLst/>
                        </a:rPr>
                        <a:t>免試</a:t>
                      </a:r>
                      <a:endParaRPr lang="en-US" altLang="zh-TW" sz="2000" kern="100" dirty="0" smtClean="0">
                        <a:solidFill>
                          <a:srgbClr val="FEF79C"/>
                        </a:solidFill>
                        <a:effectLst/>
                      </a:endParaRPr>
                    </a:p>
                    <a:p>
                      <a:pPr algn="ctr">
                        <a:spcAft>
                          <a:spcPts val="0"/>
                        </a:spcAft>
                      </a:pPr>
                      <a:r>
                        <a:rPr lang="zh-TW" sz="2000" kern="100" dirty="0" smtClean="0">
                          <a:solidFill>
                            <a:srgbClr val="FEF79C"/>
                          </a:solidFill>
                          <a:effectLst/>
                        </a:rPr>
                        <a:t>含</a:t>
                      </a:r>
                      <a:r>
                        <a:rPr lang="zh-TW" sz="2000" kern="100" dirty="0">
                          <a:solidFill>
                            <a:srgbClr val="FEF79C"/>
                          </a:solidFill>
                          <a:effectLst/>
                        </a:rPr>
                        <a:t>產</a:t>
                      </a:r>
                      <a:r>
                        <a:rPr lang="zh-TW" sz="2000" kern="100" dirty="0" smtClean="0">
                          <a:solidFill>
                            <a:srgbClr val="FEF79C"/>
                          </a:solidFill>
                          <a:effectLst/>
                        </a:rPr>
                        <a:t>特</a:t>
                      </a:r>
                      <a:endParaRPr lang="en-US" altLang="zh-TW" sz="2000" kern="100" dirty="0" smtClean="0">
                        <a:solidFill>
                          <a:srgbClr val="FEF79C"/>
                        </a:solidFill>
                        <a:effectLst/>
                      </a:endParaRPr>
                    </a:p>
                    <a:p>
                      <a:pPr algn="ctr">
                        <a:spcAft>
                          <a:spcPts val="0"/>
                        </a:spcAft>
                      </a:pPr>
                      <a:r>
                        <a:rPr lang="zh-TW" altLang="en-US" sz="2000" kern="100" dirty="0" smtClean="0">
                          <a:solidFill>
                            <a:srgbClr val="FEF79C"/>
                          </a:solidFill>
                          <a:effectLst/>
                        </a:rPr>
                        <a:t>及</a:t>
                      </a:r>
                      <a:endParaRPr lang="en-US" altLang="zh-TW" sz="2000" kern="100" dirty="0" smtClean="0">
                        <a:solidFill>
                          <a:srgbClr val="FEF79C"/>
                        </a:solidFill>
                        <a:effectLst/>
                      </a:endParaRPr>
                    </a:p>
                    <a:p>
                      <a:pPr algn="ctr">
                        <a:spcAft>
                          <a:spcPts val="0"/>
                        </a:spcAft>
                      </a:pPr>
                      <a:r>
                        <a:rPr lang="zh-TW" sz="2000" kern="100" dirty="0" smtClean="0">
                          <a:solidFill>
                            <a:srgbClr val="FEF79C"/>
                          </a:solidFill>
                          <a:effectLst/>
                        </a:rPr>
                        <a:t>進修學校</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65932E"/>
                    </a:solidFill>
                  </a:tcPr>
                </a:tc>
                <a:tc rowSpan="2">
                  <a:txBody>
                    <a:bodyPr/>
                    <a:lstStyle/>
                    <a:p>
                      <a:pPr algn="ctr">
                        <a:spcAft>
                          <a:spcPts val="0"/>
                        </a:spcAft>
                      </a:pPr>
                      <a:r>
                        <a:rPr lang="zh-TW" sz="2000" kern="100" dirty="0">
                          <a:solidFill>
                            <a:srgbClr val="FEF79C"/>
                          </a:solidFill>
                          <a:effectLst/>
                        </a:rPr>
                        <a:t>技優甄審</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65932E"/>
                    </a:solidFill>
                  </a:tcPr>
                </a:tc>
                <a:tc rowSpan="2">
                  <a:txBody>
                    <a:bodyPr/>
                    <a:lstStyle/>
                    <a:p>
                      <a:pPr algn="ctr">
                        <a:spcAft>
                          <a:spcPts val="0"/>
                        </a:spcAft>
                      </a:pPr>
                      <a:r>
                        <a:rPr lang="zh-TW" sz="2000" kern="100" dirty="0">
                          <a:solidFill>
                            <a:srgbClr val="FEF79C"/>
                          </a:solidFill>
                          <a:effectLst/>
                        </a:rPr>
                        <a:t>單獨</a:t>
                      </a:r>
                      <a:r>
                        <a:rPr lang="zh-TW" sz="2000" kern="100" dirty="0" smtClean="0">
                          <a:solidFill>
                            <a:srgbClr val="FEF79C"/>
                          </a:solidFill>
                          <a:effectLst/>
                        </a:rPr>
                        <a:t>招生</a:t>
                      </a:r>
                      <a:endParaRPr lang="en-US" altLang="zh-TW" sz="2000" kern="100" dirty="0" smtClean="0">
                        <a:solidFill>
                          <a:srgbClr val="FEF79C"/>
                        </a:solidFill>
                        <a:effectLst/>
                      </a:endParaRPr>
                    </a:p>
                    <a:p>
                      <a:pPr algn="ctr">
                        <a:spcAft>
                          <a:spcPts val="0"/>
                        </a:spcAft>
                      </a:pPr>
                      <a:r>
                        <a:rPr lang="zh-TW" sz="2000" kern="100" dirty="0" smtClean="0">
                          <a:solidFill>
                            <a:srgbClr val="FEF79C"/>
                          </a:solidFill>
                          <a:effectLst/>
                        </a:rPr>
                        <a:t>含</a:t>
                      </a:r>
                      <a:r>
                        <a:rPr lang="zh-TW" sz="2000" kern="100" dirty="0">
                          <a:solidFill>
                            <a:srgbClr val="FEF79C"/>
                          </a:solidFill>
                          <a:effectLst/>
                        </a:rPr>
                        <a:t>園區</a:t>
                      </a:r>
                      <a:r>
                        <a:rPr lang="zh-TW" sz="2000" kern="100" dirty="0" smtClean="0">
                          <a:solidFill>
                            <a:srgbClr val="FEF79C"/>
                          </a:solidFill>
                          <a:effectLst/>
                        </a:rPr>
                        <a:t>生</a:t>
                      </a:r>
                      <a:r>
                        <a:rPr lang="zh-TW" altLang="en-US" sz="2000" kern="100" dirty="0" smtClean="0">
                          <a:solidFill>
                            <a:srgbClr val="FEF79C"/>
                          </a:solidFill>
                          <a:effectLst/>
                        </a:rPr>
                        <a:t>及</a:t>
                      </a:r>
                      <a:r>
                        <a:rPr lang="zh-TW" sz="2000" kern="100" dirty="0" smtClean="0">
                          <a:solidFill>
                            <a:srgbClr val="FEF79C"/>
                          </a:solidFill>
                          <a:effectLst/>
                        </a:rPr>
                        <a:t>進修學校</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65932E"/>
                    </a:solidFill>
                  </a:tcPr>
                </a:tc>
                <a:tc gridSpan="4">
                  <a:txBody>
                    <a:bodyPr/>
                    <a:lstStyle/>
                    <a:p>
                      <a:pPr algn="ctr">
                        <a:spcAft>
                          <a:spcPts val="0"/>
                        </a:spcAft>
                      </a:pPr>
                      <a:r>
                        <a:rPr lang="zh-TW" sz="2000" kern="100" dirty="0">
                          <a:solidFill>
                            <a:srgbClr val="FEF79C"/>
                          </a:solidFill>
                          <a:effectLst/>
                        </a:rPr>
                        <a:t>甄選入學</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2000" kern="100" dirty="0">
                          <a:solidFill>
                            <a:srgbClr val="FEF79C"/>
                          </a:solidFill>
                          <a:effectLst/>
                        </a:rPr>
                        <a:t>考試分發入學</a:t>
                      </a:r>
                      <a:endParaRPr lang="zh-TW" sz="2000" kern="100" dirty="0">
                        <a:solidFill>
                          <a:srgbClr val="FEF79C"/>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910885"/>
                    </a:solidFill>
                  </a:tcPr>
                </a:tc>
                <a:tc rowSpan="2">
                  <a:txBody>
                    <a:bodyPr/>
                    <a:lstStyle/>
                    <a:p>
                      <a:pPr algn="ctr">
                        <a:spcAft>
                          <a:spcPts val="0"/>
                        </a:spcAft>
                      </a:pPr>
                      <a:r>
                        <a:rPr lang="zh-TW" sz="2000" kern="100" dirty="0">
                          <a:solidFill>
                            <a:srgbClr val="FFF0A0"/>
                          </a:solidFill>
                          <a:effectLst/>
                        </a:rPr>
                        <a:t>實用技能</a:t>
                      </a:r>
                      <a:r>
                        <a:rPr lang="zh-TW" sz="2000" kern="100" dirty="0" smtClean="0">
                          <a:solidFill>
                            <a:srgbClr val="FFF0A0"/>
                          </a:solidFill>
                          <a:effectLst/>
                        </a:rPr>
                        <a:t>班</a:t>
                      </a:r>
                      <a:endParaRPr lang="en-US" altLang="zh-TW" sz="2000" kern="100" dirty="0" smtClean="0">
                        <a:solidFill>
                          <a:srgbClr val="FFF0A0"/>
                        </a:solidFill>
                        <a:effectLst/>
                      </a:endParaRPr>
                    </a:p>
                    <a:p>
                      <a:pPr algn="ctr">
                        <a:spcAft>
                          <a:spcPts val="0"/>
                        </a:spcAft>
                      </a:pPr>
                      <a:endParaRPr lang="en-US" altLang="zh-TW" sz="2000" kern="100" dirty="0" smtClean="0">
                        <a:solidFill>
                          <a:srgbClr val="FFF0A0"/>
                        </a:solidFill>
                        <a:effectLst/>
                      </a:endParaRPr>
                    </a:p>
                    <a:p>
                      <a:pPr algn="ctr">
                        <a:spcAft>
                          <a:spcPts val="0"/>
                        </a:spcAft>
                      </a:pPr>
                      <a:r>
                        <a:rPr lang="zh-TW" sz="2000" kern="100" dirty="0" smtClean="0">
                          <a:solidFill>
                            <a:srgbClr val="FFF0A0"/>
                          </a:solidFill>
                          <a:effectLst/>
                        </a:rPr>
                        <a:t>學程</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BB582F"/>
                    </a:solidFill>
                  </a:tcPr>
                </a:tc>
                <a:tc rowSpan="2">
                  <a:txBody>
                    <a:bodyPr/>
                    <a:lstStyle/>
                    <a:p>
                      <a:pPr algn="ctr">
                        <a:spcAft>
                          <a:spcPts val="0"/>
                        </a:spcAft>
                      </a:pPr>
                      <a:r>
                        <a:rPr lang="zh-TW" sz="2000" kern="100" dirty="0">
                          <a:solidFill>
                            <a:srgbClr val="FFF0A0"/>
                          </a:solidFill>
                          <a:effectLst/>
                        </a:rPr>
                        <a:t>建教合作班</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BB582F"/>
                    </a:solidFill>
                  </a:tcPr>
                </a:tc>
                <a:tc gridSpan="3">
                  <a:txBody>
                    <a:bodyPr/>
                    <a:lstStyle/>
                    <a:p>
                      <a:pPr algn="ctr">
                        <a:spcAft>
                          <a:spcPts val="0"/>
                        </a:spcAft>
                      </a:pPr>
                      <a:r>
                        <a:rPr lang="zh-TW" sz="2000" kern="100" dirty="0">
                          <a:solidFill>
                            <a:srgbClr val="FFF0A0"/>
                          </a:solidFill>
                          <a:effectLst/>
                        </a:rPr>
                        <a:t>體育績優</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2000" kern="100" dirty="0">
                          <a:solidFill>
                            <a:srgbClr val="FFF0A0"/>
                          </a:solidFill>
                          <a:effectLst/>
                        </a:rPr>
                        <a:t>未受獎補助私校單獨招生</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BB582F"/>
                    </a:solidFill>
                  </a:tcPr>
                </a:tc>
                <a:extLst>
                  <a:ext uri="{0D108BD9-81ED-4DB2-BD59-A6C34878D82A}">
                    <a16:rowId xmlns:a16="http://schemas.microsoft.com/office/drawing/2014/main" val="10001"/>
                  </a:ext>
                </a:extLst>
              </a:tr>
              <a:tr h="387269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2000" kern="100" dirty="0">
                          <a:solidFill>
                            <a:srgbClr val="FEF79C"/>
                          </a:solidFill>
                          <a:effectLst/>
                          <a:latin typeface="+mn-lt"/>
                          <a:ea typeface="+mn-ea"/>
                          <a:cs typeface="+mn-cs"/>
                        </a:rPr>
                        <a:t>科學班</a:t>
                      </a:r>
                    </a:p>
                  </a:txBody>
                  <a:tcPr marL="38574" marR="38574" marT="0" marB="0">
                    <a:solidFill>
                      <a:srgbClr val="A493C6"/>
                    </a:solidFill>
                  </a:tcPr>
                </a:tc>
                <a:tc>
                  <a:txBody>
                    <a:bodyPr/>
                    <a:lstStyle/>
                    <a:p>
                      <a:pPr marL="0" algn="ctr" defTabSz="457200" rtl="0" eaLnBrk="1" latinLnBrk="0" hangingPunct="1">
                        <a:spcAft>
                          <a:spcPts val="0"/>
                        </a:spcAft>
                      </a:pPr>
                      <a:r>
                        <a:rPr lang="zh-TW" sz="2000" kern="100" dirty="0">
                          <a:solidFill>
                            <a:srgbClr val="FEF79C"/>
                          </a:solidFill>
                          <a:effectLst/>
                          <a:latin typeface="+mn-lt"/>
                          <a:ea typeface="+mn-ea"/>
                          <a:cs typeface="+mn-cs"/>
                        </a:rPr>
                        <a:t>藝術才能班</a:t>
                      </a:r>
                    </a:p>
                  </a:txBody>
                  <a:tcPr marL="38574" marR="38574" marT="0" marB="0">
                    <a:solidFill>
                      <a:srgbClr val="A493C6"/>
                    </a:solidFill>
                  </a:tcPr>
                </a:tc>
                <a:tc>
                  <a:txBody>
                    <a:bodyPr/>
                    <a:lstStyle/>
                    <a:p>
                      <a:pPr marL="0" algn="ctr" defTabSz="457200" rtl="0" eaLnBrk="1" latinLnBrk="0" hangingPunct="1">
                        <a:spcAft>
                          <a:spcPts val="0"/>
                        </a:spcAft>
                      </a:pPr>
                      <a:r>
                        <a:rPr lang="zh-TW" sz="2000" kern="100" dirty="0">
                          <a:solidFill>
                            <a:srgbClr val="FEF79C"/>
                          </a:solidFill>
                          <a:effectLst/>
                          <a:latin typeface="+mn-lt"/>
                          <a:ea typeface="+mn-ea"/>
                          <a:cs typeface="+mn-cs"/>
                        </a:rPr>
                        <a:t>職業類群科</a:t>
                      </a:r>
                    </a:p>
                  </a:txBody>
                  <a:tcPr marL="38574" marR="38574" marT="0" marB="0">
                    <a:solidFill>
                      <a:srgbClr val="A493C6"/>
                    </a:solidFill>
                  </a:tcPr>
                </a:tc>
                <a:tc>
                  <a:txBody>
                    <a:bodyPr/>
                    <a:lstStyle/>
                    <a:p>
                      <a:pPr marL="0" algn="ctr" defTabSz="457200" rtl="0" eaLnBrk="1" latinLnBrk="0" hangingPunct="1">
                        <a:spcAft>
                          <a:spcPts val="0"/>
                        </a:spcAft>
                      </a:pPr>
                      <a:r>
                        <a:rPr lang="zh-TW" sz="2000" kern="100" dirty="0">
                          <a:solidFill>
                            <a:srgbClr val="FEF79C"/>
                          </a:solidFill>
                          <a:effectLst/>
                          <a:latin typeface="+mn-lt"/>
                          <a:ea typeface="+mn-ea"/>
                          <a:cs typeface="+mn-cs"/>
                        </a:rPr>
                        <a:t>體育班</a:t>
                      </a:r>
                    </a:p>
                  </a:txBody>
                  <a:tcPr marL="38574" marR="3857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100" dirty="0">
                          <a:solidFill>
                            <a:srgbClr val="FFF0A0"/>
                          </a:solidFill>
                          <a:effectLst/>
                        </a:rPr>
                        <a:t>獨招</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BB582F"/>
                    </a:solidFill>
                  </a:tcPr>
                </a:tc>
                <a:tc>
                  <a:txBody>
                    <a:bodyPr/>
                    <a:lstStyle/>
                    <a:p>
                      <a:pPr algn="ctr">
                        <a:spcAft>
                          <a:spcPts val="0"/>
                        </a:spcAft>
                      </a:pPr>
                      <a:r>
                        <a:rPr lang="zh-TW" sz="2000" kern="100" dirty="0">
                          <a:solidFill>
                            <a:srgbClr val="FFF0A0"/>
                          </a:solidFill>
                          <a:effectLst/>
                        </a:rPr>
                        <a:t>甄試</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BB582F"/>
                    </a:solidFill>
                  </a:tcPr>
                </a:tc>
                <a:tc>
                  <a:txBody>
                    <a:bodyPr/>
                    <a:lstStyle/>
                    <a:p>
                      <a:pPr algn="ctr">
                        <a:spcAft>
                          <a:spcPts val="0"/>
                        </a:spcAft>
                      </a:pPr>
                      <a:r>
                        <a:rPr lang="zh-TW" sz="2000" kern="100" dirty="0">
                          <a:solidFill>
                            <a:srgbClr val="FFF0A0"/>
                          </a:solidFill>
                          <a:effectLst/>
                        </a:rPr>
                        <a:t>甄審</a:t>
                      </a:r>
                      <a:endParaRPr lang="zh-TW" sz="2000" kern="100" dirty="0">
                        <a:solidFill>
                          <a:srgbClr val="FFF0A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38574" marR="3857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99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E66DE6-C816-4422-817D-D89F19889CE4}" type="slidenum">
              <a:rPr kumimoji="0" lang="zh-TW" altLang="en-US" smtClean="0">
                <a:solidFill>
                  <a:srgbClr val="FEFFFF"/>
                </a:solidFill>
                <a:latin typeface="Century Gothic" panose="020B0502020202020204" pitchFamily="34" charset="0"/>
              </a:rPr>
              <a:pPr/>
              <a:t>26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72732359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292" y="2060848"/>
            <a:ext cx="8590234" cy="302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A92141-9557-487B-B822-A09E0BB6CBAB}" type="slidenum">
              <a:rPr kumimoji="0" lang="zh-TW" altLang="en-US" smtClean="0">
                <a:solidFill>
                  <a:srgbClr val="FEFFFF"/>
                </a:solidFill>
                <a:latin typeface="Century Gothic" panose="020B0502020202020204" pitchFamily="34" charset="0"/>
              </a:rPr>
              <a:pPr/>
              <a:t>27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623913532"/>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331640" y="476672"/>
            <a:ext cx="3969544"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300" dirty="0">
                <a:solidFill>
                  <a:srgbClr val="FF0000"/>
                </a:solidFill>
                <a:latin typeface="標楷體" panose="03000509000000000000" pitchFamily="65" charset="-120"/>
                <a:ea typeface="標楷體" panose="03000509000000000000" pitchFamily="65" charset="-120"/>
              </a:rPr>
              <a:t>升學管道</a:t>
            </a:r>
            <a:r>
              <a:rPr kumimoji="0" lang="en-US" altLang="zh-TW" sz="3300" dirty="0">
                <a:solidFill>
                  <a:srgbClr val="FF0000"/>
                </a:solidFill>
                <a:latin typeface="標楷體" panose="03000509000000000000" pitchFamily="65" charset="-120"/>
                <a:ea typeface="標楷體" panose="03000509000000000000" pitchFamily="65" charset="-120"/>
              </a:rPr>
              <a:t>—</a:t>
            </a:r>
            <a:r>
              <a:rPr kumimoji="0" lang="zh-TW" altLang="en-US" sz="3300" dirty="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p:cNvGraphicFramePr/>
          <p:nvPr>
            <p:extLst>
              <p:ext uri="{D42A27DB-BD31-4B8C-83A1-F6EECF244321}">
                <p14:modId xmlns:p14="http://schemas.microsoft.com/office/powerpoint/2010/main" val="3364667028"/>
              </p:ext>
            </p:extLst>
          </p:nvPr>
        </p:nvGraphicFramePr>
        <p:xfrm>
          <a:off x="1332409" y="1556792"/>
          <a:ext cx="7099554" cy="3313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28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266882308"/>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txBox="1">
            <a:spLocks/>
          </p:cNvSpPr>
          <p:nvPr/>
        </p:nvSpPr>
        <p:spPr bwMode="auto">
          <a:xfrm>
            <a:off x="1187624" y="332656"/>
            <a:ext cx="3969544"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300" dirty="0">
                <a:solidFill>
                  <a:srgbClr val="FF0000"/>
                </a:solidFill>
                <a:latin typeface="標楷體" panose="03000509000000000000" pitchFamily="65" charset="-120"/>
                <a:ea typeface="標楷體" panose="03000509000000000000" pitchFamily="65" charset="-120"/>
              </a:rPr>
              <a:t>升學管道</a:t>
            </a:r>
            <a:r>
              <a:rPr kumimoji="0" lang="en-US" altLang="zh-TW" sz="3300" dirty="0">
                <a:solidFill>
                  <a:srgbClr val="FF0000"/>
                </a:solidFill>
                <a:latin typeface="標楷體" panose="03000509000000000000" pitchFamily="65" charset="-120"/>
                <a:ea typeface="標楷體" panose="03000509000000000000" pitchFamily="65" charset="-120"/>
              </a:rPr>
              <a:t>—</a:t>
            </a:r>
            <a:r>
              <a:rPr kumimoji="0" lang="zh-TW" altLang="en-US" sz="3300" dirty="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2184884258"/>
              </p:ext>
            </p:extLst>
          </p:nvPr>
        </p:nvGraphicFramePr>
        <p:xfrm>
          <a:off x="899592" y="1556792"/>
          <a:ext cx="7704856"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08ED9AD-35CF-4F71-A834-FF7377593F7A}" type="slidenum">
              <a:rPr kumimoji="0" lang="zh-TW" altLang="en-US" smtClean="0">
                <a:solidFill>
                  <a:srgbClr val="FEFFFF"/>
                </a:solidFill>
                <a:latin typeface="Century Gothic" panose="020B0502020202020204" pitchFamily="34" charset="0"/>
              </a:rPr>
              <a:pPr/>
              <a:t>29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716081789"/>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
          </p:nvPr>
        </p:nvSpPr>
        <p:spPr>
          <a:xfrm>
            <a:off x="467544" y="1412776"/>
            <a:ext cx="7560840" cy="5373216"/>
          </a:xfrm>
        </p:spPr>
        <p:txBody>
          <a:bodyPr/>
          <a:lstStyle/>
          <a:p>
            <a:endParaRPr kumimoji="1" lang="zh-TW" altLang="en-US" sz="2800" dirty="0"/>
          </a:p>
        </p:txBody>
      </p:sp>
      <p:sp>
        <p:nvSpPr>
          <p:cNvPr id="4" name="矩形 3"/>
          <p:cNvSpPr/>
          <p:nvPr/>
        </p:nvSpPr>
        <p:spPr>
          <a:xfrm>
            <a:off x="467544" y="1556792"/>
            <a:ext cx="7776864" cy="4524315"/>
          </a:xfrm>
          <a:prstGeom prst="rect">
            <a:avLst/>
          </a:prstGeom>
          <a:noFill/>
        </p:spPr>
        <p:txBody>
          <a:bodyPr wrap="square" lIns="91440" tIns="45720" rIns="91440" bIns="45720">
            <a:spAutoFit/>
          </a:bodyPr>
          <a:lstStyle/>
          <a:p>
            <a:pPr algn="ctr"/>
            <a:r>
              <a:rPr lang="zh-TW" altLang="en-US" sz="9600" b="1" dirty="0" smtClean="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學校</a:t>
            </a:r>
            <a:r>
              <a:rPr lang="zh-TW" altLang="en-US" sz="96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教育</a:t>
            </a:r>
            <a:r>
              <a:rPr lang="en-US" altLang="zh-TW" sz="9600" b="1" dirty="0" smtClean="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t>
            </a:r>
          </a:p>
          <a:p>
            <a:pPr algn="ctr"/>
            <a:r>
              <a:rPr lang="zh-TW" altLang="en-US" sz="9600" b="1" dirty="0" smtClean="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通往大學之道</a:t>
            </a:r>
            <a:endParaRPr lang="en-US" altLang="zh-TW" sz="9600" b="1" dirty="0" smtClean="0">
              <a:ln w="12700">
                <a:solidFill>
                  <a:schemeClr val="tx2">
                    <a:satMod val="155000"/>
                  </a:schemeClr>
                </a:solidFill>
                <a:prstDash val="solid"/>
              </a:ln>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BiauKai"/>
            </a:endParaRPr>
          </a:p>
          <a:p>
            <a:pPr algn="ctr"/>
            <a:endParaRPr lang="zh-TW" altLang="en-US" sz="9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BiauKai"/>
              <a:ea typeface="BiauKai"/>
              <a:cs typeface="BiauKai"/>
            </a:endParaRPr>
          </a:p>
        </p:txBody>
      </p:sp>
    </p:spTree>
    <p:extLst>
      <p:ext uri="{BB962C8B-B14F-4D97-AF65-F5344CB8AC3E}">
        <p14:creationId xmlns:p14="http://schemas.microsoft.com/office/powerpoint/2010/main" val="560831616"/>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txBox="1">
            <a:spLocks/>
          </p:cNvSpPr>
          <p:nvPr/>
        </p:nvSpPr>
        <p:spPr bwMode="auto">
          <a:xfrm>
            <a:off x="1115616" y="548680"/>
            <a:ext cx="3969544"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300" dirty="0">
                <a:solidFill>
                  <a:srgbClr val="FF0000"/>
                </a:solidFill>
                <a:latin typeface="標楷體" panose="03000509000000000000" pitchFamily="65" charset="-120"/>
                <a:ea typeface="標楷體" panose="03000509000000000000" pitchFamily="65" charset="-120"/>
              </a:rPr>
              <a:t>升學管道</a:t>
            </a:r>
            <a:r>
              <a:rPr kumimoji="0" lang="en-US" altLang="zh-TW" sz="3300" dirty="0">
                <a:solidFill>
                  <a:srgbClr val="FF0000"/>
                </a:solidFill>
                <a:latin typeface="標楷體" panose="03000509000000000000" pitchFamily="65" charset="-120"/>
                <a:ea typeface="標楷體" panose="03000509000000000000" pitchFamily="65" charset="-120"/>
              </a:rPr>
              <a:t>—</a:t>
            </a:r>
            <a:r>
              <a:rPr kumimoji="0" lang="zh-TW" altLang="en-US" sz="3300" dirty="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3051673415"/>
              </p:ext>
            </p:extLst>
          </p:nvPr>
        </p:nvGraphicFramePr>
        <p:xfrm>
          <a:off x="755576" y="1772816"/>
          <a:ext cx="765182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0CBB40-3F1E-446F-B8D7-895F123507AB}" type="slidenum">
              <a:rPr kumimoji="0" lang="zh-TW" altLang="en-US" smtClean="0">
                <a:solidFill>
                  <a:srgbClr val="FEFFFF"/>
                </a:solidFill>
                <a:latin typeface="Century Gothic" panose="020B0502020202020204" pitchFamily="34" charset="0"/>
              </a:rPr>
              <a:pPr/>
              <a:t>30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107110979"/>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759619" y="3398044"/>
            <a:ext cx="7848600" cy="5954"/>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3680222" y="4031457"/>
            <a:ext cx="1646634" cy="73699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免試入學</a:t>
            </a:r>
          </a:p>
        </p:txBody>
      </p:sp>
      <p:sp>
        <p:nvSpPr>
          <p:cNvPr id="8" name="橢圓 7"/>
          <p:cNvSpPr/>
          <p:nvPr/>
        </p:nvSpPr>
        <p:spPr>
          <a:xfrm>
            <a:off x="2382441" y="3289698"/>
            <a:ext cx="216694" cy="215503"/>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1878806" y="4048125"/>
            <a:ext cx="1458516" cy="720329"/>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1987154" y="3001566"/>
            <a:ext cx="1238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1500">
                <a:solidFill>
                  <a:srgbClr val="000000"/>
                </a:solidFill>
                <a:latin typeface="華康粗圓體" panose="020F0709000000000000" pitchFamily="49" charset="-120"/>
                <a:ea typeface="華康粗圓體" panose="020F0709000000000000" pitchFamily="49" charset="-120"/>
              </a:rPr>
              <a:t>5</a:t>
            </a:r>
            <a:r>
              <a:rPr lang="zh-TW" altLang="en-US" sz="15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p:cNvCxnSpPr>
            <a:stCxn id="8" idx="4"/>
          </p:cNvCxnSpPr>
          <p:nvPr/>
        </p:nvCxnSpPr>
        <p:spPr>
          <a:xfrm>
            <a:off x="2490788" y="3505200"/>
            <a:ext cx="0" cy="532210"/>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4882754" y="3489723"/>
            <a:ext cx="0" cy="526256"/>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5912644" y="3403998"/>
            <a:ext cx="13097" cy="61079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3538538" y="5043488"/>
            <a:ext cx="17823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  </a:t>
            </a:r>
            <a:r>
              <a:rPr lang="zh-TW" altLang="en-US">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5378054" y="5030391"/>
            <a:ext cx="178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1.</a:t>
            </a:r>
            <a:r>
              <a:rPr lang="zh-TW" altLang="en-US">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5378054" y="5389960"/>
            <a:ext cx="1781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2.</a:t>
            </a:r>
            <a:r>
              <a:rPr lang="zh-TW" altLang="en-US">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5399485" y="4031457"/>
            <a:ext cx="1604963" cy="73699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特色招生</a:t>
            </a:r>
            <a:endParaRPr lang="en-US" altLang="zh-TW" sz="24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3824287" y="2306241"/>
            <a:ext cx="1719263" cy="6477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特色招生</a:t>
            </a:r>
            <a:endParaRPr lang="en-US" altLang="zh-TW" sz="24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4882754" y="2924175"/>
            <a:ext cx="0" cy="350044"/>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3709988" y="1447800"/>
            <a:ext cx="49315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1.</a:t>
            </a:r>
            <a:r>
              <a:rPr lang="zh-TW" altLang="en-US">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a:solidFill>
                  <a:srgbClr val="000000"/>
                </a:solidFill>
                <a:latin typeface="華康粗圓體" panose="020F0709000000000000" pitchFamily="49" charset="-120"/>
                <a:ea typeface="華康粗圓體" panose="020F0709000000000000" pitchFamily="49" charset="-120"/>
              </a:rPr>
              <a:t>2.</a:t>
            </a:r>
            <a:r>
              <a:rPr lang="zh-TW" altLang="en-US">
                <a:solidFill>
                  <a:srgbClr val="000000"/>
                </a:solidFill>
                <a:latin typeface="華康粗圓體" panose="020F0709000000000000" pitchFamily="49" charset="-120"/>
                <a:ea typeface="華康粗圓體" panose="020F0709000000000000" pitchFamily="49" charset="-120"/>
              </a:rPr>
              <a:t>可跨區報考</a:t>
            </a:r>
            <a:endParaRPr lang="en-US" altLang="zh-TW">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a:solidFill>
                  <a:srgbClr val="000000"/>
                </a:solidFill>
                <a:latin typeface="華康粗圓體" panose="020F0709000000000000" pitchFamily="49" charset="-120"/>
                <a:ea typeface="華康粗圓體" panose="020F0709000000000000" pitchFamily="49" charset="-120"/>
              </a:rPr>
              <a:t>3.</a:t>
            </a:r>
            <a:r>
              <a:rPr lang="zh-TW" altLang="en-US">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1754981" y="2912269"/>
            <a:ext cx="15479" cy="477441"/>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1663304" y="3281363"/>
            <a:ext cx="215503" cy="216694"/>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7399735" y="3295650"/>
            <a:ext cx="215503" cy="216694"/>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775598" y="3274219"/>
            <a:ext cx="215503" cy="21550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8" name="文字方塊 27"/>
          <p:cNvSpPr txBox="1">
            <a:spLocks noChangeArrowheads="1"/>
          </p:cNvSpPr>
          <p:nvPr/>
        </p:nvSpPr>
        <p:spPr bwMode="auto">
          <a:xfrm>
            <a:off x="3802856" y="5366147"/>
            <a:ext cx="1782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a:solidFill>
                  <a:srgbClr val="000000"/>
                </a:solidFill>
                <a:latin typeface="華康粗圓體" panose="020F0709000000000000" pitchFamily="49" charset="-120"/>
                <a:ea typeface="華康粗圓體" panose="020F0709000000000000" pitchFamily="49" charset="-120"/>
              </a:rPr>
              <a:t>   及</a:t>
            </a:r>
            <a:r>
              <a:rPr lang="zh-TW" altLang="en-US">
                <a:solidFill>
                  <a:srgbClr val="FF0000"/>
                </a:solidFill>
                <a:latin typeface="華康粗圓體" panose="020F0709000000000000" pitchFamily="49" charset="-120"/>
                <a:ea typeface="華康粗圓體" panose="020F0709000000000000" pitchFamily="49" charset="-120"/>
              </a:rPr>
              <a:t>五專</a:t>
            </a:r>
          </a:p>
        </p:txBody>
      </p:sp>
      <p:sp>
        <p:nvSpPr>
          <p:cNvPr id="29" name="文字方塊 28"/>
          <p:cNvSpPr txBox="1">
            <a:spLocks noChangeArrowheads="1"/>
          </p:cNvSpPr>
          <p:nvPr/>
        </p:nvSpPr>
        <p:spPr bwMode="auto">
          <a:xfrm>
            <a:off x="1410891" y="3513535"/>
            <a:ext cx="738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4</a:t>
            </a:r>
            <a:r>
              <a:rPr lang="zh-TW" altLang="en-US" sz="1500">
                <a:solidFill>
                  <a:srgbClr val="000000"/>
                </a:solidFill>
                <a:latin typeface="華康粗圓體" panose="020F0709000000000000" pitchFamily="49" charset="-120"/>
                <a:ea typeface="華康粗圓體" panose="020F0709000000000000" pitchFamily="49" charset="-120"/>
              </a:rPr>
              <a:t>、</a:t>
            </a:r>
            <a:r>
              <a:rPr lang="en-US" altLang="zh-TW" sz="1500">
                <a:solidFill>
                  <a:srgbClr val="000000"/>
                </a:solidFill>
                <a:latin typeface="華康粗圓體" panose="020F0709000000000000" pitchFamily="49" charset="-120"/>
                <a:ea typeface="華康粗圓體" panose="020F0709000000000000" pitchFamily="49" charset="-120"/>
              </a:rPr>
              <a:t>5</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3521869" y="3049191"/>
            <a:ext cx="62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6</a:t>
            </a:r>
            <a:r>
              <a:rPr lang="zh-TW" altLang="en-US">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3476626" y="3630217"/>
            <a:ext cx="850106" cy="372665"/>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5900738" y="3046810"/>
            <a:ext cx="62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7</a:t>
            </a:r>
            <a:r>
              <a:rPr lang="zh-TW" altLang="en-US">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7508081" y="2945607"/>
            <a:ext cx="0" cy="350044"/>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7169944" y="2337198"/>
            <a:ext cx="812006" cy="64889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報到</a:t>
            </a:r>
          </a:p>
        </p:txBody>
      </p:sp>
      <p:sp>
        <p:nvSpPr>
          <p:cNvPr id="35" name="矩形 34"/>
          <p:cNvSpPr/>
          <p:nvPr/>
        </p:nvSpPr>
        <p:spPr>
          <a:xfrm>
            <a:off x="3409950" y="3574257"/>
            <a:ext cx="3749279" cy="22276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220391" y="1439466"/>
            <a:ext cx="15335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1.</a:t>
            </a:r>
            <a:r>
              <a:rPr lang="zh-TW" altLang="en-US">
                <a:solidFill>
                  <a:srgbClr val="000000"/>
                </a:solidFill>
                <a:latin typeface="華康粗圓體" panose="020F0709000000000000" pitchFamily="49" charset="-120"/>
                <a:ea typeface="華康粗圓體" panose="020F0709000000000000" pitchFamily="49" charset="-120"/>
              </a:rPr>
              <a:t>藝術才能班</a:t>
            </a:r>
            <a:endParaRPr lang="en-US" altLang="zh-TW">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2.</a:t>
            </a:r>
            <a:r>
              <a:rPr lang="zh-TW" altLang="en-US">
                <a:solidFill>
                  <a:srgbClr val="000000"/>
                </a:solidFill>
                <a:latin typeface="華康粗圓體" panose="020F0709000000000000" pitchFamily="49" charset="-120"/>
                <a:ea typeface="華康粗圓體" panose="020F0709000000000000" pitchFamily="49" charset="-120"/>
              </a:rPr>
              <a:t>專業群科</a:t>
            </a:r>
            <a:endParaRPr lang="en-US" altLang="zh-TW">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3.</a:t>
            </a:r>
            <a:r>
              <a:rPr lang="zh-TW" altLang="en-US">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681038" y="3267075"/>
            <a:ext cx="216694" cy="215504"/>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p:cNvCxnSpPr>
            <a:stCxn id="37" idx="4"/>
          </p:cNvCxnSpPr>
          <p:nvPr/>
        </p:nvCxnSpPr>
        <p:spPr>
          <a:xfrm>
            <a:off x="789385" y="3482579"/>
            <a:ext cx="0" cy="532209"/>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763192" y="3705225"/>
            <a:ext cx="1048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 </a:t>
            </a:r>
            <a:r>
              <a:rPr lang="zh-TW" altLang="en-US">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452437" y="2952750"/>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3</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5803107" y="3267075"/>
            <a:ext cx="216694" cy="215504"/>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5995988" y="2311004"/>
            <a:ext cx="1070372" cy="6477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一次</a:t>
            </a:r>
            <a:r>
              <a:rPr lang="en-US" altLang="zh-TW" sz="2100" dirty="0">
                <a:solidFill>
                  <a:prstClr val="white"/>
                </a:solidFill>
                <a:latin typeface="華康粗圓體" pitchFamily="49" charset="-120"/>
                <a:ea typeface="華康粗圓體" pitchFamily="49" charset="-120"/>
              </a:rPr>
              <a:t/>
            </a:r>
            <a:br>
              <a:rPr lang="en-US" altLang="zh-TW" sz="2100" dirty="0">
                <a:solidFill>
                  <a:prstClr val="white"/>
                </a:solidFill>
                <a:latin typeface="華康粗圓體" pitchFamily="49" charset="-120"/>
                <a:ea typeface="華康粗圓體" pitchFamily="49" charset="-120"/>
              </a:rPr>
            </a:br>
            <a:r>
              <a:rPr lang="zh-TW" altLang="en-US" sz="2100" dirty="0">
                <a:solidFill>
                  <a:prstClr val="white"/>
                </a:solidFill>
                <a:latin typeface="華康粗圓體" pitchFamily="49" charset="-120"/>
                <a:ea typeface="華康粗圓體" pitchFamily="49" charset="-120"/>
              </a:rPr>
              <a:t>分發</a:t>
            </a:r>
          </a:p>
        </p:txBody>
      </p:sp>
      <p:cxnSp>
        <p:nvCxnSpPr>
          <p:cNvPr id="43" name="直線單箭頭接點 42"/>
          <p:cNvCxnSpPr/>
          <p:nvPr/>
        </p:nvCxnSpPr>
        <p:spPr>
          <a:xfrm flipV="1">
            <a:off x="6543675" y="2940844"/>
            <a:ext cx="0" cy="350044"/>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6435329" y="3267075"/>
            <a:ext cx="215503" cy="215504"/>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5" name="圓角矩形 44"/>
          <p:cNvSpPr/>
          <p:nvPr/>
        </p:nvSpPr>
        <p:spPr>
          <a:xfrm>
            <a:off x="7316391" y="4060032"/>
            <a:ext cx="1646634" cy="721519"/>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免試續招</a:t>
            </a:r>
            <a:endParaRPr lang="en-US" altLang="zh-TW" sz="24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(8</a:t>
            </a:r>
            <a:r>
              <a:rPr lang="zh-TW" altLang="en-US" sz="2400" dirty="0">
                <a:solidFill>
                  <a:prstClr val="white"/>
                </a:solidFill>
                <a:latin typeface="華康粗圓體" pitchFamily="49" charset="-120"/>
                <a:ea typeface="華康粗圓體" pitchFamily="49" charset="-120"/>
              </a:rPr>
              <a:t>月中旬</a:t>
            </a:r>
            <a:r>
              <a:rPr lang="en-US" altLang="zh-TW" sz="2400" dirty="0">
                <a:solidFill>
                  <a:prstClr val="white"/>
                </a:solidFill>
                <a:latin typeface="華康粗圓體" pitchFamily="49" charset="-120"/>
                <a:ea typeface="華康粗圓體" pitchFamily="49" charset="-120"/>
              </a:rPr>
              <a:t>)</a:t>
            </a:r>
            <a:endParaRPr lang="zh-TW" altLang="en-US" sz="24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8005763" y="3532585"/>
            <a:ext cx="0" cy="526256"/>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7898606" y="3317081"/>
            <a:ext cx="215504" cy="21550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226219" y="4048125"/>
            <a:ext cx="1579960" cy="720329"/>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特色招生</a:t>
            </a:r>
            <a:endParaRPr lang="en-US" altLang="zh-TW" sz="24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127522" y="2305050"/>
            <a:ext cx="1719263" cy="6477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6063853" y="1852613"/>
            <a:ext cx="2213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7</a:t>
            </a:r>
            <a:r>
              <a:rPr lang="zh-TW" altLang="en-US">
                <a:solidFill>
                  <a:srgbClr val="000000"/>
                </a:solidFill>
                <a:latin typeface="華康粗圓體" panose="020F0709000000000000" pitchFamily="49" charset="-120"/>
                <a:ea typeface="華康粗圓體" panose="020F0709000000000000" pitchFamily="49" charset="-120"/>
              </a:rPr>
              <a:t>月初放榜  </a:t>
            </a:r>
            <a:r>
              <a:rPr lang="en-US" altLang="zh-TW">
                <a:solidFill>
                  <a:srgbClr val="000000"/>
                </a:solidFill>
                <a:latin typeface="華康粗圓體" panose="020F0709000000000000" pitchFamily="49" charset="-120"/>
                <a:ea typeface="華康粗圓體" panose="020F0709000000000000" pitchFamily="49" charset="-120"/>
              </a:rPr>
              <a:t>7</a:t>
            </a:r>
            <a:r>
              <a:rPr lang="zh-TW" altLang="en-US">
                <a:solidFill>
                  <a:srgbClr val="000000"/>
                </a:solidFill>
                <a:latin typeface="華康粗圓體" panose="020F0709000000000000" pitchFamily="49" charset="-120"/>
                <a:ea typeface="華康粗圓體" panose="020F0709000000000000" pitchFamily="49" charset="-120"/>
              </a:rPr>
              <a:t>報到</a:t>
            </a:r>
          </a:p>
        </p:txBody>
      </p:sp>
      <p:sp>
        <p:nvSpPr>
          <p:cNvPr id="2" name="矩形 1"/>
          <p:cNvSpPr/>
          <p:nvPr/>
        </p:nvSpPr>
        <p:spPr>
          <a:xfrm>
            <a:off x="1287066" y="883444"/>
            <a:ext cx="6328172" cy="584775"/>
          </a:xfrm>
          <a:prstGeom prst="rect">
            <a:avLst/>
          </a:prstGeom>
          <a:solidFill>
            <a:srgbClr val="0000FF"/>
          </a:solidFill>
        </p:spPr>
        <p:txBody>
          <a:bodyPr>
            <a:spAutoFit/>
          </a:bodyPr>
          <a:lstStyle/>
          <a:p>
            <a:pPr>
              <a:defRPr/>
            </a:pPr>
            <a:r>
              <a:rPr lang="zh-TW" altLang="en-US" sz="3200" dirty="0">
                <a:solidFill>
                  <a:schemeClr val="bg1"/>
                </a:solidFill>
                <a:latin typeface="標楷體" panose="03000509000000000000" pitchFamily="65" charset="-120"/>
                <a:ea typeface="標楷體" panose="03000509000000000000" pitchFamily="65" charset="-120"/>
              </a:rPr>
              <a:t>多元入學重要日程表</a:t>
            </a:r>
          </a:p>
        </p:txBody>
      </p:sp>
      <p:sp>
        <p:nvSpPr>
          <p:cNvPr id="51" name="圓角矩形 50"/>
          <p:cNvSpPr/>
          <p:nvPr/>
        </p:nvSpPr>
        <p:spPr>
          <a:xfrm>
            <a:off x="1190625" y="4861322"/>
            <a:ext cx="1646635" cy="73699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完全免試</a:t>
            </a:r>
          </a:p>
        </p:txBody>
      </p:sp>
      <p:sp>
        <p:nvSpPr>
          <p:cNvPr id="891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F20FC9-2E68-466D-9E5B-748DE166C410}" type="slidenum">
              <a:rPr kumimoji="0" lang="zh-TW" altLang="en-US" smtClean="0">
                <a:solidFill>
                  <a:srgbClr val="FEFFFF"/>
                </a:solidFill>
                <a:latin typeface="Century Gothic" panose="020B0502020202020204" pitchFamily="34" charset="0"/>
              </a:rPr>
              <a:pPr/>
              <a:t>31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377828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par>
                          <p:cTn id="102" fill="hold" nodeType="afterGroup">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1000"/>
                                        <p:tgtEl>
                                          <p:spTgt spid="13"/>
                                        </p:tgtEl>
                                      </p:cBhvr>
                                    </p:animEffect>
                                    <p:anim calcmode="lin" valueType="num">
                                      <p:cBhvr>
                                        <p:cTn id="113" dur="1000" fill="hold"/>
                                        <p:tgtEl>
                                          <p:spTgt spid="13"/>
                                        </p:tgtEl>
                                        <p:attrNameLst>
                                          <p:attrName>ppt_x</p:attrName>
                                        </p:attrNameLst>
                                      </p:cBhvr>
                                      <p:tavLst>
                                        <p:tav tm="0">
                                          <p:val>
                                            <p:strVal val="#ppt_x"/>
                                          </p:val>
                                        </p:tav>
                                        <p:tav tm="100000">
                                          <p:val>
                                            <p:strVal val="#ppt_x"/>
                                          </p:val>
                                        </p:tav>
                                      </p:tavLst>
                                    </p:anim>
                                    <p:anim calcmode="lin" valueType="num">
                                      <p:cBhvr>
                                        <p:cTn id="114" dur="1000" fill="hold"/>
                                        <p:tgtEl>
                                          <p:spTgt spid="1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fade">
                                      <p:cBhvr>
                                        <p:cTn id="122" dur="1000"/>
                                        <p:tgtEl>
                                          <p:spTgt spid="17"/>
                                        </p:tgtEl>
                                      </p:cBhvr>
                                    </p:animEffect>
                                    <p:anim calcmode="lin" valueType="num">
                                      <p:cBhvr>
                                        <p:cTn id="123" dur="1000" fill="hold"/>
                                        <p:tgtEl>
                                          <p:spTgt spid="17"/>
                                        </p:tgtEl>
                                        <p:attrNameLst>
                                          <p:attrName>ppt_x</p:attrName>
                                        </p:attrNameLst>
                                      </p:cBhvr>
                                      <p:tavLst>
                                        <p:tav tm="0">
                                          <p:val>
                                            <p:strVal val="#ppt_x"/>
                                          </p:val>
                                        </p:tav>
                                        <p:tav tm="100000">
                                          <p:val>
                                            <p:strVal val="#ppt_x"/>
                                          </p:val>
                                        </p:tav>
                                      </p:tavLst>
                                    </p:anim>
                                    <p:anim calcmode="lin" valueType="num">
                                      <p:cBhvr>
                                        <p:cTn id="124" dur="1000" fill="hold"/>
                                        <p:tgtEl>
                                          <p:spTgt spid="17"/>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1000"/>
                            </p:stCondLst>
                            <p:childTnLst>
                              <p:par>
                                <p:cTn id="126" presetID="42" presetClass="entr" presetSubtype="0" fill="hold" grpId="0" nodeType="after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1000"/>
                                        <p:tgtEl>
                                          <p:spTgt spid="15"/>
                                        </p:tgtEl>
                                      </p:cBhvr>
                                    </p:animEffect>
                                    <p:anim calcmode="lin" valueType="num">
                                      <p:cBhvr>
                                        <p:cTn id="129" dur="1000" fill="hold"/>
                                        <p:tgtEl>
                                          <p:spTgt spid="15"/>
                                        </p:tgtEl>
                                        <p:attrNameLst>
                                          <p:attrName>ppt_x</p:attrName>
                                        </p:attrNameLst>
                                      </p:cBhvr>
                                      <p:tavLst>
                                        <p:tav tm="0">
                                          <p:val>
                                            <p:strVal val="#ppt_x"/>
                                          </p:val>
                                        </p:tav>
                                        <p:tav tm="100000">
                                          <p:val>
                                            <p:strVal val="#ppt_x"/>
                                          </p:val>
                                        </p:tav>
                                      </p:tavLst>
                                    </p:anim>
                                    <p:anim calcmode="lin" valueType="num">
                                      <p:cBhvr>
                                        <p:cTn id="130" dur="1000" fill="hold"/>
                                        <p:tgtEl>
                                          <p:spTgt spid="15"/>
                                        </p:tgtEl>
                                        <p:attrNameLst>
                                          <p:attrName>ppt_y</p:attrName>
                                        </p:attrNameLst>
                                      </p:cBhvr>
                                      <p:tavLst>
                                        <p:tav tm="0">
                                          <p:val>
                                            <p:strVal val="#ppt_y+.1"/>
                                          </p:val>
                                        </p:tav>
                                        <p:tav tm="100000">
                                          <p:val>
                                            <p:strVal val="#ppt_y"/>
                                          </p:val>
                                        </p:tav>
                                      </p:tavLst>
                                    </p:anim>
                                  </p:childTnLst>
                                </p:cTn>
                              </p:par>
                            </p:childTnLst>
                          </p:cTn>
                        </p:par>
                        <p:par>
                          <p:cTn id="131" fill="hold" nodeType="afterGroup">
                            <p:stCondLst>
                              <p:cond delay="2000"/>
                            </p:stCondLst>
                            <p:childTnLst>
                              <p:par>
                                <p:cTn id="132" presetID="42" presetClass="entr" presetSubtype="0" fill="hold" grpId="0" nodeType="after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1000"/>
                                        <p:tgtEl>
                                          <p:spTgt spid="16"/>
                                        </p:tgtEl>
                                      </p:cBhvr>
                                    </p:animEffect>
                                    <p:anim calcmode="lin" valueType="num">
                                      <p:cBhvr>
                                        <p:cTn id="135" dur="1000" fill="hold"/>
                                        <p:tgtEl>
                                          <p:spTgt spid="16"/>
                                        </p:tgtEl>
                                        <p:attrNameLst>
                                          <p:attrName>ppt_x</p:attrName>
                                        </p:attrNameLst>
                                      </p:cBhvr>
                                      <p:tavLst>
                                        <p:tav tm="0">
                                          <p:val>
                                            <p:strVal val="#ppt_x"/>
                                          </p:val>
                                        </p:tav>
                                        <p:tav tm="100000">
                                          <p:val>
                                            <p:strVal val="#ppt_x"/>
                                          </p:val>
                                        </p:tav>
                                      </p:tavLst>
                                    </p:anim>
                                    <p:anim calcmode="lin" valueType="num">
                                      <p:cBhvr>
                                        <p:cTn id="1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2" presetClass="entr" presetSubtype="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1000"/>
                                        <p:tgtEl>
                                          <p:spTgt spid="43"/>
                                        </p:tgtEl>
                                      </p:cBhvr>
                                    </p:animEffect>
                                    <p:anim calcmode="lin" valueType="num">
                                      <p:cBhvr>
                                        <p:cTn id="146" dur="1000" fill="hold"/>
                                        <p:tgtEl>
                                          <p:spTgt spid="43"/>
                                        </p:tgtEl>
                                        <p:attrNameLst>
                                          <p:attrName>ppt_x</p:attrName>
                                        </p:attrNameLst>
                                      </p:cBhvr>
                                      <p:tavLst>
                                        <p:tav tm="0">
                                          <p:val>
                                            <p:strVal val="#ppt_x"/>
                                          </p:val>
                                        </p:tav>
                                        <p:tav tm="100000">
                                          <p:val>
                                            <p:strVal val="#ppt_x"/>
                                          </p:val>
                                        </p:tav>
                                      </p:tavLst>
                                    </p:anim>
                                    <p:anim calcmode="lin" valueType="num">
                                      <p:cBhvr>
                                        <p:cTn id="147" dur="1000" fill="hold"/>
                                        <p:tgtEl>
                                          <p:spTgt spid="43"/>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42"/>
                                        </p:tgtEl>
                                        <p:attrNameLst>
                                          <p:attrName>style.visibility</p:attrName>
                                        </p:attrNameLst>
                                      </p:cBhvr>
                                      <p:to>
                                        <p:strVal val="visible"/>
                                      </p:to>
                                    </p:set>
                                    <p:animEffect transition="in" filter="fade">
                                      <p:cBhvr>
                                        <p:cTn id="150" dur="1000"/>
                                        <p:tgtEl>
                                          <p:spTgt spid="42"/>
                                        </p:tgtEl>
                                      </p:cBhvr>
                                    </p:animEffect>
                                    <p:anim calcmode="lin" valueType="num">
                                      <p:cBhvr>
                                        <p:cTn id="151" dur="1000" fill="hold"/>
                                        <p:tgtEl>
                                          <p:spTgt spid="42"/>
                                        </p:tgtEl>
                                        <p:attrNameLst>
                                          <p:attrName>ppt_x</p:attrName>
                                        </p:attrNameLst>
                                      </p:cBhvr>
                                      <p:tavLst>
                                        <p:tav tm="0">
                                          <p:val>
                                            <p:strVal val="#ppt_x"/>
                                          </p:val>
                                        </p:tav>
                                        <p:tav tm="100000">
                                          <p:val>
                                            <p:strVal val="#ppt_x"/>
                                          </p:val>
                                        </p:tav>
                                      </p:tavLst>
                                    </p:anim>
                                    <p:anim calcmode="lin" valueType="num">
                                      <p:cBhvr>
                                        <p:cTn id="152" dur="1000" fill="hold"/>
                                        <p:tgtEl>
                                          <p:spTgt spid="42"/>
                                        </p:tgtEl>
                                        <p:attrNameLst>
                                          <p:attrName>ppt_y</p:attrName>
                                        </p:attrNameLst>
                                      </p:cBhvr>
                                      <p:tavLst>
                                        <p:tav tm="0">
                                          <p:val>
                                            <p:strVal val="#ppt_y+.1"/>
                                          </p:val>
                                        </p:tav>
                                        <p:tav tm="100000">
                                          <p:val>
                                            <p:strVal val="#ppt_y"/>
                                          </p:val>
                                        </p:tav>
                                      </p:tavLst>
                                    </p:anim>
                                  </p:childTnLst>
                                </p:cTn>
                              </p:par>
                              <p:par>
                                <p:cTn id="153" presetID="14" presetClass="entr" presetSubtype="1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randombar(horizontal)">
                                      <p:cBhvr>
                                        <p:cTn id="155" dur="500"/>
                                        <p:tgtEl>
                                          <p:spTgt spid="44"/>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randombar(horizontal)">
                                      <p:cBhvr>
                                        <p:cTn id="160" dur="500"/>
                                        <p:tgtEl>
                                          <p:spTgt spid="32"/>
                                        </p:tgtEl>
                                      </p:cBhvr>
                                    </p:animEffect>
                                  </p:childTnLst>
                                </p:cTn>
                              </p:par>
                              <p:par>
                                <p:cTn id="161" presetID="42" presetClass="entr" presetSubtype="0" fill="hold"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fade">
                                      <p:cBhvr>
                                        <p:cTn id="163" dur="1000"/>
                                        <p:tgtEl>
                                          <p:spTgt spid="26"/>
                                        </p:tgtEl>
                                      </p:cBhvr>
                                    </p:animEffect>
                                    <p:anim calcmode="lin" valueType="num">
                                      <p:cBhvr>
                                        <p:cTn id="164" dur="1000" fill="hold"/>
                                        <p:tgtEl>
                                          <p:spTgt spid="26"/>
                                        </p:tgtEl>
                                        <p:attrNameLst>
                                          <p:attrName>ppt_x</p:attrName>
                                        </p:attrNameLst>
                                      </p:cBhvr>
                                      <p:tavLst>
                                        <p:tav tm="0">
                                          <p:val>
                                            <p:strVal val="#ppt_x"/>
                                          </p:val>
                                        </p:tav>
                                        <p:tav tm="100000">
                                          <p:val>
                                            <p:strVal val="#ppt_x"/>
                                          </p:val>
                                        </p:tav>
                                      </p:tavLst>
                                    </p:anim>
                                    <p:anim calcmode="lin" valueType="num">
                                      <p:cBhvr>
                                        <p:cTn id="165" dur="1000" fill="hold"/>
                                        <p:tgtEl>
                                          <p:spTgt spid="26"/>
                                        </p:tgtEl>
                                        <p:attrNameLst>
                                          <p:attrName>ppt_y</p:attrName>
                                        </p:attrNameLst>
                                      </p:cBhvr>
                                      <p:tavLst>
                                        <p:tav tm="0">
                                          <p:val>
                                            <p:strVal val="#ppt_y+.1"/>
                                          </p:val>
                                        </p:tav>
                                        <p:tav tm="100000">
                                          <p:val>
                                            <p:strVal val="#ppt_y"/>
                                          </p:val>
                                        </p:tav>
                                      </p:tavLst>
                                    </p:anim>
                                  </p:childTnLst>
                                </p:cTn>
                              </p:par>
                            </p:childTnLst>
                          </p:cTn>
                        </p:par>
                        <p:par>
                          <p:cTn id="166" fill="hold" nodeType="afterGroup">
                            <p:stCondLst>
                              <p:cond delay="1000"/>
                            </p:stCondLst>
                            <p:childTnLst>
                              <p:par>
                                <p:cTn id="167" presetID="42" presetClass="entr" presetSubtype="0" fill="hold" nodeType="after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1000"/>
                                        <p:tgtEl>
                                          <p:spTgt spid="33"/>
                                        </p:tgtEl>
                                      </p:cBhvr>
                                    </p:animEffect>
                                    <p:anim calcmode="lin" valueType="num">
                                      <p:cBhvr>
                                        <p:cTn id="170" dur="1000" fill="hold"/>
                                        <p:tgtEl>
                                          <p:spTgt spid="33"/>
                                        </p:tgtEl>
                                        <p:attrNameLst>
                                          <p:attrName>ppt_x</p:attrName>
                                        </p:attrNameLst>
                                      </p:cBhvr>
                                      <p:tavLst>
                                        <p:tav tm="0">
                                          <p:val>
                                            <p:strVal val="#ppt_x"/>
                                          </p:val>
                                        </p:tav>
                                        <p:tav tm="100000">
                                          <p:val>
                                            <p:strVal val="#ppt_x"/>
                                          </p:val>
                                        </p:tav>
                                      </p:tavLst>
                                    </p:anim>
                                    <p:anim calcmode="lin" valueType="num">
                                      <p:cBhvr>
                                        <p:cTn id="171" dur="1000" fill="hold"/>
                                        <p:tgtEl>
                                          <p:spTgt spid="33"/>
                                        </p:tgtEl>
                                        <p:attrNameLst>
                                          <p:attrName>ppt_y</p:attrName>
                                        </p:attrNameLst>
                                      </p:cBhvr>
                                      <p:tavLst>
                                        <p:tav tm="0">
                                          <p:val>
                                            <p:strVal val="#ppt_y+.1"/>
                                          </p:val>
                                        </p:tav>
                                        <p:tav tm="100000">
                                          <p:val>
                                            <p:strVal val="#ppt_y"/>
                                          </p:val>
                                        </p:tav>
                                      </p:tavLst>
                                    </p:anim>
                                  </p:childTnLst>
                                </p:cTn>
                              </p:par>
                              <p:par>
                                <p:cTn id="172" presetID="14" presetClass="entr" presetSubtype="10" fill="hold"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randombar(horizontal)">
                                      <p:cBhvr>
                                        <p:cTn id="174" dur="500"/>
                                        <p:tgtEl>
                                          <p:spTgt spid="3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4" presetClass="entr" presetSubtype="10" fill="hold" grpId="0" nodeType="click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randombar(horizontal)">
                                      <p:cBhvr>
                                        <p:cTn id="179" dur="500"/>
                                        <p:tgtEl>
                                          <p:spTgt spid="47"/>
                                        </p:tgtEl>
                                      </p:cBhvr>
                                    </p:animEffect>
                                  </p:childTnLst>
                                </p:cTn>
                              </p:par>
                            </p:childTnLst>
                          </p:cTn>
                        </p:par>
                        <p:par>
                          <p:cTn id="180" fill="hold" nodeType="afterGroup">
                            <p:stCondLst>
                              <p:cond delay="500"/>
                            </p:stCondLst>
                            <p:childTnLst>
                              <p:par>
                                <p:cTn id="181" presetID="14" presetClass="entr" presetSubtype="10" fill="hold" nodeType="after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randombar(horizontal)">
                                      <p:cBhvr>
                                        <p:cTn id="183" dur="500"/>
                                        <p:tgtEl>
                                          <p:spTgt spid="46"/>
                                        </p:tgtEl>
                                      </p:cBhvr>
                                    </p:animEffect>
                                  </p:childTnLst>
                                </p:cTn>
                              </p:par>
                              <p:par>
                                <p:cTn id="184" presetID="14" presetClass="entr" presetSubtype="1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randombar(horizontal)">
                                      <p:cBhvr>
                                        <p:cTn id="186" dur="500"/>
                                        <p:tgtEl>
                                          <p:spTgt spid="45"/>
                                        </p:tgtEl>
                                      </p:cBhvr>
                                    </p:animEffect>
                                  </p:childTnLst>
                                </p:cTn>
                              </p:par>
                              <p:par>
                                <p:cTn id="187" presetID="14" presetClass="entr" presetSubtype="10" fill="hold" grpId="0" nodeType="withEffect">
                                  <p:stCondLst>
                                    <p:cond delay="0"/>
                                  </p:stCondLst>
                                  <p:childTnLst>
                                    <p:set>
                                      <p:cBhvr>
                                        <p:cTn id="188" dur="1" fill="hold">
                                          <p:stCondLst>
                                            <p:cond delay="0"/>
                                          </p:stCondLst>
                                        </p:cTn>
                                        <p:tgtEl>
                                          <p:spTgt spid="50"/>
                                        </p:tgtEl>
                                        <p:attrNameLst>
                                          <p:attrName>style.visibility</p:attrName>
                                        </p:attrNameLst>
                                      </p:cBhvr>
                                      <p:to>
                                        <p:strVal val="visible"/>
                                      </p:to>
                                    </p:set>
                                    <p:animEffect transition="in" filter="randombar(horizontal)">
                                      <p:cBhvr>
                                        <p:cTn id="189" dur="500"/>
                                        <p:tgtEl>
                                          <p:spTgt spid="50"/>
                                        </p:tgtEl>
                                      </p:cBhvr>
                                    </p:animEffect>
                                  </p:childTnLst>
                                </p:cTn>
                              </p:par>
                              <p:par>
                                <p:cTn id="190" presetID="14" presetClass="entr" presetSubtype="10" fill="hold" nodeType="with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randombar(horizontal)">
                                      <p:cBhvr>
                                        <p:cTn id="1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8" grpId="0"/>
      <p:bldP spid="29" grpId="0"/>
      <p:bldP spid="30" grpId="0"/>
      <p:bldP spid="32" grpId="0"/>
      <p:bldP spid="35" grpId="0" animBg="1"/>
      <p:bldP spid="36" grpId="0"/>
      <p:bldP spid="37" grpId="0" animBg="1"/>
      <p:bldP spid="39" grpId="0"/>
      <p:bldP spid="40" grpId="0"/>
      <p:bldP spid="44" grpId="0" animBg="1"/>
      <p:bldP spid="47" grpId="0" animBg="1"/>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51720" y="3429000"/>
            <a:ext cx="6858000" cy="1889522"/>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92163" name="標題 3"/>
          <p:cNvSpPr>
            <a:spLocks noGrp="1"/>
          </p:cNvSpPr>
          <p:nvPr>
            <p:ph type="title"/>
          </p:nvPr>
        </p:nvSpPr>
        <p:spPr>
          <a:xfrm>
            <a:off x="2771800" y="3645024"/>
            <a:ext cx="5829300" cy="1021556"/>
          </a:xfrm>
        </p:spPr>
        <p:txBody>
          <a:bodyPr/>
          <a:lstStyle/>
          <a:p>
            <a:pP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國中教育會考</a:t>
            </a:r>
          </a:p>
        </p:txBody>
      </p:sp>
      <p:pic>
        <p:nvPicPr>
          <p:cNvPr id="9216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1754981"/>
            <a:ext cx="40743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B5CEEC4-D2D9-4551-B6E2-9CB55C9672C2}" type="slidenum">
              <a:rPr kumimoji="0" lang="zh-TW" altLang="en-US" smtClean="0">
                <a:solidFill>
                  <a:srgbClr val="FEFFFF"/>
                </a:solidFill>
                <a:latin typeface="Century Gothic" panose="020B0502020202020204" pitchFamily="34" charset="0"/>
              </a:rPr>
              <a:pPr/>
              <a:t>32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66291418"/>
      </p:ext>
    </p:ext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85900" y="2057400"/>
            <a:ext cx="7086600" cy="3586163"/>
          </a:xfrm>
        </p:spPr>
        <p:txBody>
          <a:bodyPr>
            <a:normAutofit fontScale="92500"/>
          </a:bodyPr>
          <a:lstStyle/>
          <a:p>
            <a:pPr>
              <a:defRPr/>
            </a:pPr>
            <a:r>
              <a:rPr lang="zh-TW" altLang="en-US" dirty="0"/>
              <a:t>國中教育會考主要是用來進行國中學習階段的成就診斷測驗，作為補救教學參考，以及學力品質監控。</a:t>
            </a:r>
            <a:endParaRPr lang="en-US" altLang="zh-TW" dirty="0"/>
          </a:p>
          <a:p>
            <a:pPr>
              <a:defRPr/>
            </a:pPr>
            <a:r>
              <a:rPr lang="zh-TW" altLang="en-US" dirty="0"/>
              <a:t>各科測驗難度規劃為「</a:t>
            </a:r>
            <a:r>
              <a:rPr lang="zh-TW" altLang="en-US" b="1" dirty="0">
                <a:solidFill>
                  <a:srgbClr val="FF0000"/>
                </a:solidFill>
              </a:rPr>
              <a:t>難易適中</a:t>
            </a:r>
            <a:r>
              <a:rPr lang="zh-TW" altLang="en-US" dirty="0"/>
              <a:t>」，各科平均通過率為五成至六成。</a:t>
            </a:r>
            <a:endParaRPr lang="en-US" altLang="zh-TW" dirty="0"/>
          </a:p>
          <a:p>
            <a:r>
              <a:rPr lang="zh-TW" altLang="en-US" dirty="0"/>
              <a:t>成績處理方式</a:t>
            </a:r>
            <a:endParaRPr lang="en-US" altLang="zh-TW" dirty="0"/>
          </a:p>
          <a:p>
            <a:pPr lvl="1">
              <a:spcBef>
                <a:spcPct val="0"/>
              </a:spcBef>
            </a:pPr>
            <a:r>
              <a:rPr lang="zh-TW" altLang="en-US" dirty="0"/>
              <a:t>國文、英語、數學、社會、自然各分為</a:t>
            </a:r>
            <a:r>
              <a:rPr lang="en-US" altLang="zh-TW" dirty="0"/>
              <a:t>3</a:t>
            </a:r>
            <a:r>
              <a:rPr lang="zh-TW" altLang="en-US" dirty="0"/>
              <a:t>個等級</a:t>
            </a:r>
            <a:endParaRPr lang="en-US" altLang="zh-TW" dirty="0"/>
          </a:p>
          <a:p>
            <a:pPr lvl="2">
              <a:spcBef>
                <a:spcPct val="0"/>
              </a:spcBef>
            </a:pPr>
            <a:r>
              <a:rPr lang="zh-TW" altLang="en-US" sz="2100" dirty="0"/>
              <a:t>精熟</a:t>
            </a:r>
            <a:r>
              <a:rPr lang="en-US" altLang="zh-TW" sz="2100" dirty="0"/>
              <a:t>(A)</a:t>
            </a:r>
            <a:r>
              <a:rPr lang="zh-TW" altLang="en-US" sz="2100" dirty="0"/>
              <a:t>、基礎</a:t>
            </a:r>
            <a:r>
              <a:rPr lang="en-US" altLang="zh-TW" sz="2100" dirty="0"/>
              <a:t>(B)</a:t>
            </a:r>
            <a:r>
              <a:rPr lang="zh-TW" altLang="en-US" sz="2100" dirty="0"/>
              <a:t>、待加強</a:t>
            </a:r>
            <a:r>
              <a:rPr lang="en-US" altLang="zh-TW" sz="2100" dirty="0"/>
              <a:t>(C)</a:t>
            </a:r>
          </a:p>
          <a:p>
            <a:pPr lvl="1">
              <a:spcBef>
                <a:spcPct val="0"/>
              </a:spcBef>
            </a:pPr>
            <a:r>
              <a:rPr lang="zh-TW" altLang="en-US" dirty="0"/>
              <a:t>精熟等級及基礎等級再加上標示</a:t>
            </a:r>
            <a:endParaRPr lang="en-US" altLang="zh-TW" dirty="0"/>
          </a:p>
          <a:p>
            <a:pPr lvl="2">
              <a:spcBef>
                <a:spcPct val="0"/>
              </a:spcBef>
            </a:pPr>
            <a:r>
              <a:rPr lang="en-US" altLang="zh-TW" sz="2100" dirty="0"/>
              <a:t>A++</a:t>
            </a:r>
            <a:r>
              <a:rPr lang="zh-TW" altLang="en-US" sz="2100" dirty="0"/>
              <a:t>、</a:t>
            </a:r>
            <a:r>
              <a:rPr lang="en-US" altLang="zh-TW" sz="2100" dirty="0"/>
              <a:t>A+</a:t>
            </a:r>
            <a:r>
              <a:rPr lang="zh-TW" altLang="en-US" sz="2100" dirty="0"/>
              <a:t>、</a:t>
            </a:r>
            <a:r>
              <a:rPr lang="en-US" altLang="zh-TW" sz="2100" dirty="0"/>
              <a:t>B++</a:t>
            </a:r>
            <a:r>
              <a:rPr lang="zh-TW" altLang="en-US" sz="2100" dirty="0"/>
              <a:t>、</a:t>
            </a:r>
            <a:r>
              <a:rPr lang="en-US" altLang="zh-TW" sz="2100" dirty="0"/>
              <a:t>B+</a:t>
            </a:r>
          </a:p>
          <a:p>
            <a:pPr lvl="1">
              <a:spcBef>
                <a:spcPct val="0"/>
              </a:spcBef>
            </a:pPr>
            <a:r>
              <a:rPr lang="zh-TW" altLang="en-US" dirty="0"/>
              <a:t>寫作測驗分為六個等級</a:t>
            </a:r>
            <a:endParaRPr lang="en-US" altLang="zh-TW" dirty="0"/>
          </a:p>
          <a:p>
            <a:pPr>
              <a:defRPr/>
            </a:pPr>
            <a:endParaRPr lang="en-US" altLang="zh-TW" dirty="0"/>
          </a:p>
        </p:txBody>
      </p:sp>
      <p:sp>
        <p:nvSpPr>
          <p:cNvPr id="4" name="Titre 1"/>
          <p:cNvSpPr txBox="1">
            <a:spLocks/>
          </p:cNvSpPr>
          <p:nvPr/>
        </p:nvSpPr>
        <p:spPr bwMode="auto">
          <a:xfrm>
            <a:off x="2141935" y="1052513"/>
            <a:ext cx="4747022" cy="857250"/>
          </a:xfrm>
          <a:prstGeom prst="rect">
            <a:avLst/>
          </a:prstGeom>
          <a:noFill/>
          <a:ln w="9525">
            <a:noFill/>
            <a:miter lim="800000"/>
            <a:headEnd/>
            <a:tailEnd/>
          </a:ln>
        </p:spPr>
        <p:txBody>
          <a:bodyPr anchor="ctr"/>
          <a:lstStyle/>
          <a:p>
            <a:pPr algn="ctr" eaLnBrk="1" hangingPunct="1">
              <a:defRPr/>
            </a:pPr>
            <a:r>
              <a:rPr lang="zh-TW" altLang="en-US" sz="3300" b="1" kern="0" dirty="0">
                <a:solidFill>
                  <a:srgbClr val="002060"/>
                </a:solidFill>
                <a:latin typeface="標楷體" panose="03000509000000000000" pitchFamily="65" charset="-120"/>
                <a:ea typeface="標楷體" panose="03000509000000000000" pitchFamily="65" charset="-120"/>
                <a:cs typeface="+mj-cs"/>
              </a:rPr>
              <a:t>國中教育會考</a:t>
            </a:r>
          </a:p>
        </p:txBody>
      </p:sp>
      <p:sp>
        <p:nvSpPr>
          <p:cNvPr id="9318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9AB511-C892-4E6A-9AD1-C47215995B85}" type="slidenum">
              <a:rPr kumimoji="0" lang="zh-TW" altLang="en-US" smtClean="0">
                <a:solidFill>
                  <a:srgbClr val="FEFFFF"/>
                </a:solidFill>
                <a:latin typeface="Century Gothic" panose="020B0502020202020204" pitchFamily="34" charset="0"/>
              </a:rPr>
              <a:pPr/>
              <a:t>33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654679182"/>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27784" y="2258616"/>
            <a:ext cx="5724525" cy="1416844"/>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013">
              <a:solidFill>
                <a:prstClr val="white"/>
              </a:solidFill>
            </a:endParaRPr>
          </a:p>
        </p:txBody>
      </p:sp>
      <p:sp>
        <p:nvSpPr>
          <p:cNvPr id="104451" name="標題 3"/>
          <p:cNvSpPr>
            <a:spLocks noGrp="1"/>
          </p:cNvSpPr>
          <p:nvPr>
            <p:ph type="title"/>
          </p:nvPr>
        </p:nvSpPr>
        <p:spPr>
          <a:xfrm>
            <a:off x="3563888" y="2406552"/>
            <a:ext cx="4371975" cy="765572"/>
          </a:xfrm>
        </p:spPr>
        <p:txBody>
          <a:bodyPr/>
          <a:lstStyle/>
          <a:p>
            <a:pPr eaLnBrk="1" hangingPunct="1"/>
            <a:r>
              <a:rPr lang="zh-TW" altLang="en-US" sz="3375" dirty="0">
                <a:solidFill>
                  <a:schemeClr val="bg1"/>
                </a:solidFill>
                <a:latin typeface="華康華綜體W5" panose="020B0509000000000000" pitchFamily="49" charset="-120"/>
                <a:ea typeface="華康華綜體W5" panose="020B0509000000000000" pitchFamily="49" charset="-120"/>
              </a:rPr>
              <a:t>臺南區免試入學</a:t>
            </a:r>
          </a:p>
        </p:txBody>
      </p:sp>
      <p:sp>
        <p:nvSpPr>
          <p:cNvPr id="104453" name="副標題 4"/>
          <p:cNvSpPr>
            <a:spLocks noGrp="1"/>
          </p:cNvSpPr>
          <p:nvPr>
            <p:ph type="body" idx="1"/>
          </p:nvPr>
        </p:nvSpPr>
        <p:spPr>
          <a:xfrm>
            <a:off x="3940944" y="3320059"/>
            <a:ext cx="5829300" cy="1002506"/>
          </a:xfrm>
        </p:spPr>
        <p:txBody>
          <a:bodyPr/>
          <a:lstStyle/>
          <a:p>
            <a:pPr eaLnBrk="1" hangingPunct="1"/>
            <a:r>
              <a:rPr lang="zh-TW" altLang="en-US">
                <a:solidFill>
                  <a:srgbClr val="FFFF00"/>
                </a:solidFill>
                <a:latin typeface="華康魏碑體" panose="03000709000000000000" pitchFamily="65" charset="-120"/>
                <a:ea typeface="華康魏碑體" panose="03000709000000000000" pitchFamily="65" charset="-120"/>
              </a:rPr>
              <a:t>承辦學校：國立新營高中</a:t>
            </a:r>
            <a:endParaRPr lang="en-US" altLang="zh-TW">
              <a:solidFill>
                <a:srgbClr val="FFFF00"/>
              </a:solidFill>
              <a:latin typeface="華康魏碑體" panose="03000709000000000000" pitchFamily="65" charset="-120"/>
              <a:ea typeface="華康魏碑體" panose="03000709000000000000" pitchFamily="65" charset="-120"/>
            </a:endParaRPr>
          </a:p>
        </p:txBody>
      </p:sp>
      <p:sp>
        <p:nvSpPr>
          <p:cNvPr id="1044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7387CC-C7E0-49EC-B8AA-8AE327F99D21}" type="slidenum">
              <a:rPr kumimoji="0" lang="zh-TW" altLang="en-US" smtClean="0">
                <a:solidFill>
                  <a:srgbClr val="FEFFFF"/>
                </a:solidFill>
                <a:latin typeface="Century Gothic" panose="020B0502020202020204" pitchFamily="34" charset="0"/>
              </a:rPr>
              <a:pPr/>
              <a:t>34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935628985"/>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9466" y="1004887"/>
            <a:ext cx="4929188" cy="652463"/>
          </a:xfrm>
          <a:solidFill>
            <a:srgbClr val="006600"/>
          </a:solidFill>
        </p:spPr>
        <p:txBody>
          <a:bodyPr/>
          <a:lstStyle/>
          <a:p>
            <a:pPr>
              <a:defRPr/>
            </a:pPr>
            <a:r>
              <a:rPr lang="zh-TW" altLang="en-US" b="1" dirty="0" smtClean="0">
                <a:solidFill>
                  <a:schemeClr val="bg1"/>
                </a:solidFill>
                <a:latin typeface="+mn-ea"/>
                <a:ea typeface="+mn-ea"/>
              </a:rPr>
              <a:t>免試</a:t>
            </a:r>
            <a:r>
              <a:rPr lang="zh-TW" altLang="en-US" b="1" dirty="0">
                <a:solidFill>
                  <a:schemeClr val="bg1"/>
                </a:solidFill>
                <a:latin typeface="+mn-ea"/>
                <a:ea typeface="+mn-ea"/>
              </a:rPr>
              <a:t>入學就學區規劃</a:t>
            </a:r>
            <a:r>
              <a:rPr lang="en-US" altLang="zh-TW" b="1" dirty="0">
                <a:solidFill>
                  <a:schemeClr val="bg1"/>
                </a:solidFill>
                <a:latin typeface="+mn-ea"/>
                <a:ea typeface="+mn-ea"/>
              </a:rPr>
              <a:t>-1</a:t>
            </a:r>
            <a:endParaRPr lang="zh-TW" altLang="en-US" dirty="0">
              <a:solidFill>
                <a:schemeClr val="bg1"/>
              </a:solidFill>
              <a:latin typeface="+mn-ea"/>
              <a:ea typeface="+mn-ea"/>
            </a:endParaRPr>
          </a:p>
        </p:txBody>
      </p:sp>
      <p:sp>
        <p:nvSpPr>
          <p:cNvPr id="5" name="Rectangle 3"/>
          <p:cNvSpPr txBox="1">
            <a:spLocks/>
          </p:cNvSpPr>
          <p:nvPr/>
        </p:nvSpPr>
        <p:spPr bwMode="auto">
          <a:xfrm>
            <a:off x="1439466" y="1657350"/>
            <a:ext cx="6480572" cy="4201716"/>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3150"/>
              </a:lnSpc>
              <a:spcBef>
                <a:spcPct val="0"/>
              </a:spcBef>
              <a:buClr>
                <a:srgbClr val="E78712"/>
              </a:buClr>
              <a:buBlip>
                <a:blip r:embed="rId2"/>
              </a:buBlip>
              <a:defRPr/>
            </a:pPr>
            <a:r>
              <a:rPr kumimoji="0" lang="zh-TW" altLang="en-US" sz="2100" b="1" dirty="0">
                <a:solidFill>
                  <a:srgbClr val="FF0000"/>
                </a:solidFill>
                <a:effectLst>
                  <a:outerShdw blurRad="38100" dist="38100" dir="2700000" algn="tl">
                    <a:srgbClr val="C0C0C0"/>
                  </a:outerShdw>
                </a:effectLst>
                <a:latin typeface="微軟正黑體" panose="020B0604030504040204" pitchFamily="34" charset="-120"/>
              </a:rPr>
              <a:t>高中高職：</a:t>
            </a:r>
            <a:endParaRPr kumimoji="0" lang="en-US" altLang="zh-TW" sz="2100" b="1" dirty="0">
              <a:solidFill>
                <a:srgbClr val="FF0000"/>
              </a:solidFill>
              <a:effectLst>
                <a:outerShdw blurRad="38100" dist="38100" dir="2700000" algn="tl">
                  <a:srgbClr val="C0C0C0"/>
                </a:outerShdw>
              </a:effectLst>
              <a:latin typeface="微軟正黑體" panose="020B0604030504040204" pitchFamily="34" charset="-120"/>
            </a:endParaRPr>
          </a:p>
          <a:p>
            <a:pPr eaLnBrk="1" hangingPunct="1">
              <a:lnSpc>
                <a:spcPts val="2850"/>
              </a:lnSpc>
              <a:spcBef>
                <a:spcPct val="0"/>
              </a:spcBef>
              <a:buClr>
                <a:srgbClr val="E78712"/>
              </a:buClr>
              <a:buNone/>
              <a:defRPr/>
            </a:pPr>
            <a:r>
              <a:rPr kumimoji="0" lang="en-US" altLang="zh-TW" sz="2100" b="1" u="sng" dirty="0">
                <a:solidFill>
                  <a:srgbClr val="000099"/>
                </a:solidFill>
                <a:effectLst>
                  <a:outerShdw blurRad="38100" dist="38100" dir="2700000" algn="tl">
                    <a:srgbClr val="C0C0C0"/>
                  </a:outerShdw>
                </a:effectLst>
                <a:latin typeface="微軟正黑體" panose="020B0604030504040204" pitchFamily="34" charset="-120"/>
              </a:rPr>
              <a:t>1.</a:t>
            </a:r>
            <a:r>
              <a:rPr kumimoji="0" lang="zh-TW" altLang="en-US" sz="2100" b="1" u="sng" dirty="0">
                <a:solidFill>
                  <a:srgbClr val="000099"/>
                </a:solidFill>
                <a:effectLst>
                  <a:outerShdw blurRad="38100" dist="38100" dir="2700000" algn="tl">
                    <a:srgbClr val="C0C0C0"/>
                  </a:outerShdw>
                </a:effectLst>
                <a:latin typeface="微軟正黑體" panose="020B0604030504040204" pitchFamily="34" charset="-120"/>
              </a:rPr>
              <a:t>免試入學：</a:t>
            </a:r>
            <a:endParaRPr kumimoji="0" lang="en-US" altLang="zh-TW" sz="2100" b="1" u="sng" dirty="0">
              <a:solidFill>
                <a:srgbClr val="000099"/>
              </a:solidFill>
              <a:effectLst>
                <a:outerShdw blurRad="38100" dist="38100" dir="2700000" algn="tl">
                  <a:srgbClr val="C0C0C0"/>
                </a:outerShdw>
              </a:effectLst>
              <a:latin typeface="微軟正黑體" panose="020B0604030504040204" pitchFamily="34" charset="-120"/>
            </a:endParaRPr>
          </a:p>
          <a:p>
            <a:pPr eaLnBrk="1" hangingPunct="1">
              <a:lnSpc>
                <a:spcPts val="2850"/>
              </a:lnSpc>
              <a:spcBef>
                <a:spcPct val="0"/>
              </a:spcBef>
              <a:buClr>
                <a:srgbClr val="E78712"/>
              </a:buClr>
              <a:buNone/>
              <a:defRPr/>
            </a:pPr>
            <a:r>
              <a:rPr kumimoji="0" lang="en-US" altLang="zh-TW" sz="2100" b="1" dirty="0">
                <a:solidFill>
                  <a:srgbClr val="000099"/>
                </a:solidFill>
                <a:latin typeface="微軟正黑體" panose="020B0604030504040204" pitchFamily="34" charset="-120"/>
              </a:rPr>
              <a:t>(1)15</a:t>
            </a:r>
            <a:r>
              <a:rPr kumimoji="0" lang="zh-TW" altLang="en-US" sz="2100" b="1" dirty="0">
                <a:solidFill>
                  <a:srgbClr val="000099"/>
                </a:solidFill>
                <a:latin typeface="微軟正黑體" panose="020B0604030504040204" pitchFamily="34" charset="-120"/>
              </a:rPr>
              <a:t>個高中高職免試入學就學區</a:t>
            </a:r>
            <a:r>
              <a:rPr kumimoji="0" lang="zh-TW" altLang="en-US" sz="2100" b="1" dirty="0">
                <a:latin typeface="微軟正黑體" panose="020B0604030504040204" pitchFamily="34" charset="-120"/>
              </a:rPr>
              <a:t>：規劃以兼顧學生選校、學校招生、地方生活圈概念及符應主管機關權責。</a:t>
            </a:r>
            <a:endParaRPr kumimoji="0" lang="en-US" altLang="zh-TW" sz="2100" b="1" dirty="0">
              <a:latin typeface="微軟正黑體" panose="020B0604030504040204" pitchFamily="34" charset="-120"/>
            </a:endParaRPr>
          </a:p>
        </p:txBody>
      </p:sp>
      <p:graphicFrame>
        <p:nvGraphicFramePr>
          <p:cNvPr id="6" name="Group 17"/>
          <p:cNvGraphicFramePr>
            <a:graphicFrameLocks/>
          </p:cNvGraphicFramePr>
          <p:nvPr/>
        </p:nvGraphicFramePr>
        <p:xfrm>
          <a:off x="2446735" y="3332560"/>
          <a:ext cx="4968478" cy="2581276"/>
        </p:xfrm>
        <a:graphic>
          <a:graphicData uri="http://schemas.openxmlformats.org/drawingml/2006/table">
            <a:tbl>
              <a:tblPr/>
              <a:tblGrid>
                <a:gridCol w="559594">
                  <a:extLst>
                    <a:ext uri="{9D8B030D-6E8A-4147-A177-3AD203B41FA5}">
                      <a16:colId xmlns:a16="http://schemas.microsoft.com/office/drawing/2014/main" val="20000"/>
                    </a:ext>
                  </a:extLst>
                </a:gridCol>
                <a:gridCol w="4408884">
                  <a:extLst>
                    <a:ext uri="{9D8B030D-6E8A-4147-A177-3AD203B41FA5}">
                      <a16:colId xmlns:a16="http://schemas.microsoft.com/office/drawing/2014/main" val="20001"/>
                    </a:ext>
                  </a:extLst>
                </a:gridCol>
              </a:tblGrid>
              <a:tr h="108995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單一縣市</a:t>
                      </a:r>
                    </a:p>
                  </a:txBody>
                  <a:tcPr marL="47700" marR="47700" marT="23843" marB="238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1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臺南市</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、高雄市、彰化縣、雲林縣、</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屏東縣、臺東縣、花蓮縣、宜蘭縣、</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澎湖縣、金門縣</a:t>
                      </a:r>
                    </a:p>
                  </a:txBody>
                  <a:tcPr marL="47700" marR="47700" marT="23843" marB="238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49132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700" b="1"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微軟正黑體"/>
                        </a:rPr>
                        <a:t>跨縣市</a:t>
                      </a:r>
                    </a:p>
                  </a:txBody>
                  <a:tcPr marL="47700" marR="47700" marT="23843" marB="2384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桃園區 </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桃園縣、連江縣</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嘉義區 </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嘉義縣、嘉義市</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endPar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竹苗區 </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新竹縣、新竹市、苗栗縣</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中投區 </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臺中市、南投縣</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
                      </a:r>
                      <a:b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b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基北區 </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r>
                        <a:rPr kumimoji="0" lang="zh-TW" altLang="en-US"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新北市、臺北市、基隆市</a:t>
                      </a:r>
                      <a:r>
                        <a:rPr kumimoji="0" lang="en-US" altLang="zh-TW" sz="17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a:t>
                      </a:r>
                    </a:p>
                  </a:txBody>
                  <a:tcPr marL="47700" marR="47700" marT="23843" marB="238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1054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8B1E1F6-D0BD-48E9-B3B4-0739A980E83C}" type="slidenum">
              <a:rPr kumimoji="0" lang="zh-TW" altLang="en-US" smtClean="0">
                <a:solidFill>
                  <a:srgbClr val="FEFFFF"/>
                </a:solidFill>
                <a:latin typeface="Century Gothic" panose="020B0502020202020204" pitchFamily="34" charset="0"/>
              </a:rPr>
              <a:pPr/>
              <a:t>35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339101428"/>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90688" y="2033588"/>
            <a:ext cx="6686550" cy="3295650"/>
          </a:xfrm>
        </p:spPr>
        <p:txBody>
          <a:bodyPr/>
          <a:lstStyle/>
          <a:p>
            <a:pPr>
              <a:lnSpc>
                <a:spcPts val="3000"/>
              </a:lnSpc>
              <a:spcBef>
                <a:spcPct val="0"/>
              </a:spcBef>
              <a:buNone/>
              <a:defRPr/>
            </a:pPr>
            <a:r>
              <a:rPr lang="en-US" altLang="zh-TW" sz="2100" b="1"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100" b="1" dirty="0">
                <a:solidFill>
                  <a:srgbClr val="000099"/>
                </a:solidFill>
                <a:effectLst>
                  <a:outerShdw blurRad="38100" dist="38100" dir="2700000" algn="tl">
                    <a:srgbClr val="C0C0C0"/>
                  </a:outerShdw>
                </a:effectLst>
                <a:latin typeface="微軟正黑體" panose="020B0604030504040204" pitchFamily="34" charset="-120"/>
              </a:rPr>
              <a:t>共同就學區</a:t>
            </a:r>
            <a:r>
              <a:rPr lang="en-US" altLang="zh-TW" sz="2100" b="1" dirty="0">
                <a:solidFill>
                  <a:srgbClr val="000099"/>
                </a:solidFill>
                <a:effectLst>
                  <a:outerShdw blurRad="38100" dist="38100" dir="2700000" algn="tl">
                    <a:srgbClr val="C0C0C0"/>
                  </a:outerShdw>
                </a:effectLst>
                <a:latin typeface="微軟正黑體" panose="020B0604030504040204" pitchFamily="34" charset="-120"/>
              </a:rPr>
              <a:t>:</a:t>
            </a:r>
            <a:br>
              <a:rPr lang="en-US" altLang="zh-TW" sz="2100" b="1" dirty="0">
                <a:solidFill>
                  <a:srgbClr val="000099"/>
                </a:solidFill>
                <a:effectLst>
                  <a:outerShdw blurRad="38100" dist="38100" dir="2700000" algn="tl">
                    <a:srgbClr val="C0C0C0"/>
                  </a:outerShdw>
                </a:effectLst>
                <a:latin typeface="微軟正黑體" panose="020B0604030504040204" pitchFamily="34" charset="-120"/>
              </a:rPr>
            </a:br>
            <a:r>
              <a:rPr lang="zh-TW" altLang="zh-TW" sz="2100" b="1" dirty="0">
                <a:latin typeface="微軟正黑體" panose="020B0604030504040204" pitchFamily="34" charset="-120"/>
              </a:rPr>
              <a:t>位處</a:t>
            </a:r>
            <a:r>
              <a:rPr lang="zh-TW" altLang="zh-TW" sz="2100" b="1" dirty="0">
                <a:solidFill>
                  <a:srgbClr val="FF0000"/>
                </a:solidFill>
                <a:latin typeface="微軟正黑體" panose="020B0604030504040204" pitchFamily="34" charset="-120"/>
              </a:rPr>
              <a:t>免試就學區交界</a:t>
            </a:r>
            <a:r>
              <a:rPr lang="zh-TW" altLang="en-US" sz="2100" b="1" dirty="0">
                <a:solidFill>
                  <a:srgbClr val="FF0000"/>
                </a:solidFill>
                <a:latin typeface="微軟正黑體" panose="020B0604030504040204" pitchFamily="34" charset="-120"/>
              </a:rPr>
              <a:t>之</a:t>
            </a:r>
            <a:r>
              <a:rPr lang="zh-TW" altLang="zh-TW" sz="2100" b="1" dirty="0">
                <a:solidFill>
                  <a:srgbClr val="FF0000"/>
                </a:solidFill>
                <a:latin typeface="微軟正黑體" panose="020B0604030504040204" pitchFamily="34" charset="-120"/>
              </a:rPr>
              <a:t>學校</a:t>
            </a:r>
            <a:r>
              <a:rPr lang="zh-TW" altLang="en-US" sz="2100" b="1" dirty="0">
                <a:solidFill>
                  <a:srgbClr val="FF0000"/>
                </a:solidFill>
                <a:latin typeface="微軟正黑體" panose="020B0604030504040204" pitchFamily="34" charset="-120"/>
              </a:rPr>
              <a:t>，得由兩個以上縣</a:t>
            </a:r>
            <a:r>
              <a:rPr lang="en-US" altLang="zh-TW" sz="2100" b="1" dirty="0">
                <a:solidFill>
                  <a:srgbClr val="FF0000"/>
                </a:solidFill>
                <a:latin typeface="微軟正黑體" panose="020B0604030504040204" pitchFamily="34" charset="-120"/>
              </a:rPr>
              <a:t>(</a:t>
            </a:r>
            <a:r>
              <a:rPr lang="zh-TW" altLang="en-US" sz="2100" b="1" dirty="0">
                <a:solidFill>
                  <a:srgbClr val="FF0000"/>
                </a:solidFill>
                <a:latin typeface="微軟正黑體" panose="020B0604030504040204" pitchFamily="34" charset="-120"/>
              </a:rPr>
              <a:t>市</a:t>
            </a:r>
            <a:r>
              <a:rPr lang="en-US" altLang="zh-TW" sz="2100" b="1" dirty="0">
                <a:solidFill>
                  <a:srgbClr val="FF0000"/>
                </a:solidFill>
                <a:latin typeface="微軟正黑體" panose="020B0604030504040204" pitchFamily="34" charset="-120"/>
              </a:rPr>
              <a:t>)</a:t>
            </a:r>
            <a:r>
              <a:rPr lang="zh-TW" altLang="en-US" sz="2100" b="1" dirty="0">
                <a:solidFill>
                  <a:srgbClr val="FF0000"/>
                </a:solidFill>
                <a:latin typeface="微軟正黑體" panose="020B0604030504040204" pitchFamily="34" charset="-120"/>
              </a:rPr>
              <a:t>主管機關協調規劃共同就學及招生之範圍。</a:t>
            </a:r>
            <a:endParaRPr lang="en-US" altLang="zh-TW" sz="2100" b="1" dirty="0">
              <a:solidFill>
                <a:srgbClr val="FF0000"/>
              </a:solidFill>
              <a:latin typeface="微軟正黑體" panose="020B0604030504040204" pitchFamily="34" charset="-120"/>
            </a:endParaRPr>
          </a:p>
          <a:p>
            <a:pPr>
              <a:lnSpc>
                <a:spcPts val="3000"/>
              </a:lnSpc>
              <a:spcBef>
                <a:spcPct val="0"/>
              </a:spcBef>
              <a:buNone/>
              <a:defRPr/>
            </a:pPr>
            <a:endParaRPr lang="en-US" altLang="zh-TW" sz="2100" b="1" dirty="0">
              <a:solidFill>
                <a:srgbClr val="FF0000"/>
              </a:solidFill>
              <a:latin typeface="微軟正黑體" panose="020B0604030504040204" pitchFamily="34" charset="-120"/>
            </a:endParaRPr>
          </a:p>
          <a:p>
            <a:pPr>
              <a:lnSpc>
                <a:spcPts val="2850"/>
              </a:lnSpc>
              <a:spcBef>
                <a:spcPct val="0"/>
              </a:spcBef>
              <a:buNone/>
              <a:defRPr/>
            </a:pPr>
            <a:r>
              <a:rPr lang="en-US" altLang="zh-TW" sz="2100" b="1" u="sng" dirty="0">
                <a:solidFill>
                  <a:srgbClr val="000099"/>
                </a:solidFill>
                <a:effectLst>
                  <a:outerShdw blurRad="38100" dist="38100" dir="2700000" algn="tl">
                    <a:srgbClr val="C0C0C0"/>
                  </a:outerShdw>
                </a:effectLst>
                <a:latin typeface="微軟正黑體" panose="020B0604030504040204" pitchFamily="34" charset="-120"/>
              </a:rPr>
              <a:t>2.</a:t>
            </a:r>
            <a:r>
              <a:rPr lang="zh-TW" altLang="en-US" sz="2100" b="1" u="sng" dirty="0">
                <a:solidFill>
                  <a:srgbClr val="000099"/>
                </a:solidFill>
                <a:effectLst>
                  <a:outerShdw blurRad="38100" dist="38100" dir="2700000" algn="tl">
                    <a:srgbClr val="C0C0C0"/>
                  </a:outerShdw>
                </a:effectLst>
                <a:latin typeface="微軟正黑體" panose="020B0604030504040204" pitchFamily="34" charset="-120"/>
              </a:rPr>
              <a:t>特色招生：</a:t>
            </a:r>
            <a:r>
              <a:rPr lang="en-US" altLang="zh-TW" sz="2100" b="1" u="sng" dirty="0">
                <a:solidFill>
                  <a:srgbClr val="000099"/>
                </a:solidFill>
                <a:effectLst>
                  <a:outerShdw blurRad="38100" dist="38100" dir="2700000" algn="tl">
                    <a:srgbClr val="C0C0C0"/>
                  </a:outerShdw>
                </a:effectLst>
                <a:latin typeface="微軟正黑體" panose="020B0604030504040204" pitchFamily="34" charset="-120"/>
              </a:rPr>
              <a:t/>
            </a:r>
            <a:br>
              <a:rPr lang="en-US" altLang="zh-TW" sz="2100" b="1" u="sng" dirty="0">
                <a:solidFill>
                  <a:srgbClr val="000099"/>
                </a:solidFill>
                <a:effectLst>
                  <a:outerShdw blurRad="38100" dist="38100" dir="2700000" algn="tl">
                    <a:srgbClr val="C0C0C0"/>
                  </a:outerShdw>
                </a:effectLst>
                <a:latin typeface="微軟正黑體" panose="020B0604030504040204" pitchFamily="34" charset="-120"/>
              </a:rPr>
            </a:br>
            <a:r>
              <a:rPr lang="zh-TW" altLang="en-US" sz="2100" b="1" dirty="0">
                <a:latin typeface="微軟正黑體" panose="020B0604030504040204" pitchFamily="34" charset="-120"/>
              </a:rPr>
              <a:t>得跨就學區選一區參加。</a:t>
            </a:r>
            <a:endParaRPr lang="en-US" altLang="zh-TW" sz="2100" b="1" dirty="0">
              <a:latin typeface="微軟正黑體" panose="020B0604030504040204" pitchFamily="34" charset="-120"/>
            </a:endParaRPr>
          </a:p>
          <a:p>
            <a:pPr>
              <a:lnSpc>
                <a:spcPts val="2850"/>
              </a:lnSpc>
              <a:spcBef>
                <a:spcPct val="0"/>
              </a:spcBef>
              <a:buNone/>
              <a:defRPr/>
            </a:pPr>
            <a:endParaRPr lang="en-US" altLang="zh-TW" sz="2100" b="1" dirty="0">
              <a:latin typeface="微軟正黑體" panose="020B0604030504040204" pitchFamily="34" charset="-120"/>
            </a:endParaRPr>
          </a:p>
          <a:p>
            <a:pPr>
              <a:lnSpc>
                <a:spcPts val="2850"/>
              </a:lnSpc>
              <a:spcBef>
                <a:spcPct val="0"/>
              </a:spcBef>
              <a:buBlip>
                <a:blip r:embed="rId2"/>
              </a:buBlip>
              <a:defRPr/>
            </a:pPr>
            <a:r>
              <a:rPr lang="zh-TW" altLang="en-US" sz="2100" b="1" dirty="0">
                <a:solidFill>
                  <a:srgbClr val="FF0000"/>
                </a:solidFill>
                <a:effectLst>
                  <a:outerShdw blurRad="38100" dist="38100" dir="2700000" algn="tl">
                    <a:srgbClr val="C0C0C0"/>
                  </a:outerShdw>
                </a:effectLst>
                <a:latin typeface="微軟正黑體" panose="020B0604030504040204" pitchFamily="34" charset="-120"/>
              </a:rPr>
              <a:t>五專：</a:t>
            </a:r>
            <a:endParaRPr lang="en-US" altLang="zh-TW" sz="2100" b="1" dirty="0">
              <a:solidFill>
                <a:srgbClr val="FF0000"/>
              </a:solidFill>
              <a:effectLst>
                <a:outerShdw blurRad="38100" dist="38100" dir="2700000" algn="tl">
                  <a:srgbClr val="C0C0C0"/>
                </a:outerShdw>
              </a:effectLst>
              <a:latin typeface="微軟正黑體" panose="020B0604030504040204" pitchFamily="34" charset="-120"/>
            </a:endParaRPr>
          </a:p>
          <a:p>
            <a:pPr>
              <a:lnSpc>
                <a:spcPts val="2850"/>
              </a:lnSpc>
              <a:spcBef>
                <a:spcPct val="0"/>
              </a:spcBef>
              <a:buNone/>
              <a:defRPr/>
            </a:pPr>
            <a:r>
              <a:rPr lang="zh-TW" altLang="en-US" sz="2100" b="1" dirty="0">
                <a:latin typeface="微軟正黑體" panose="020B0604030504040204" pitchFamily="34" charset="-120"/>
              </a:rPr>
              <a:t>學校分散且類科屬性特殊，</a:t>
            </a:r>
            <a:r>
              <a:rPr lang="zh-TW" altLang="en-US" sz="2100" b="1" dirty="0">
                <a:solidFill>
                  <a:srgbClr val="FF0000"/>
                </a:solidFill>
                <a:effectLst>
                  <a:outerShdw blurRad="38100" dist="38100" dir="2700000" algn="tl">
                    <a:srgbClr val="C0C0C0"/>
                  </a:outerShdw>
                </a:effectLst>
                <a:latin typeface="微軟正黑體" panose="020B0604030504040204" pitchFamily="34" charset="-120"/>
              </a:rPr>
              <a:t>採全國一區。</a:t>
            </a:r>
            <a:endParaRPr lang="en-US" altLang="zh-TW" sz="2100" b="1" dirty="0">
              <a:solidFill>
                <a:srgbClr val="FF0000"/>
              </a:solidFill>
              <a:effectLst>
                <a:outerShdw blurRad="38100" dist="38100" dir="2700000" algn="tl">
                  <a:srgbClr val="C0C0C0"/>
                </a:outerShdw>
              </a:effectLst>
              <a:latin typeface="微軟正黑體" panose="020B0604030504040204" pitchFamily="34" charset="-120"/>
            </a:endParaRPr>
          </a:p>
          <a:p>
            <a:pPr>
              <a:defRPr/>
            </a:pPr>
            <a:endParaRPr lang="zh-TW" altLang="en-US" dirty="0"/>
          </a:p>
        </p:txBody>
      </p:sp>
      <p:sp>
        <p:nvSpPr>
          <p:cNvPr id="5" name="標題 1"/>
          <p:cNvSpPr txBox="1">
            <a:spLocks/>
          </p:cNvSpPr>
          <p:nvPr/>
        </p:nvSpPr>
        <p:spPr bwMode="auto">
          <a:xfrm>
            <a:off x="1475185" y="1197769"/>
            <a:ext cx="4929188" cy="6524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b="1" dirty="0" smtClean="0">
                <a:solidFill>
                  <a:schemeClr val="bg1"/>
                </a:solidFill>
                <a:latin typeface="+mn-ea"/>
                <a:ea typeface="+mn-ea"/>
              </a:rPr>
              <a:t>免試</a:t>
            </a:r>
            <a:r>
              <a:rPr kumimoji="0" lang="zh-TW" altLang="en-US" sz="3000" b="1" dirty="0">
                <a:solidFill>
                  <a:schemeClr val="bg1"/>
                </a:solidFill>
                <a:latin typeface="+mn-ea"/>
                <a:ea typeface="+mn-ea"/>
              </a:rPr>
              <a:t>入學就學區規劃</a:t>
            </a:r>
            <a:r>
              <a:rPr kumimoji="0" lang="en-US" altLang="zh-TW" sz="3000" b="1" dirty="0">
                <a:solidFill>
                  <a:schemeClr val="bg1"/>
                </a:solidFill>
                <a:latin typeface="+mn-ea"/>
                <a:ea typeface="+mn-ea"/>
              </a:rPr>
              <a:t>-2</a:t>
            </a:r>
            <a:endParaRPr kumimoji="0" lang="zh-TW" altLang="en-US" sz="3000" dirty="0">
              <a:solidFill>
                <a:schemeClr val="bg1"/>
              </a:solidFill>
              <a:latin typeface="+mn-ea"/>
              <a:ea typeface="+mn-ea"/>
            </a:endParaRPr>
          </a:p>
        </p:txBody>
      </p:sp>
      <p:sp>
        <p:nvSpPr>
          <p:cNvPr id="1065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D455583-DE65-442C-9EAF-883DF218B7B7}" type="slidenum">
              <a:rPr kumimoji="0" lang="zh-TW" altLang="en-US" smtClean="0">
                <a:solidFill>
                  <a:srgbClr val="FEFFFF"/>
                </a:solidFill>
                <a:latin typeface="Century Gothic" panose="020B0502020202020204" pitchFamily="34" charset="0"/>
              </a:rPr>
              <a:pPr/>
              <a:t>36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473523657"/>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p:nvPr>
        </p:nvSpPr>
        <p:spPr>
          <a:xfrm>
            <a:off x="1259632" y="620688"/>
            <a:ext cx="4662488" cy="617935"/>
          </a:xfrm>
          <a:solidFill>
            <a:srgbClr val="006600"/>
          </a:solidFill>
        </p:spPr>
        <p:txBody>
          <a:bodyPr/>
          <a:lstStyle/>
          <a:p>
            <a:r>
              <a:rPr lang="zh-TW" altLang="en-US" dirty="0" smtClean="0">
                <a:solidFill>
                  <a:schemeClr val="bg1"/>
                </a:solidFill>
                <a:latin typeface="微軟正黑體" panose="020B0604030504040204" pitchFamily="34" charset="-120"/>
                <a:ea typeface="超研澤顏楷"/>
                <a:cs typeface="超研澤顏楷"/>
              </a:rPr>
              <a:t>免試</a:t>
            </a:r>
            <a:r>
              <a:rPr lang="zh-TW" altLang="en-US" dirty="0">
                <a:solidFill>
                  <a:schemeClr val="bg1"/>
                </a:solidFill>
                <a:latin typeface="微軟正黑體" panose="020B0604030504040204" pitchFamily="34" charset="-120"/>
                <a:ea typeface="超研澤顏楷"/>
                <a:cs typeface="超研澤顏楷"/>
              </a:rPr>
              <a:t>入學作業程序</a:t>
            </a:r>
          </a:p>
        </p:txBody>
      </p:sp>
      <p:graphicFrame>
        <p:nvGraphicFramePr>
          <p:cNvPr id="109571" name="Object 8"/>
          <p:cNvGraphicFramePr>
            <a:graphicFrameLocks noChangeAspect="1"/>
          </p:cNvGraphicFramePr>
          <p:nvPr>
            <p:extLst>
              <p:ext uri="{D42A27DB-BD31-4B8C-83A1-F6EECF244321}">
                <p14:modId xmlns:p14="http://schemas.microsoft.com/office/powerpoint/2010/main" val="444978033"/>
              </p:ext>
            </p:extLst>
          </p:nvPr>
        </p:nvGraphicFramePr>
        <p:xfrm>
          <a:off x="179512" y="1958579"/>
          <a:ext cx="8445103" cy="2630090"/>
        </p:xfrm>
        <a:graphic>
          <a:graphicData uri="http://schemas.openxmlformats.org/presentationml/2006/ole">
            <mc:AlternateContent xmlns:mc="http://schemas.openxmlformats.org/markup-compatibility/2006">
              <mc:Choice xmlns:v="urn:schemas-microsoft-com:vml" Requires="v">
                <p:oleObj spid="_x0000_s7206" name="Visio" r:id="rId4" imgW="4426729" imgH="1541786" progId="">
                  <p:embed/>
                </p:oleObj>
              </mc:Choice>
              <mc:Fallback>
                <p:oleObj name="Visio" r:id="rId4" imgW="4426729" imgH="1541786" progId="">
                  <p:embed/>
                  <p:pic>
                    <p:nvPicPr>
                      <p:cNvPr id="109571"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958579"/>
                        <a:ext cx="8445103" cy="263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427859" y="4915498"/>
            <a:ext cx="8069646" cy="1015663"/>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106</a:t>
            </a:r>
            <a:r>
              <a:rPr lang="zh-TW" altLang="en-US"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學年度起入學，須就讀該校滿</a:t>
            </a:r>
            <a:r>
              <a:rPr lang="en-US" altLang="zh-TW"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a:t>
            </a:r>
            <a:endParaRPr lang="en-US" altLang="zh-TW"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zh-TW" altLang="en-US" sz="30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才有保障名額資格</a:t>
            </a:r>
          </a:p>
        </p:txBody>
      </p:sp>
      <p:sp>
        <p:nvSpPr>
          <p:cNvPr id="109573" name="投影片編號版面配置區 2"/>
          <p:cNvSpPr>
            <a:spLocks noGrp="1"/>
          </p:cNvSpPr>
          <p:nvPr>
            <p:ph type="sldNum" sz="quarter" idx="12"/>
          </p:nvPr>
        </p:nvSpPr>
        <p:spPr bwMode="auto">
          <a:xfrm rot="5400000">
            <a:off x="6608490" y="3736975"/>
            <a:ext cx="3200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94A2AE-FB57-428C-AEAD-EC8CFC452686}" type="slidenum">
              <a:rPr kumimoji="0" lang="zh-TW" altLang="en-US" smtClean="0">
                <a:solidFill>
                  <a:srgbClr val="FEFFFF"/>
                </a:solidFill>
                <a:latin typeface="Century Gothic" panose="020B0502020202020204" pitchFamily="34" charset="0"/>
              </a:rPr>
              <a:pPr/>
              <a:t>37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577536319"/>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p:cNvGraphicFramePr>
            <a:graphicFrameLocks/>
          </p:cNvGraphicFramePr>
          <p:nvPr/>
        </p:nvGraphicFramePr>
        <p:xfrm>
          <a:off x="1710928" y="27261741"/>
          <a:ext cx="6082906" cy="8001000"/>
        </p:xfrm>
        <a:graphic>
          <a:graphicData uri="http://schemas.openxmlformats.org/drawingml/2006/table">
            <a:tbl>
              <a:tblPr>
                <a:tableStyleId>{5C22544A-7EE6-4342-B048-85BDC9FD1C3A}</a:tableStyleId>
              </a:tblPr>
              <a:tblGrid>
                <a:gridCol w="527269">
                  <a:extLst>
                    <a:ext uri="{9D8B030D-6E8A-4147-A177-3AD203B41FA5}">
                      <a16:colId xmlns:a16="http://schemas.microsoft.com/office/drawing/2014/main" val="20000"/>
                    </a:ext>
                  </a:extLst>
                </a:gridCol>
                <a:gridCol w="527269">
                  <a:extLst>
                    <a:ext uri="{9D8B030D-6E8A-4147-A177-3AD203B41FA5}">
                      <a16:colId xmlns:a16="http://schemas.microsoft.com/office/drawing/2014/main" val="20001"/>
                    </a:ext>
                  </a:extLst>
                </a:gridCol>
                <a:gridCol w="452888">
                  <a:extLst>
                    <a:ext uri="{9D8B030D-6E8A-4147-A177-3AD203B41FA5}">
                      <a16:colId xmlns:a16="http://schemas.microsoft.com/office/drawing/2014/main" val="20002"/>
                    </a:ext>
                  </a:extLst>
                </a:gridCol>
                <a:gridCol w="478829">
                  <a:extLst>
                    <a:ext uri="{9D8B030D-6E8A-4147-A177-3AD203B41FA5}">
                      <a16:colId xmlns:a16="http://schemas.microsoft.com/office/drawing/2014/main" val="20003"/>
                    </a:ext>
                  </a:extLst>
                </a:gridCol>
                <a:gridCol w="447173">
                  <a:extLst>
                    <a:ext uri="{9D8B030D-6E8A-4147-A177-3AD203B41FA5}">
                      <a16:colId xmlns:a16="http://schemas.microsoft.com/office/drawing/2014/main" val="20004"/>
                    </a:ext>
                  </a:extLst>
                </a:gridCol>
                <a:gridCol w="366675">
                  <a:extLst>
                    <a:ext uri="{9D8B030D-6E8A-4147-A177-3AD203B41FA5}">
                      <a16:colId xmlns:a16="http://schemas.microsoft.com/office/drawing/2014/main" val="20005"/>
                    </a:ext>
                  </a:extLst>
                </a:gridCol>
                <a:gridCol w="99476">
                  <a:extLst>
                    <a:ext uri="{9D8B030D-6E8A-4147-A177-3AD203B41FA5}">
                      <a16:colId xmlns:a16="http://schemas.microsoft.com/office/drawing/2014/main" val="20006"/>
                    </a:ext>
                  </a:extLst>
                </a:gridCol>
                <a:gridCol w="236743">
                  <a:extLst>
                    <a:ext uri="{9D8B030D-6E8A-4147-A177-3AD203B41FA5}">
                      <a16:colId xmlns:a16="http://schemas.microsoft.com/office/drawing/2014/main" val="20007"/>
                    </a:ext>
                  </a:extLst>
                </a:gridCol>
                <a:gridCol w="242087">
                  <a:extLst>
                    <a:ext uri="{9D8B030D-6E8A-4147-A177-3AD203B41FA5}">
                      <a16:colId xmlns:a16="http://schemas.microsoft.com/office/drawing/2014/main" val="20008"/>
                    </a:ext>
                  </a:extLst>
                </a:gridCol>
                <a:gridCol w="425626">
                  <a:extLst>
                    <a:ext uri="{9D8B030D-6E8A-4147-A177-3AD203B41FA5}">
                      <a16:colId xmlns:a16="http://schemas.microsoft.com/office/drawing/2014/main" val="20009"/>
                    </a:ext>
                  </a:extLst>
                </a:gridCol>
                <a:gridCol w="2278871">
                  <a:extLst>
                    <a:ext uri="{9D8B030D-6E8A-4147-A177-3AD203B41FA5}">
                      <a16:colId xmlns:a16="http://schemas.microsoft.com/office/drawing/2014/main" val="20010"/>
                    </a:ext>
                  </a:extLst>
                </a:gridCol>
              </a:tblGrid>
              <a:tr h="342905">
                <a:tc gridSpan="2">
                  <a:txBody>
                    <a:bodyPr/>
                    <a:lstStyle/>
                    <a:p>
                      <a:pPr algn="ctr">
                        <a:lnSpc>
                          <a:spcPts val="1800"/>
                        </a:lnSpc>
                        <a:spcAft>
                          <a:spcPts val="0"/>
                        </a:spcAft>
                        <a:tabLst>
                          <a:tab pos="90170" algn="l"/>
                        </a:tabLst>
                      </a:pPr>
                      <a:r>
                        <a:rPr lang="zh-TW" sz="900" kern="0" dirty="0">
                          <a:effectLst/>
                        </a:rPr>
                        <a:t>比序</a:t>
                      </a:r>
                      <a:r>
                        <a:rPr lang="zh-TW" sz="900" kern="100" dirty="0">
                          <a:effectLst/>
                        </a:rPr>
                        <a:t>項目</a:t>
                      </a:r>
                      <a:endParaRPr lang="zh-TW" sz="900" kern="100" dirty="0">
                        <a:effectLst/>
                        <a:latin typeface="Calibri"/>
                        <a:ea typeface="新細明體"/>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900" kern="0">
                          <a:effectLst/>
                        </a:rPr>
                        <a:t>積分換算</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900" kern="0">
                          <a:effectLst/>
                        </a:rPr>
                        <a:t>最高</a:t>
                      </a:r>
                      <a:endParaRPr lang="zh-TW" sz="900" kern="100">
                        <a:effectLst/>
                      </a:endParaRPr>
                    </a:p>
                    <a:p>
                      <a:pPr algn="ctr">
                        <a:lnSpc>
                          <a:spcPts val="1800"/>
                        </a:lnSpc>
                        <a:spcAft>
                          <a:spcPts val="0"/>
                        </a:spcAft>
                      </a:pPr>
                      <a:r>
                        <a:rPr lang="zh-TW" sz="900" kern="0">
                          <a:effectLst/>
                        </a:rPr>
                        <a:t>分數</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900" kern="0" dirty="0">
                          <a:effectLst/>
                        </a:rPr>
                        <a:t>備註</a:t>
                      </a:r>
                      <a:endParaRPr lang="zh-TW" sz="900" kern="100" dirty="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43072">
                <a:tc>
                  <a:txBody>
                    <a:bodyPr/>
                    <a:lstStyle/>
                    <a:p>
                      <a:pPr algn="just">
                        <a:lnSpc>
                          <a:spcPts val="1800"/>
                        </a:lnSpc>
                        <a:spcAft>
                          <a:spcPts val="0"/>
                        </a:spcAft>
                      </a:pPr>
                      <a:r>
                        <a:rPr lang="zh-TW" sz="900" kern="0">
                          <a:effectLst/>
                        </a:rPr>
                        <a:t>1.志願序</a:t>
                      </a:r>
                      <a:endParaRPr lang="zh-TW" sz="900" kern="100">
                        <a:effectLst/>
                        <a:latin typeface="Calibri"/>
                        <a:ea typeface="新細明體"/>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志願序</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第1志願序學校</a:t>
                      </a:r>
                      <a:endParaRPr lang="zh-TW" sz="900" kern="100">
                        <a:effectLst/>
                      </a:endParaRPr>
                    </a:p>
                    <a:p>
                      <a:pPr algn="just">
                        <a:lnSpc>
                          <a:spcPts val="1800"/>
                        </a:lnSpc>
                        <a:spcAft>
                          <a:spcPts val="0"/>
                        </a:spcAft>
                      </a:pPr>
                      <a:r>
                        <a:rPr lang="zh-TW" sz="900" kern="0">
                          <a:effectLst/>
                        </a:rPr>
                        <a:t> </a:t>
                      </a:r>
                      <a:endParaRPr lang="zh-TW" sz="900" kern="100">
                        <a:effectLst/>
                      </a:endParaRPr>
                    </a:p>
                    <a:p>
                      <a:pPr algn="just">
                        <a:lnSpc>
                          <a:spcPts val="1800"/>
                        </a:lnSpc>
                        <a:spcAft>
                          <a:spcPts val="0"/>
                        </a:spcAft>
                      </a:pPr>
                      <a:r>
                        <a:rPr lang="zh-TW" sz="900" kern="0">
                          <a:effectLst/>
                        </a:rPr>
                        <a:t>10分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第2志願序學校</a:t>
                      </a:r>
                      <a:endParaRPr lang="zh-TW" sz="900" kern="100">
                        <a:effectLst/>
                      </a:endParaRPr>
                    </a:p>
                    <a:p>
                      <a:pPr algn="just">
                        <a:lnSpc>
                          <a:spcPts val="1800"/>
                        </a:lnSpc>
                        <a:spcAft>
                          <a:spcPts val="0"/>
                        </a:spcAft>
                      </a:pPr>
                      <a:r>
                        <a:rPr lang="zh-TW" sz="900" kern="0">
                          <a:effectLst/>
                        </a:rPr>
                        <a:t> </a:t>
                      </a:r>
                      <a:endParaRPr lang="zh-TW" sz="900" kern="100">
                        <a:effectLst/>
                      </a:endParaRPr>
                    </a:p>
                    <a:p>
                      <a:pPr algn="just">
                        <a:lnSpc>
                          <a:spcPts val="1800"/>
                        </a:lnSpc>
                        <a:spcAft>
                          <a:spcPts val="0"/>
                        </a:spcAft>
                      </a:pPr>
                      <a:r>
                        <a:rPr lang="zh-TW" sz="900" kern="0">
                          <a:effectLst/>
                        </a:rPr>
                        <a:t>9分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第3志願序學校</a:t>
                      </a:r>
                      <a:endParaRPr lang="zh-TW" sz="900" kern="100">
                        <a:effectLst/>
                      </a:endParaRPr>
                    </a:p>
                    <a:p>
                      <a:pPr algn="just">
                        <a:lnSpc>
                          <a:spcPts val="1800"/>
                        </a:lnSpc>
                        <a:spcAft>
                          <a:spcPts val="0"/>
                        </a:spcAft>
                      </a:pPr>
                      <a:r>
                        <a:rPr lang="zh-TW" sz="900" kern="0">
                          <a:effectLst/>
                        </a:rPr>
                        <a:t>8分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900" kern="0">
                          <a:effectLst/>
                        </a:rPr>
                        <a:t>第4志願序學校</a:t>
                      </a:r>
                      <a:endParaRPr lang="zh-TW" sz="900" kern="100">
                        <a:effectLst/>
                      </a:endParaRPr>
                    </a:p>
                    <a:p>
                      <a:pPr algn="just">
                        <a:lnSpc>
                          <a:spcPts val="1800"/>
                        </a:lnSpc>
                        <a:spcAft>
                          <a:spcPts val="0"/>
                        </a:spcAft>
                      </a:pPr>
                      <a:r>
                        <a:rPr lang="zh-TW" sz="900" kern="0">
                          <a:effectLst/>
                        </a:rPr>
                        <a:t>7分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900" kern="0">
                          <a:effectLst/>
                        </a:rPr>
                        <a:t>第5志願序學校</a:t>
                      </a:r>
                      <a:endParaRPr lang="zh-TW" sz="900" kern="100">
                        <a:effectLst/>
                      </a:endParaRPr>
                    </a:p>
                    <a:p>
                      <a:pPr algn="just">
                        <a:lnSpc>
                          <a:spcPts val="1800"/>
                        </a:lnSpc>
                        <a:spcAft>
                          <a:spcPts val="0"/>
                        </a:spcAft>
                      </a:pPr>
                      <a:r>
                        <a:rPr lang="zh-TW" sz="900" kern="0">
                          <a:effectLst/>
                        </a:rPr>
                        <a:t>6分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10分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900" kern="0">
                          <a:effectLst/>
                        </a:rPr>
                        <a:t>學生參考國中學生生涯輔導紀錄手冊之生涯發展規劃書，選填志願。</a:t>
                      </a:r>
                      <a:endParaRPr lang="zh-TW" sz="900" kern="100">
                        <a:effectLst/>
                      </a:endParaRPr>
                    </a:p>
                    <a:p>
                      <a:pPr marL="342900" lvl="0" indent="-342900" algn="l">
                        <a:lnSpc>
                          <a:spcPts val="1800"/>
                        </a:lnSpc>
                        <a:spcAft>
                          <a:spcPts val="0"/>
                        </a:spcAft>
                        <a:buFont typeface="+mj-lt"/>
                        <a:buAutoNum type="arabicPeriod"/>
                      </a:pPr>
                      <a:r>
                        <a:rPr lang="zh-TW" sz="900" u="none" strike="noStrike" kern="100">
                          <a:effectLst/>
                          <a:uFill>
                            <a:solidFill>
                              <a:srgbClr val="000000"/>
                            </a:solidFill>
                          </a:uFill>
                        </a:rPr>
                        <a:t>每一志願序至多可選填</a:t>
                      </a:r>
                      <a:r>
                        <a:rPr lang="en-US" sz="900" u="none" strike="noStrike" kern="100">
                          <a:effectLst/>
                          <a:uFill>
                            <a:solidFill>
                              <a:srgbClr val="000000"/>
                            </a:solidFill>
                          </a:uFill>
                        </a:rPr>
                        <a:t>3</a:t>
                      </a:r>
                      <a:r>
                        <a:rPr lang="zh-TW" sz="900" u="none" strike="noStrike" kern="100">
                          <a:effectLst/>
                          <a:uFill>
                            <a:solidFill>
                              <a:srgbClr val="000000"/>
                            </a:solidFill>
                          </a:uFill>
                        </a:rPr>
                        <a:t>校為一群組，其志願序積分相同。</a:t>
                      </a:r>
                    </a:p>
                    <a:p>
                      <a:pPr marL="342900" lvl="0" indent="-342900" algn="l">
                        <a:lnSpc>
                          <a:spcPts val="1800"/>
                        </a:lnSpc>
                        <a:spcAft>
                          <a:spcPts val="0"/>
                        </a:spcAft>
                        <a:buFont typeface="+mj-lt"/>
                        <a:buAutoNum type="arabicPeriod"/>
                      </a:pPr>
                      <a:r>
                        <a:rPr lang="zh-TW" sz="900" u="none" strike="noStrike" kern="10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900" u="none" strike="noStrike" kern="100">
                          <a:effectLst/>
                          <a:uFill>
                            <a:solidFill>
                              <a:srgbClr val="000000"/>
                            </a:solidFill>
                          </a:uFill>
                        </a:rPr>
                        <a:t>同一學校第</a:t>
                      </a:r>
                      <a:r>
                        <a:rPr lang="en-US" sz="900" u="none" strike="noStrike" kern="100">
                          <a:effectLst/>
                          <a:uFill>
                            <a:solidFill>
                              <a:srgbClr val="000000"/>
                            </a:solidFill>
                          </a:uFill>
                        </a:rPr>
                        <a:t>2</a:t>
                      </a:r>
                      <a:r>
                        <a:rPr lang="zh-TW" sz="900" u="none" strike="noStrike" kern="10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900" u="none" strike="noStrike" kern="100">
                          <a:effectLst/>
                          <a:uFill>
                            <a:solidFill>
                              <a:srgbClr val="000000"/>
                            </a:solidFill>
                          </a:uFill>
                        </a:rPr>
                        <a:t>第</a:t>
                      </a:r>
                      <a:r>
                        <a:rPr lang="en-US" sz="900" u="none" strike="noStrike" kern="100">
                          <a:effectLst/>
                          <a:uFill>
                            <a:solidFill>
                              <a:srgbClr val="000000"/>
                            </a:solidFill>
                          </a:uFill>
                        </a:rPr>
                        <a:t>6</a:t>
                      </a:r>
                      <a:r>
                        <a:rPr lang="zh-TW" sz="900" u="none" strike="noStrike" kern="100">
                          <a:effectLst/>
                          <a:uFill>
                            <a:solidFill>
                              <a:srgbClr val="000000"/>
                            </a:solidFill>
                          </a:uFill>
                        </a:rPr>
                        <a:t>志願序</a:t>
                      </a:r>
                      <a:r>
                        <a:rPr lang="en-US" sz="900" u="none" strike="noStrike" kern="100">
                          <a:effectLst/>
                          <a:uFill>
                            <a:solidFill>
                              <a:srgbClr val="000000"/>
                            </a:solidFill>
                          </a:uFill>
                        </a:rPr>
                        <a:t>(</a:t>
                      </a:r>
                      <a:r>
                        <a:rPr lang="zh-TW" sz="900" u="none" strike="noStrike" kern="100">
                          <a:effectLst/>
                          <a:uFill>
                            <a:solidFill>
                              <a:srgbClr val="000000"/>
                            </a:solidFill>
                          </a:uFill>
                        </a:rPr>
                        <a:t>含</a:t>
                      </a:r>
                      <a:r>
                        <a:rPr lang="en-US" sz="900" u="none" strike="noStrike" kern="100">
                          <a:effectLst/>
                          <a:uFill>
                            <a:solidFill>
                              <a:srgbClr val="000000"/>
                            </a:solidFill>
                          </a:uFill>
                        </a:rPr>
                        <a:t>)</a:t>
                      </a:r>
                      <a:r>
                        <a:rPr lang="zh-TW" sz="900" u="none" strike="noStrike" kern="100">
                          <a:effectLst/>
                          <a:uFill>
                            <a:solidFill>
                              <a:srgbClr val="000000"/>
                            </a:solidFill>
                          </a:uFill>
                        </a:rPr>
                        <a:t>後志願選填以單科為單位，以</a:t>
                      </a:r>
                      <a:r>
                        <a:rPr lang="en-US" sz="900" u="none" strike="noStrike" kern="100">
                          <a:effectLst/>
                          <a:uFill>
                            <a:solidFill>
                              <a:srgbClr val="000000"/>
                            </a:solidFill>
                          </a:uFill>
                        </a:rPr>
                        <a:t>5</a:t>
                      </a:r>
                      <a:r>
                        <a:rPr lang="zh-TW" sz="900" u="none" strike="noStrike" kern="100">
                          <a:effectLst/>
                          <a:uFill>
                            <a:solidFill>
                              <a:srgbClr val="000000"/>
                            </a:solidFill>
                          </a:uFill>
                        </a:rPr>
                        <a:t>分計。</a:t>
                      </a:r>
                      <a:endParaRPr lang="zh-TW" sz="900" u="none" strike="noStrike" kern="100">
                        <a:effectLst/>
                        <a:uFill>
                          <a:solidFill>
                            <a:srgbClr val="000000"/>
                          </a:solidFill>
                        </a:uFill>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4358">
                <a:tc rowSpan="7">
                  <a:txBody>
                    <a:bodyPr/>
                    <a:lstStyle/>
                    <a:p>
                      <a:pPr algn="just">
                        <a:lnSpc>
                          <a:spcPts val="1800"/>
                        </a:lnSpc>
                        <a:spcAft>
                          <a:spcPts val="0"/>
                        </a:spcAft>
                      </a:pPr>
                      <a:r>
                        <a:rPr lang="zh-TW" sz="900" kern="0">
                          <a:effectLst/>
                        </a:rPr>
                        <a:t>2.多</a:t>
                      </a:r>
                      <a:endParaRPr lang="zh-TW" sz="900" kern="100">
                        <a:effectLst/>
                      </a:endParaRPr>
                    </a:p>
                    <a:p>
                      <a:pPr algn="just">
                        <a:lnSpc>
                          <a:spcPts val="1800"/>
                        </a:lnSpc>
                        <a:spcAft>
                          <a:spcPts val="0"/>
                        </a:spcAft>
                      </a:pPr>
                      <a:r>
                        <a:rPr lang="zh-TW" sz="900" kern="0">
                          <a:effectLst/>
                        </a:rPr>
                        <a:t>元</a:t>
                      </a:r>
                      <a:endParaRPr lang="zh-TW" sz="900" kern="100">
                        <a:effectLst/>
                      </a:endParaRPr>
                    </a:p>
                    <a:p>
                      <a:pPr algn="just">
                        <a:lnSpc>
                          <a:spcPts val="1800"/>
                        </a:lnSpc>
                        <a:spcAft>
                          <a:spcPts val="0"/>
                        </a:spcAft>
                      </a:pPr>
                      <a:r>
                        <a:rPr lang="zh-TW" sz="900" kern="0">
                          <a:effectLst/>
                        </a:rPr>
                        <a:t>學</a:t>
                      </a:r>
                      <a:endParaRPr lang="zh-TW" sz="900" kern="100">
                        <a:effectLst/>
                      </a:endParaRPr>
                    </a:p>
                    <a:p>
                      <a:pPr algn="just">
                        <a:lnSpc>
                          <a:spcPts val="1800"/>
                        </a:lnSpc>
                        <a:spcAft>
                          <a:spcPts val="0"/>
                        </a:spcAft>
                      </a:pPr>
                      <a:r>
                        <a:rPr lang="zh-TW" sz="900" kern="0">
                          <a:effectLst/>
                        </a:rPr>
                        <a:t>習</a:t>
                      </a:r>
                      <a:endParaRPr lang="zh-TW" sz="900" kern="100">
                        <a:effectLst/>
                      </a:endParaRPr>
                    </a:p>
                    <a:p>
                      <a:pPr algn="just">
                        <a:lnSpc>
                          <a:spcPts val="1800"/>
                        </a:lnSpc>
                        <a:spcAft>
                          <a:spcPts val="0"/>
                        </a:spcAft>
                      </a:pPr>
                      <a:r>
                        <a:rPr lang="zh-TW" sz="900" kern="0">
                          <a:effectLst/>
                        </a:rPr>
                        <a:t>表</a:t>
                      </a:r>
                      <a:endParaRPr lang="zh-TW" sz="900" kern="100">
                        <a:effectLst/>
                      </a:endParaRPr>
                    </a:p>
                    <a:p>
                      <a:pPr algn="just">
                        <a:lnSpc>
                          <a:spcPts val="1800"/>
                        </a:lnSpc>
                        <a:spcAft>
                          <a:spcPts val="0"/>
                        </a:spcAft>
                      </a:pPr>
                      <a:r>
                        <a:rPr lang="zh-TW" sz="900" kern="0">
                          <a:effectLst/>
                        </a:rPr>
                        <a:t>現</a:t>
                      </a:r>
                      <a:endParaRPr lang="zh-TW" sz="900" kern="100">
                        <a:effectLst/>
                        <a:latin typeface="Calibri"/>
                        <a:ea typeface="新細明體"/>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900" kern="0">
                          <a:effectLst/>
                        </a:rPr>
                        <a:t>競賽成績</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國際第一名</a:t>
                      </a:r>
                      <a:r>
                        <a:rPr lang="en-US" sz="900" kern="100">
                          <a:effectLst/>
                        </a:rPr>
                        <a:t>10</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國際第二名</a:t>
                      </a:r>
                      <a:r>
                        <a:rPr lang="en-US" sz="900" kern="100">
                          <a:effectLst/>
                        </a:rPr>
                        <a:t>9</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國際第三名</a:t>
                      </a:r>
                      <a:r>
                        <a:rPr lang="en-US" sz="900" kern="100">
                          <a:effectLst/>
                        </a:rPr>
                        <a:t>8</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900" kern="100">
                          <a:effectLst/>
                        </a:rPr>
                        <a:t>國際第四至八名</a:t>
                      </a:r>
                    </a:p>
                    <a:p>
                      <a:pPr algn="just">
                        <a:lnSpc>
                          <a:spcPts val="1800"/>
                        </a:lnSpc>
                        <a:spcAft>
                          <a:spcPts val="0"/>
                        </a:spcAft>
                      </a:pPr>
                      <a:r>
                        <a:rPr lang="en-US" sz="900" kern="100">
                          <a:effectLst/>
                        </a:rPr>
                        <a:t>7</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900" kern="0">
                          <a:effectLst/>
                        </a:rPr>
                        <a:t> </a:t>
                      </a:r>
                      <a:endParaRPr lang="zh-TW" sz="900" kern="100">
                        <a:effectLst/>
                      </a:endParaRPr>
                    </a:p>
                    <a:p>
                      <a:pPr algn="just">
                        <a:lnSpc>
                          <a:spcPts val="1800"/>
                        </a:lnSpc>
                        <a:spcAft>
                          <a:spcPts val="0"/>
                        </a:spcAft>
                      </a:pPr>
                      <a:r>
                        <a:rPr lang="en-US" sz="900" kern="0">
                          <a:effectLst/>
                        </a:rPr>
                        <a:t> </a:t>
                      </a:r>
                      <a:endParaRPr lang="zh-TW" sz="900" kern="100">
                        <a:effectLst/>
                      </a:endParaRPr>
                    </a:p>
                    <a:p>
                      <a:pPr algn="just">
                        <a:lnSpc>
                          <a:spcPts val="1800"/>
                        </a:lnSpc>
                        <a:spcAft>
                          <a:spcPts val="0"/>
                        </a:spcAft>
                      </a:pPr>
                      <a:r>
                        <a:rPr lang="en-US" sz="900" kern="0">
                          <a:effectLst/>
                        </a:rPr>
                        <a:t> </a:t>
                      </a:r>
                      <a:endParaRPr lang="zh-TW" sz="900" kern="100">
                        <a:effectLst/>
                      </a:endParaRPr>
                    </a:p>
                    <a:p>
                      <a:pPr algn="just">
                        <a:lnSpc>
                          <a:spcPts val="1800"/>
                        </a:lnSpc>
                        <a:spcAft>
                          <a:spcPts val="0"/>
                        </a:spcAft>
                      </a:pPr>
                      <a:r>
                        <a:rPr lang="zh-TW" sz="900" kern="0">
                          <a:effectLst/>
                        </a:rPr>
                        <a:t> </a:t>
                      </a:r>
                      <a:endParaRPr lang="zh-TW" sz="900" kern="100">
                        <a:effectLst/>
                      </a:endParaRPr>
                    </a:p>
                    <a:p>
                      <a:pPr algn="just">
                        <a:lnSpc>
                          <a:spcPts val="1800"/>
                        </a:lnSpc>
                        <a:spcAft>
                          <a:spcPts val="0"/>
                        </a:spcAft>
                      </a:pPr>
                      <a:r>
                        <a:rPr lang="en-US" sz="900" kern="0">
                          <a:effectLst/>
                        </a:rPr>
                        <a:t> </a:t>
                      </a:r>
                      <a:endParaRPr lang="zh-TW" sz="900" kern="100">
                        <a:effectLst/>
                      </a:endParaRPr>
                    </a:p>
                    <a:p>
                      <a:pPr algn="just">
                        <a:lnSpc>
                          <a:spcPts val="1800"/>
                        </a:lnSpc>
                        <a:spcAft>
                          <a:spcPts val="0"/>
                        </a:spcAft>
                      </a:pPr>
                      <a:r>
                        <a:rPr lang="zh-TW" sz="900" kern="0">
                          <a:effectLst/>
                        </a:rPr>
                        <a:t>最</a:t>
                      </a:r>
                      <a:endParaRPr lang="zh-TW" sz="900" kern="100">
                        <a:effectLst/>
                      </a:endParaRPr>
                    </a:p>
                    <a:p>
                      <a:pPr algn="just">
                        <a:lnSpc>
                          <a:spcPts val="1800"/>
                        </a:lnSpc>
                        <a:spcAft>
                          <a:spcPts val="0"/>
                        </a:spcAft>
                      </a:pPr>
                      <a:r>
                        <a:rPr lang="zh-TW" sz="900" kern="0">
                          <a:effectLst/>
                        </a:rPr>
                        <a:t>高</a:t>
                      </a:r>
                      <a:endParaRPr lang="zh-TW" sz="900" kern="100">
                        <a:effectLst/>
                      </a:endParaRPr>
                    </a:p>
                    <a:p>
                      <a:pPr algn="just">
                        <a:lnSpc>
                          <a:spcPts val="1800"/>
                        </a:lnSpc>
                        <a:spcAft>
                          <a:spcPts val="0"/>
                        </a:spcAft>
                      </a:pPr>
                      <a:r>
                        <a:rPr lang="zh-TW" sz="900" kern="0">
                          <a:effectLst/>
                        </a:rPr>
                        <a:t>採</a:t>
                      </a:r>
                      <a:endParaRPr lang="zh-TW" sz="900" kern="100">
                        <a:effectLst/>
                      </a:endParaRPr>
                    </a:p>
                    <a:p>
                      <a:pPr algn="just">
                        <a:lnSpc>
                          <a:spcPts val="1800"/>
                        </a:lnSpc>
                        <a:spcAft>
                          <a:spcPts val="0"/>
                        </a:spcAft>
                      </a:pPr>
                      <a:r>
                        <a:rPr lang="zh-TW" sz="900" kern="0">
                          <a:effectLst/>
                        </a:rPr>
                        <a:t>計</a:t>
                      </a:r>
                      <a:endParaRPr lang="zh-TW" sz="900" kern="100">
                        <a:effectLst/>
                      </a:endParaRPr>
                    </a:p>
                    <a:p>
                      <a:pPr algn="just">
                        <a:lnSpc>
                          <a:spcPts val="1800"/>
                        </a:lnSpc>
                        <a:spcAft>
                          <a:spcPts val="0"/>
                        </a:spcAft>
                      </a:pPr>
                      <a:r>
                        <a:rPr lang="en-US" sz="900" kern="0">
                          <a:effectLst/>
                        </a:rPr>
                        <a:t>50</a:t>
                      </a:r>
                      <a:endParaRPr lang="zh-TW" sz="900" kern="100">
                        <a:effectLst/>
                      </a:endParaRPr>
                    </a:p>
                    <a:p>
                      <a:pPr algn="just">
                        <a:lnSpc>
                          <a:spcPts val="1800"/>
                        </a:lnSpc>
                        <a:spcAft>
                          <a:spcPts val="0"/>
                        </a:spcAft>
                      </a:pPr>
                      <a:r>
                        <a:rPr lang="zh-TW" sz="900" kern="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900" kern="0" dirty="0">
                          <a:effectLst/>
                        </a:rPr>
                        <a:t>1.限國中階段(七上至九上五學期)獲得之成績始採計。</a:t>
                      </a:r>
                      <a:endParaRPr lang="zh-TW" sz="900" kern="100" dirty="0">
                        <a:effectLst/>
                      </a:endParaRPr>
                    </a:p>
                    <a:p>
                      <a:pPr algn="just">
                        <a:lnSpc>
                          <a:spcPts val="1800"/>
                        </a:lnSpc>
                        <a:spcAft>
                          <a:spcPts val="0"/>
                        </a:spcAft>
                        <a:tabLst>
                          <a:tab pos="221615" algn="l"/>
                        </a:tabLst>
                      </a:pPr>
                      <a:r>
                        <a:rPr lang="zh-TW" sz="900" kern="0" dirty="0">
                          <a:effectLst/>
                        </a:rPr>
                        <a:t>2.競賽項目：科學展覽、各學科能</a:t>
                      </a:r>
                      <a:endParaRPr lang="zh-TW" sz="900" kern="100" dirty="0">
                        <a:effectLst/>
                      </a:endParaRPr>
                    </a:p>
                    <a:p>
                      <a:pPr algn="just">
                        <a:lnSpc>
                          <a:spcPts val="1800"/>
                        </a:lnSpc>
                        <a:spcAft>
                          <a:spcPts val="0"/>
                        </a:spcAft>
                        <a:tabLst>
                          <a:tab pos="221615" algn="l"/>
                        </a:tabLst>
                      </a:pPr>
                      <a:r>
                        <a:rPr lang="en-US" sz="900" kern="0" dirty="0">
                          <a:effectLst/>
                        </a:rPr>
                        <a:t>  </a:t>
                      </a:r>
                      <a:r>
                        <a:rPr lang="zh-TW" sz="900" kern="0" dirty="0">
                          <a:effectLst/>
                        </a:rPr>
                        <a:t>力競賽、語文類競賽、藝能類競</a:t>
                      </a:r>
                      <a:endParaRPr lang="zh-TW" sz="900" kern="100" dirty="0">
                        <a:effectLst/>
                      </a:endParaRPr>
                    </a:p>
                    <a:p>
                      <a:pPr algn="just">
                        <a:lnSpc>
                          <a:spcPts val="1800"/>
                        </a:lnSpc>
                        <a:spcAft>
                          <a:spcPts val="0"/>
                        </a:spcAft>
                        <a:tabLst>
                          <a:tab pos="221615" algn="l"/>
                        </a:tabLst>
                      </a:pPr>
                      <a:r>
                        <a:rPr lang="en-US" sz="900" kern="0" dirty="0">
                          <a:effectLst/>
                        </a:rPr>
                        <a:t>  </a:t>
                      </a:r>
                      <a:r>
                        <a:rPr lang="zh-TW" sz="900" kern="0" dirty="0">
                          <a:effectLst/>
                        </a:rPr>
                        <a:t>賽、運動類競賽。</a:t>
                      </a:r>
                      <a:endParaRPr lang="zh-TW" sz="900" kern="100" dirty="0">
                        <a:effectLst/>
                      </a:endParaRPr>
                    </a:p>
                    <a:p>
                      <a:pPr algn="just">
                        <a:lnSpc>
                          <a:spcPts val="1800"/>
                        </a:lnSpc>
                        <a:spcAft>
                          <a:spcPts val="0"/>
                        </a:spcAft>
                        <a:tabLst>
                          <a:tab pos="221615" algn="l"/>
                        </a:tabLst>
                      </a:pPr>
                      <a:r>
                        <a:rPr lang="zh-TW" sz="900" kern="0" dirty="0">
                          <a:effectLst/>
                        </a:rPr>
                        <a:t>3.同一性質或同一項目之競賽，僅</a:t>
                      </a:r>
                      <a:endParaRPr lang="zh-TW" sz="900" kern="100" dirty="0">
                        <a:effectLst/>
                      </a:endParaRPr>
                    </a:p>
                    <a:p>
                      <a:pPr algn="just">
                        <a:lnSpc>
                          <a:spcPts val="1800"/>
                        </a:lnSpc>
                        <a:spcAft>
                          <a:spcPts val="0"/>
                        </a:spcAft>
                        <a:tabLst>
                          <a:tab pos="221615" algn="l"/>
                        </a:tabLst>
                      </a:pPr>
                      <a:r>
                        <a:rPr lang="en-US" sz="900" kern="0" dirty="0">
                          <a:effectLst/>
                        </a:rPr>
                        <a:t>  </a:t>
                      </a:r>
                      <a:r>
                        <a:rPr lang="zh-TW" sz="900" kern="0" dirty="0">
                          <a:effectLst/>
                        </a:rPr>
                        <a:t>擇優計分一次。</a:t>
                      </a:r>
                      <a:endParaRPr lang="zh-TW" sz="900" kern="100" dirty="0">
                        <a:effectLst/>
                      </a:endParaRPr>
                    </a:p>
                    <a:p>
                      <a:pPr algn="just">
                        <a:lnSpc>
                          <a:spcPts val="1800"/>
                        </a:lnSpc>
                        <a:spcAft>
                          <a:spcPts val="0"/>
                        </a:spcAft>
                        <a:tabLst>
                          <a:tab pos="221615" algn="l"/>
                        </a:tabLst>
                      </a:pPr>
                      <a:r>
                        <a:rPr lang="zh-TW" sz="900" kern="0" dirty="0">
                          <a:effectLst/>
                        </a:rPr>
                        <a:t>4.</a:t>
                      </a:r>
                      <a:r>
                        <a:rPr lang="zh-TW" sz="900" u="sng" kern="0" dirty="0">
                          <a:effectLst/>
                        </a:rPr>
                        <a:t>本項最高</a:t>
                      </a:r>
                      <a:r>
                        <a:rPr lang="en-US" sz="900" u="sng" kern="0" dirty="0">
                          <a:effectLst/>
                        </a:rPr>
                        <a:t>10</a:t>
                      </a:r>
                      <a:r>
                        <a:rPr lang="zh-TW" sz="900" u="sng" kern="0" dirty="0">
                          <a:effectLst/>
                        </a:rPr>
                        <a:t>分</a:t>
                      </a:r>
                      <a:r>
                        <a:rPr lang="zh-TW" sz="900" kern="0" dirty="0">
                          <a:effectLst/>
                        </a:rPr>
                        <a:t>。</a:t>
                      </a:r>
                      <a:endParaRPr lang="zh-TW" sz="900" kern="100" dirty="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2905">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900" kern="100">
                          <a:effectLst/>
                        </a:rPr>
                        <a:t>全國第一名</a:t>
                      </a:r>
                      <a:r>
                        <a:rPr lang="en-US" sz="900" kern="100">
                          <a:effectLst/>
                        </a:rPr>
                        <a:t>7</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全國第二名</a:t>
                      </a:r>
                      <a:r>
                        <a:rPr lang="en-US" sz="900" kern="100">
                          <a:effectLst/>
                        </a:rPr>
                        <a:t>6</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全國第三名</a:t>
                      </a:r>
                      <a:r>
                        <a:rPr lang="en-US" sz="900" kern="100">
                          <a:effectLst/>
                        </a:rPr>
                        <a:t>5</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900" kern="100">
                          <a:effectLst/>
                        </a:rPr>
                        <a:t>全國第四至八名</a:t>
                      </a:r>
                    </a:p>
                    <a:p>
                      <a:pPr algn="just">
                        <a:lnSpc>
                          <a:spcPts val="1800"/>
                        </a:lnSpc>
                        <a:spcAft>
                          <a:spcPts val="0"/>
                        </a:spcAft>
                      </a:pPr>
                      <a:r>
                        <a:rPr lang="en-US" sz="900" kern="100">
                          <a:effectLst/>
                        </a:rPr>
                        <a:t>4</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562370">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900" kern="100">
                          <a:effectLst/>
                        </a:rPr>
                        <a:t>縣市第一名</a:t>
                      </a:r>
                      <a:r>
                        <a:rPr lang="en-US" sz="900" kern="100">
                          <a:effectLst/>
                        </a:rPr>
                        <a:t>4</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縣市第二名</a:t>
                      </a:r>
                      <a:r>
                        <a:rPr lang="en-US" sz="900" kern="100">
                          <a:effectLst/>
                        </a:rPr>
                        <a:t>3</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100">
                          <a:effectLst/>
                        </a:rPr>
                        <a:t>縣市第三名</a:t>
                      </a:r>
                      <a:r>
                        <a:rPr lang="en-US" sz="900" kern="100">
                          <a:effectLst/>
                        </a:rPr>
                        <a:t>2</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900" kern="100">
                          <a:effectLst/>
                        </a:rPr>
                        <a:t>縣市第四至八名</a:t>
                      </a:r>
                    </a:p>
                    <a:p>
                      <a:pPr algn="just">
                        <a:lnSpc>
                          <a:spcPts val="1800"/>
                        </a:lnSpc>
                        <a:spcAft>
                          <a:spcPts val="0"/>
                        </a:spcAft>
                      </a:pPr>
                      <a:r>
                        <a:rPr lang="en-US" sz="900" kern="100">
                          <a:effectLst/>
                        </a:rPr>
                        <a:t>1</a:t>
                      </a:r>
                      <a:r>
                        <a:rPr lang="zh-TW" sz="900" kern="10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171452">
                <a:tc vMerge="1">
                  <a:txBody>
                    <a:bodyPr/>
                    <a:lstStyle/>
                    <a:p>
                      <a:endParaRPr lang="zh-TW" altLang="en-US"/>
                    </a:p>
                  </a:txBody>
                  <a:tcPr/>
                </a:tc>
                <a:tc>
                  <a:txBody>
                    <a:bodyPr/>
                    <a:lstStyle/>
                    <a:p>
                      <a:pPr algn="just">
                        <a:lnSpc>
                          <a:spcPts val="1800"/>
                        </a:lnSpc>
                        <a:spcAft>
                          <a:spcPts val="0"/>
                        </a:spcAft>
                      </a:pPr>
                      <a:r>
                        <a:rPr lang="zh-TW" sz="900" kern="0">
                          <a:effectLst/>
                        </a:rPr>
                        <a:t>獎勵紀錄</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900" kern="0">
                          <a:effectLst/>
                        </a:rPr>
                        <a:t> </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900" kern="0" dirty="0">
                          <a:effectLst/>
                        </a:rPr>
                        <a:t>1.由國中依學生表現計算之。</a:t>
                      </a:r>
                      <a:endParaRPr lang="zh-TW" sz="900" kern="100" dirty="0">
                        <a:effectLst/>
                      </a:endParaRPr>
                    </a:p>
                    <a:p>
                      <a:pPr algn="just">
                        <a:lnSpc>
                          <a:spcPts val="1800"/>
                        </a:lnSpc>
                        <a:spcAft>
                          <a:spcPts val="0"/>
                        </a:spcAft>
                      </a:pPr>
                      <a:r>
                        <a:rPr lang="zh-TW" sz="900" kern="0" dirty="0">
                          <a:effectLst/>
                        </a:rPr>
                        <a:t>2.獎勵紀錄至體適能等四項均以</a:t>
                      </a:r>
                      <a:endParaRPr lang="zh-TW" sz="900" kern="100" dirty="0">
                        <a:effectLst/>
                      </a:endParaRPr>
                    </a:p>
                    <a:p>
                      <a:pPr indent="139700" algn="just">
                        <a:lnSpc>
                          <a:spcPts val="1800"/>
                        </a:lnSpc>
                        <a:spcAft>
                          <a:spcPts val="0"/>
                        </a:spcAft>
                      </a:pPr>
                      <a:r>
                        <a:rPr lang="zh-TW" sz="900" kern="0" dirty="0">
                          <a:effectLst/>
                        </a:rPr>
                        <a:t>原始分數計分，</a:t>
                      </a:r>
                      <a:r>
                        <a:rPr lang="zh-TW" sz="900" u="sng" kern="0" dirty="0">
                          <a:effectLst/>
                        </a:rPr>
                        <a:t>獎勵紀錄、服務學</a:t>
                      </a:r>
                      <a:endParaRPr lang="zh-TW" sz="900" kern="100" dirty="0">
                        <a:effectLst/>
                      </a:endParaRPr>
                    </a:p>
                    <a:p>
                      <a:pPr indent="139700" algn="just">
                        <a:lnSpc>
                          <a:spcPts val="1800"/>
                        </a:lnSpc>
                        <a:spcAft>
                          <a:spcPts val="0"/>
                        </a:spcAft>
                      </a:pPr>
                      <a:r>
                        <a:rPr lang="zh-TW" sz="900" u="sng" kern="0" dirty="0">
                          <a:effectLst/>
                        </a:rPr>
                        <a:t>習各單項最高採計15分</a:t>
                      </a:r>
                      <a:r>
                        <a:rPr lang="zh-TW" sz="900" kern="0" dirty="0">
                          <a:effectLst/>
                        </a:rPr>
                        <a:t>。</a:t>
                      </a:r>
                      <a:endParaRPr lang="zh-TW" sz="900" kern="100" dirty="0">
                        <a:effectLst/>
                      </a:endParaRPr>
                    </a:p>
                    <a:p>
                      <a:pPr marL="247650" indent="-171450" algn="just">
                        <a:lnSpc>
                          <a:spcPts val="1800"/>
                        </a:lnSpc>
                        <a:spcAft>
                          <a:spcPts val="0"/>
                        </a:spcAft>
                      </a:pPr>
                      <a:r>
                        <a:rPr lang="zh-TW" sz="900" kern="0" dirty="0">
                          <a:effectLst/>
                        </a:rPr>
                        <a:t>(嘉獎/警告每支0.5分；小功/小過每支1.5</a:t>
                      </a:r>
                      <a:endParaRPr lang="zh-TW" sz="900" kern="100" dirty="0">
                        <a:effectLst/>
                      </a:endParaRPr>
                    </a:p>
                    <a:p>
                      <a:pPr indent="114300" algn="just">
                        <a:lnSpc>
                          <a:spcPts val="1800"/>
                        </a:lnSpc>
                        <a:spcAft>
                          <a:spcPts val="0"/>
                        </a:spcAft>
                      </a:pPr>
                      <a:r>
                        <a:rPr lang="zh-TW" sz="900" kern="0" dirty="0">
                          <a:effectLst/>
                        </a:rPr>
                        <a:t>分；大功/大過每支4.5分；服務學習每小</a:t>
                      </a:r>
                      <a:endParaRPr lang="zh-TW" sz="900" kern="100" dirty="0">
                        <a:effectLst/>
                      </a:endParaRPr>
                    </a:p>
                    <a:p>
                      <a:pPr indent="114300" algn="just">
                        <a:lnSpc>
                          <a:spcPts val="1800"/>
                        </a:lnSpc>
                        <a:spcAft>
                          <a:spcPts val="0"/>
                        </a:spcAft>
                      </a:pPr>
                      <a:r>
                        <a:rPr lang="zh-TW" sz="900" kern="0" dirty="0">
                          <a:effectLst/>
                        </a:rPr>
                        <a:t>時0.3分)</a:t>
                      </a:r>
                      <a:endParaRPr lang="zh-TW" sz="900" kern="100" dirty="0">
                        <a:effectLst/>
                      </a:endParaRPr>
                    </a:p>
                    <a:p>
                      <a:pPr algn="just">
                        <a:lnSpc>
                          <a:spcPts val="1800"/>
                        </a:lnSpc>
                        <a:spcAft>
                          <a:spcPts val="0"/>
                        </a:spcAft>
                      </a:pPr>
                      <a:r>
                        <a:rPr lang="zh-TW" sz="900" kern="0" dirty="0">
                          <a:effectLst/>
                        </a:rPr>
                        <a:t>3.社團參與、體適能各單項最高採計</a:t>
                      </a:r>
                      <a:endParaRPr lang="zh-TW" sz="900" kern="100" dirty="0">
                        <a:effectLst/>
                      </a:endParaRPr>
                    </a:p>
                    <a:p>
                      <a:pPr indent="139700" algn="just">
                        <a:lnSpc>
                          <a:spcPts val="1800"/>
                        </a:lnSpc>
                        <a:spcAft>
                          <a:spcPts val="0"/>
                        </a:spcAft>
                      </a:pPr>
                      <a:r>
                        <a:rPr lang="zh-TW" sz="900" kern="0" dirty="0">
                          <a:effectLst/>
                        </a:rPr>
                        <a:t>10分。 </a:t>
                      </a:r>
                      <a:endParaRPr lang="zh-TW" sz="900" kern="100" dirty="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71452">
                <a:tc vMerge="1">
                  <a:txBody>
                    <a:bodyPr/>
                    <a:lstStyle/>
                    <a:p>
                      <a:endParaRPr lang="zh-TW" altLang="en-US"/>
                    </a:p>
                  </a:txBody>
                  <a:tcPr/>
                </a:tc>
                <a:tc>
                  <a:txBody>
                    <a:bodyPr/>
                    <a:lstStyle/>
                    <a:p>
                      <a:pPr algn="just">
                        <a:lnSpc>
                          <a:spcPts val="1800"/>
                        </a:lnSpc>
                        <a:spcAft>
                          <a:spcPts val="0"/>
                        </a:spcAft>
                      </a:pPr>
                      <a:r>
                        <a:rPr lang="zh-TW" sz="900" kern="0">
                          <a:effectLst/>
                        </a:rPr>
                        <a:t>服務學習</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171452">
                <a:tc vMerge="1">
                  <a:txBody>
                    <a:bodyPr/>
                    <a:lstStyle/>
                    <a:p>
                      <a:endParaRPr lang="zh-TW" altLang="en-US"/>
                    </a:p>
                  </a:txBody>
                  <a:tcPr/>
                </a:tc>
                <a:tc>
                  <a:txBody>
                    <a:bodyPr/>
                    <a:lstStyle/>
                    <a:p>
                      <a:pPr algn="just">
                        <a:lnSpc>
                          <a:spcPts val="1800"/>
                        </a:lnSpc>
                        <a:spcAft>
                          <a:spcPts val="0"/>
                        </a:spcAft>
                      </a:pPr>
                      <a:r>
                        <a:rPr lang="zh-TW" sz="900" kern="0">
                          <a:effectLst/>
                        </a:rPr>
                        <a:t>社團參與</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183022">
                <a:tc vMerge="1">
                  <a:txBody>
                    <a:bodyPr/>
                    <a:lstStyle/>
                    <a:p>
                      <a:endParaRPr lang="zh-TW" altLang="en-US"/>
                    </a:p>
                  </a:txBody>
                  <a:tcPr/>
                </a:tc>
                <a:tc>
                  <a:txBody>
                    <a:bodyPr/>
                    <a:lstStyle/>
                    <a:p>
                      <a:pPr algn="just">
                        <a:lnSpc>
                          <a:spcPts val="1800"/>
                        </a:lnSpc>
                        <a:spcAft>
                          <a:spcPts val="0"/>
                        </a:spcAft>
                      </a:pPr>
                      <a:r>
                        <a:rPr lang="zh-TW" sz="900" kern="0">
                          <a:effectLst/>
                        </a:rPr>
                        <a:t>體適能</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42905">
                <a:tc gridSpan="2">
                  <a:txBody>
                    <a:bodyPr/>
                    <a:lstStyle/>
                    <a:p>
                      <a:pPr algn="just">
                        <a:lnSpc>
                          <a:spcPts val="1800"/>
                        </a:lnSpc>
                        <a:spcAft>
                          <a:spcPts val="0"/>
                        </a:spcAft>
                      </a:pPr>
                      <a:r>
                        <a:rPr lang="zh-TW" sz="900" kern="0" dirty="0">
                          <a:effectLst/>
                        </a:rPr>
                        <a:t>3.就近入學</a:t>
                      </a:r>
                      <a:endParaRPr lang="zh-TW" sz="900" kern="100" dirty="0">
                        <a:effectLst/>
                        <a:latin typeface="Calibri"/>
                        <a:ea typeface="新細明體"/>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900" kern="0">
                          <a:effectLst/>
                        </a:rPr>
                        <a:t>符合</a:t>
                      </a:r>
                      <a:r>
                        <a:rPr lang="en-US" sz="900" kern="0">
                          <a:effectLst/>
                        </a:rPr>
                        <a:t>10</a:t>
                      </a:r>
                      <a:r>
                        <a:rPr lang="zh-TW" sz="900" kern="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900" kern="0">
                          <a:effectLst/>
                        </a:rPr>
                        <a:t>不符</a:t>
                      </a:r>
                      <a:r>
                        <a:rPr lang="en-US" sz="900" kern="0">
                          <a:effectLst/>
                        </a:rPr>
                        <a:t>0</a:t>
                      </a:r>
                      <a:r>
                        <a:rPr lang="zh-TW" sz="900" kern="0">
                          <a:effectLst/>
                        </a:rPr>
                        <a:t>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900" kern="0">
                          <a:effectLst/>
                        </a:rPr>
                        <a:t> </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900" kern="0">
                          <a:effectLst/>
                        </a:rPr>
                        <a:t> </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10分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 </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685810">
                <a:tc gridSpan="2">
                  <a:txBody>
                    <a:bodyPr/>
                    <a:lstStyle/>
                    <a:p>
                      <a:pPr algn="just">
                        <a:lnSpc>
                          <a:spcPts val="1800"/>
                        </a:lnSpc>
                        <a:spcAft>
                          <a:spcPts val="0"/>
                        </a:spcAft>
                      </a:pPr>
                      <a:r>
                        <a:rPr lang="zh-TW" sz="900" kern="0">
                          <a:effectLst/>
                        </a:rPr>
                        <a:t>4.</a:t>
                      </a:r>
                      <a:r>
                        <a:rPr lang="zh-TW" sz="900" kern="100">
                          <a:effectLst/>
                        </a:rPr>
                        <a:t>國中</a:t>
                      </a:r>
                      <a:r>
                        <a:rPr lang="zh-TW" sz="900" kern="0">
                          <a:effectLst/>
                        </a:rPr>
                        <a:t>教育會考</a:t>
                      </a:r>
                      <a:endParaRPr lang="zh-TW" sz="900" kern="100">
                        <a:effectLst/>
                        <a:latin typeface="Calibri"/>
                        <a:ea typeface="新細明體"/>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900" kern="0">
                          <a:effectLst/>
                        </a:rPr>
                        <a:t>精熟</a:t>
                      </a:r>
                      <a:endParaRPr lang="zh-TW" sz="900" kern="100">
                        <a:effectLst/>
                      </a:endParaRPr>
                    </a:p>
                    <a:p>
                      <a:pPr algn="just">
                        <a:lnSpc>
                          <a:spcPts val="1800"/>
                        </a:lnSpc>
                        <a:spcAft>
                          <a:spcPts val="0"/>
                        </a:spcAft>
                      </a:pPr>
                      <a:r>
                        <a:rPr lang="zh-TW" sz="900" kern="0">
                          <a:effectLst/>
                        </a:rPr>
                        <a:t>每科6分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900" kern="0">
                          <a:effectLst/>
                        </a:rPr>
                        <a:t>基礎</a:t>
                      </a:r>
                      <a:endParaRPr lang="zh-TW" sz="900" kern="100">
                        <a:effectLst/>
                      </a:endParaRPr>
                    </a:p>
                    <a:p>
                      <a:pPr algn="just">
                        <a:lnSpc>
                          <a:spcPts val="1800"/>
                        </a:lnSpc>
                        <a:spcAft>
                          <a:spcPts val="0"/>
                        </a:spcAft>
                      </a:pPr>
                      <a:r>
                        <a:rPr lang="zh-TW" sz="900" kern="0">
                          <a:effectLst/>
                        </a:rPr>
                        <a:t>每科4分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900" kern="0">
                          <a:effectLst/>
                        </a:rPr>
                        <a:t>待加強</a:t>
                      </a:r>
                      <a:endParaRPr lang="zh-TW" sz="900" kern="100">
                        <a:effectLst/>
                      </a:endParaRPr>
                    </a:p>
                    <a:p>
                      <a:pPr algn="just">
                        <a:lnSpc>
                          <a:spcPts val="1800"/>
                        </a:lnSpc>
                        <a:spcAft>
                          <a:spcPts val="0"/>
                        </a:spcAft>
                      </a:pPr>
                      <a:r>
                        <a:rPr lang="zh-TW" sz="900" kern="0">
                          <a:effectLst/>
                        </a:rPr>
                        <a:t>每科2分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900" kern="0">
                          <a:effectLst/>
                        </a:rPr>
                        <a:t> </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30分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a:effectLst/>
                        </a:rPr>
                        <a:t> </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71452">
                <a:tc gridSpan="9">
                  <a:txBody>
                    <a:bodyPr/>
                    <a:lstStyle/>
                    <a:p>
                      <a:pPr algn="ctr">
                        <a:lnSpc>
                          <a:spcPts val="1800"/>
                        </a:lnSpc>
                        <a:spcAft>
                          <a:spcPts val="0"/>
                        </a:spcAft>
                      </a:pPr>
                      <a:r>
                        <a:rPr lang="zh-TW" sz="900" kern="0">
                          <a:effectLst/>
                        </a:rPr>
                        <a:t>參考總分</a:t>
                      </a:r>
                      <a:endParaRPr lang="zh-TW" sz="900" kern="100">
                        <a:effectLst/>
                        <a:latin typeface="Calibri"/>
                        <a:ea typeface="新細明體"/>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900" kern="0">
                          <a:effectLst/>
                        </a:rPr>
                        <a:t>100分</a:t>
                      </a:r>
                      <a:endParaRPr lang="zh-TW" sz="900" kern="10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900" kern="0" dirty="0">
                          <a:effectLst/>
                        </a:rPr>
                        <a:t> </a:t>
                      </a:r>
                      <a:endParaRPr lang="zh-TW" sz="900" kern="100" dirty="0">
                        <a:effectLst/>
                        <a:latin typeface="Calibri"/>
                        <a:ea typeface="新細明體"/>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p:cNvGraphicFramePr>
            <a:graphicFrameLocks noGrp="1"/>
          </p:cNvGraphicFramePr>
          <p:nvPr>
            <p:ph idx="1"/>
            <p:extLst>
              <p:ext uri="{D42A27DB-BD31-4B8C-83A1-F6EECF244321}">
                <p14:modId xmlns:p14="http://schemas.microsoft.com/office/powerpoint/2010/main" val="3894435374"/>
              </p:ext>
            </p:extLst>
          </p:nvPr>
        </p:nvGraphicFramePr>
        <p:xfrm>
          <a:off x="1259632" y="116634"/>
          <a:ext cx="7272810" cy="5976664"/>
        </p:xfrm>
        <a:graphic>
          <a:graphicData uri="http://schemas.openxmlformats.org/drawingml/2006/table">
            <a:tbl>
              <a:tblPr>
                <a:tableStyleId>{5C22544A-7EE6-4342-B048-85BDC9FD1C3A}</a:tableStyleId>
              </a:tblPr>
              <a:tblGrid>
                <a:gridCol w="687116">
                  <a:extLst>
                    <a:ext uri="{9D8B030D-6E8A-4147-A177-3AD203B41FA5}">
                      <a16:colId xmlns:a16="http://schemas.microsoft.com/office/drawing/2014/main" val="20000"/>
                    </a:ext>
                  </a:extLst>
                </a:gridCol>
                <a:gridCol w="600581">
                  <a:extLst>
                    <a:ext uri="{9D8B030D-6E8A-4147-A177-3AD203B41FA5}">
                      <a16:colId xmlns:a16="http://schemas.microsoft.com/office/drawing/2014/main" val="20001"/>
                    </a:ext>
                  </a:extLst>
                </a:gridCol>
                <a:gridCol w="548808">
                  <a:extLst>
                    <a:ext uri="{9D8B030D-6E8A-4147-A177-3AD203B41FA5}">
                      <a16:colId xmlns:a16="http://schemas.microsoft.com/office/drawing/2014/main" val="20002"/>
                    </a:ext>
                  </a:extLst>
                </a:gridCol>
                <a:gridCol w="113905">
                  <a:extLst>
                    <a:ext uri="{9D8B030D-6E8A-4147-A177-3AD203B41FA5}">
                      <a16:colId xmlns:a16="http://schemas.microsoft.com/office/drawing/2014/main" val="20003"/>
                    </a:ext>
                  </a:extLst>
                </a:gridCol>
                <a:gridCol w="372775">
                  <a:extLst>
                    <a:ext uri="{9D8B030D-6E8A-4147-A177-3AD203B41FA5}">
                      <a16:colId xmlns:a16="http://schemas.microsoft.com/office/drawing/2014/main" val="20004"/>
                    </a:ext>
                  </a:extLst>
                </a:gridCol>
                <a:gridCol w="393486">
                  <a:extLst>
                    <a:ext uri="{9D8B030D-6E8A-4147-A177-3AD203B41FA5}">
                      <a16:colId xmlns:a16="http://schemas.microsoft.com/office/drawing/2014/main" val="20005"/>
                    </a:ext>
                  </a:extLst>
                </a:gridCol>
                <a:gridCol w="124259">
                  <a:extLst>
                    <a:ext uri="{9D8B030D-6E8A-4147-A177-3AD203B41FA5}">
                      <a16:colId xmlns:a16="http://schemas.microsoft.com/office/drawing/2014/main" val="20006"/>
                    </a:ext>
                  </a:extLst>
                </a:gridCol>
                <a:gridCol w="397631">
                  <a:extLst>
                    <a:ext uri="{9D8B030D-6E8A-4147-A177-3AD203B41FA5}">
                      <a16:colId xmlns:a16="http://schemas.microsoft.com/office/drawing/2014/main" val="20007"/>
                    </a:ext>
                  </a:extLst>
                </a:gridCol>
                <a:gridCol w="397631">
                  <a:extLst>
                    <a:ext uri="{9D8B030D-6E8A-4147-A177-3AD203B41FA5}">
                      <a16:colId xmlns:a16="http://schemas.microsoft.com/office/drawing/2014/main" val="20008"/>
                    </a:ext>
                  </a:extLst>
                </a:gridCol>
                <a:gridCol w="353590">
                  <a:extLst>
                    <a:ext uri="{9D8B030D-6E8A-4147-A177-3AD203B41FA5}">
                      <a16:colId xmlns:a16="http://schemas.microsoft.com/office/drawing/2014/main" val="20009"/>
                    </a:ext>
                  </a:extLst>
                </a:gridCol>
                <a:gridCol w="3283028">
                  <a:extLst>
                    <a:ext uri="{9D8B030D-6E8A-4147-A177-3AD203B41FA5}">
                      <a16:colId xmlns:a16="http://schemas.microsoft.com/office/drawing/2014/main" val="20010"/>
                    </a:ext>
                  </a:extLst>
                </a:gridCol>
              </a:tblGrid>
              <a:tr h="505070">
                <a:tc gridSpan="2">
                  <a:txBody>
                    <a:bodyPr/>
                    <a:lstStyle/>
                    <a:p>
                      <a:pPr algn="ctr">
                        <a:lnSpc>
                          <a:spcPts val="1800"/>
                        </a:lnSpc>
                        <a:spcAft>
                          <a:spcPts val="0"/>
                        </a:spcAft>
                        <a:tabLst>
                          <a:tab pos="90170" algn="l"/>
                        </a:tabLst>
                      </a:pPr>
                      <a:r>
                        <a:rPr lang="zh-TW" sz="800" b="0" kern="0" dirty="0">
                          <a:effectLst/>
                          <a:latin typeface="新細明體" panose="02020500000000000000" pitchFamily="18" charset="-120"/>
                          <a:ea typeface="新細明體" panose="02020500000000000000" pitchFamily="18" charset="-120"/>
                        </a:rPr>
                        <a:t>比序</a:t>
                      </a:r>
                      <a:r>
                        <a:rPr lang="zh-TW" sz="800" b="0" kern="100" dirty="0">
                          <a:effectLst/>
                          <a:latin typeface="新細明體" panose="02020500000000000000" pitchFamily="18" charset="-120"/>
                          <a:ea typeface="新細明體" panose="02020500000000000000" pitchFamily="18" charset="-120"/>
                        </a:rPr>
                        <a:t>項目</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800" b="0" kern="0" dirty="0">
                          <a:effectLst/>
                          <a:latin typeface="新細明體" panose="02020500000000000000" pitchFamily="18" charset="-120"/>
                          <a:ea typeface="新細明體" panose="02020500000000000000" pitchFamily="18" charset="-120"/>
                        </a:rPr>
                        <a:t>積分換算</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800" b="0" kern="0">
                          <a:effectLst/>
                          <a:latin typeface="新細明體" panose="02020500000000000000" pitchFamily="18" charset="-120"/>
                          <a:ea typeface="新細明體" panose="02020500000000000000" pitchFamily="18" charset="-120"/>
                        </a:rPr>
                        <a:t>最高</a:t>
                      </a:r>
                      <a:endParaRPr lang="zh-TW" sz="8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800" b="0" kern="0">
                          <a:effectLst/>
                          <a:latin typeface="新細明體" panose="02020500000000000000" pitchFamily="18" charset="-120"/>
                          <a:ea typeface="新細明體" panose="02020500000000000000" pitchFamily="18" charset="-120"/>
                        </a:rPr>
                        <a:t>分數</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800" b="0" kern="0" dirty="0">
                          <a:effectLst/>
                          <a:latin typeface="新細明體" panose="02020500000000000000" pitchFamily="18" charset="-120"/>
                          <a:ea typeface="新細明體" panose="02020500000000000000" pitchFamily="18" charset="-120"/>
                        </a:rPr>
                        <a:t>備註</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473122">
                <a:tc>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1.志願序</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志願序</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第1志願序學校</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 </a:t>
                      </a:r>
                      <a:r>
                        <a:rPr lang="zh-TW" sz="800" b="0" kern="0" dirty="0" smtClean="0">
                          <a:effectLst/>
                          <a:latin typeface="新細明體" panose="02020500000000000000" pitchFamily="18" charset="-120"/>
                          <a:ea typeface="新細明體" panose="02020500000000000000" pitchFamily="18" charset="-120"/>
                        </a:rPr>
                        <a:t>10</a:t>
                      </a:r>
                      <a:r>
                        <a:rPr lang="zh-TW" sz="800" b="0" kern="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第2志願序</a:t>
                      </a:r>
                      <a:r>
                        <a:rPr lang="zh-TW" sz="800" b="0" kern="0" dirty="0" smtClean="0">
                          <a:effectLst/>
                          <a:latin typeface="新細明體" panose="02020500000000000000" pitchFamily="18" charset="-120"/>
                          <a:ea typeface="新細明體" panose="02020500000000000000" pitchFamily="18" charset="-120"/>
                        </a:rPr>
                        <a:t>學校9</a:t>
                      </a:r>
                      <a:r>
                        <a:rPr lang="zh-TW" sz="800" b="0" kern="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第3志願序</a:t>
                      </a:r>
                      <a:r>
                        <a:rPr lang="zh-TW" sz="800" b="0" kern="0" dirty="0" smtClean="0">
                          <a:effectLst/>
                          <a:latin typeface="新細明體" panose="02020500000000000000" pitchFamily="18" charset="-120"/>
                          <a:ea typeface="新細明體" panose="02020500000000000000" pitchFamily="18" charset="-120"/>
                        </a:rPr>
                        <a:t>學校8</a:t>
                      </a:r>
                      <a:r>
                        <a:rPr lang="zh-TW" sz="800" b="0" kern="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第4志願序</a:t>
                      </a:r>
                      <a:r>
                        <a:rPr lang="zh-TW" sz="800" b="0" kern="0" dirty="0" smtClean="0">
                          <a:effectLst/>
                          <a:latin typeface="新細明體" panose="02020500000000000000" pitchFamily="18" charset="-120"/>
                          <a:ea typeface="新細明體" panose="02020500000000000000" pitchFamily="18" charset="-120"/>
                        </a:rPr>
                        <a:t>學校7</a:t>
                      </a:r>
                      <a:r>
                        <a:rPr lang="zh-TW" sz="800" b="0" kern="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第5志願序</a:t>
                      </a:r>
                      <a:r>
                        <a:rPr lang="zh-TW" sz="800" b="0" kern="0" dirty="0" smtClean="0">
                          <a:effectLst/>
                          <a:latin typeface="新細明體" panose="02020500000000000000" pitchFamily="18" charset="-120"/>
                          <a:ea typeface="新細明體" panose="02020500000000000000" pitchFamily="18" charset="-120"/>
                        </a:rPr>
                        <a:t>學校6</a:t>
                      </a:r>
                      <a:r>
                        <a:rPr lang="zh-TW" sz="800" b="0" kern="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10分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8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8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8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8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8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8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8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8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8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20892">
                <a:tc rowSpan="7">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2.多</a:t>
                      </a:r>
                      <a:endParaRPr lang="zh-TW" sz="8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元</a:t>
                      </a:r>
                      <a:endParaRPr lang="zh-TW" sz="8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學</a:t>
                      </a:r>
                      <a:endParaRPr lang="zh-TW" sz="8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習</a:t>
                      </a:r>
                      <a:endParaRPr lang="zh-TW" sz="8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表</a:t>
                      </a:r>
                      <a:endParaRPr lang="zh-TW" sz="8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現</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競賽成績</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國際第一名</a:t>
                      </a:r>
                      <a:r>
                        <a:rPr lang="en-US" sz="800" b="0" kern="100" dirty="0">
                          <a:effectLst/>
                          <a:latin typeface="新細明體" panose="02020500000000000000" pitchFamily="18" charset="-120"/>
                          <a:ea typeface="新細明體" panose="02020500000000000000" pitchFamily="18" charset="-120"/>
                        </a:rPr>
                        <a:t>10</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國際第二名</a:t>
                      </a:r>
                      <a:r>
                        <a:rPr lang="en-US" sz="800" b="0" kern="100" dirty="0">
                          <a:effectLst/>
                          <a:latin typeface="新細明體" panose="02020500000000000000" pitchFamily="18" charset="-120"/>
                          <a:ea typeface="新細明體" panose="02020500000000000000" pitchFamily="18" charset="-120"/>
                        </a:rPr>
                        <a:t>9</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國際第三名</a:t>
                      </a:r>
                      <a:r>
                        <a:rPr lang="en-US" sz="800" b="0" kern="100" dirty="0">
                          <a:effectLst/>
                          <a:latin typeface="新細明體" panose="02020500000000000000" pitchFamily="18" charset="-120"/>
                          <a:ea typeface="新細明體" panose="02020500000000000000" pitchFamily="18" charset="-120"/>
                        </a:rPr>
                        <a:t>8</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國際第四至八</a:t>
                      </a:r>
                      <a:r>
                        <a:rPr lang="zh-TW" sz="800" b="0" kern="100" dirty="0" smtClean="0">
                          <a:effectLst/>
                          <a:latin typeface="新細明體" panose="02020500000000000000" pitchFamily="18" charset="-120"/>
                          <a:ea typeface="新細明體" panose="02020500000000000000" pitchFamily="18" charset="-120"/>
                        </a:rPr>
                        <a:t>名</a:t>
                      </a:r>
                      <a:r>
                        <a:rPr lang="en-US" sz="800" b="0" kern="100" dirty="0" smtClean="0">
                          <a:effectLst/>
                          <a:latin typeface="新細明體" panose="02020500000000000000" pitchFamily="18" charset="-120"/>
                          <a:ea typeface="新細明體" panose="02020500000000000000" pitchFamily="18" charset="-120"/>
                        </a:rPr>
                        <a:t>7</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7">
                  <a:txBody>
                    <a:bodyPr/>
                    <a:lstStyle/>
                    <a:p>
                      <a:pPr algn="ctr">
                        <a:lnSpc>
                          <a:spcPts val="1500"/>
                        </a:lnSpc>
                        <a:spcAft>
                          <a:spcPts val="0"/>
                        </a:spcAft>
                      </a:pPr>
                      <a:r>
                        <a:rPr lang="en-US"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最</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高</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採</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計</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800" b="0" kern="0" dirty="0">
                          <a:effectLst/>
                          <a:latin typeface="新細明體" panose="02020500000000000000" pitchFamily="18" charset="-120"/>
                          <a:ea typeface="新細明體" panose="02020500000000000000" pitchFamily="18" charset="-120"/>
                        </a:rPr>
                        <a:t>50</a:t>
                      </a:r>
                      <a:endParaRPr lang="zh-TW" sz="8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800" b="0" kern="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39700" indent="-139700" algn="just">
                        <a:lnSpc>
                          <a:spcPts val="1500"/>
                        </a:lnSpc>
                        <a:spcAft>
                          <a:spcPts val="0"/>
                        </a:spcAft>
                        <a:tabLst>
                          <a:tab pos="221615" algn="l"/>
                        </a:tabLst>
                      </a:pPr>
                      <a:r>
                        <a:rPr lang="zh-TW" sz="800" b="0" kern="0" dirty="0">
                          <a:effectLst/>
                          <a:latin typeface="新細明體" panose="02020500000000000000" pitchFamily="18" charset="-120"/>
                          <a:ea typeface="新細明體" panose="02020500000000000000" pitchFamily="18" charset="-120"/>
                        </a:rPr>
                        <a:t>1.限國中階段(七上至九上五學期)獲得之成績始採計。</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800" b="0" kern="0" dirty="0">
                          <a:effectLst/>
                          <a:latin typeface="新細明體" panose="02020500000000000000" pitchFamily="18" charset="-120"/>
                          <a:ea typeface="新細明體" panose="02020500000000000000" pitchFamily="18" charset="-120"/>
                        </a:rPr>
                        <a:t>2.競賽項目：科學展覽、各學科能</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en-US" sz="800" b="0" kern="0" dirty="0">
                          <a:effectLst/>
                          <a:latin typeface="新細明體" panose="02020500000000000000" pitchFamily="18" charset="-120"/>
                          <a:ea typeface="新細明體" panose="02020500000000000000" pitchFamily="18" charset="-120"/>
                        </a:rPr>
                        <a:t>  </a:t>
                      </a:r>
                      <a:r>
                        <a:rPr lang="zh-TW" sz="800" b="0" kern="0" dirty="0">
                          <a:effectLst/>
                          <a:latin typeface="新細明體" panose="02020500000000000000" pitchFamily="18" charset="-120"/>
                          <a:ea typeface="新細明體" panose="02020500000000000000" pitchFamily="18" charset="-120"/>
                        </a:rPr>
                        <a:t>力競賽、語文類競賽、藝能類</a:t>
                      </a:r>
                      <a:r>
                        <a:rPr lang="zh-TW" sz="800" b="0" kern="0" dirty="0" smtClean="0">
                          <a:effectLst/>
                          <a:latin typeface="新細明體" panose="02020500000000000000" pitchFamily="18" charset="-120"/>
                          <a:ea typeface="新細明體" panose="02020500000000000000" pitchFamily="18" charset="-120"/>
                        </a:rPr>
                        <a:t>競</a:t>
                      </a:r>
                      <a:r>
                        <a:rPr lang="en-US" sz="800" b="0" kern="0" dirty="0" smtClean="0">
                          <a:effectLst/>
                          <a:latin typeface="新細明體" panose="02020500000000000000" pitchFamily="18" charset="-120"/>
                          <a:ea typeface="新細明體" panose="02020500000000000000" pitchFamily="18" charset="-120"/>
                        </a:rPr>
                        <a:t>  </a:t>
                      </a:r>
                      <a:r>
                        <a:rPr lang="zh-TW" sz="800" b="0" kern="0" dirty="0">
                          <a:effectLst/>
                          <a:latin typeface="新細明體" panose="02020500000000000000" pitchFamily="18" charset="-120"/>
                          <a:ea typeface="新細明體" panose="02020500000000000000" pitchFamily="18" charset="-120"/>
                        </a:rPr>
                        <a:t>賽、運動類競賽。</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800" b="0" kern="0" dirty="0">
                          <a:effectLst/>
                          <a:latin typeface="新細明體" panose="02020500000000000000" pitchFamily="18" charset="-120"/>
                          <a:ea typeface="新細明體" panose="02020500000000000000" pitchFamily="18" charset="-120"/>
                        </a:rPr>
                        <a:t>3.同一性質或同一項目之競賽，</a:t>
                      </a:r>
                      <a:r>
                        <a:rPr lang="zh-TW" sz="800" b="0" kern="0" dirty="0" smtClean="0">
                          <a:effectLst/>
                          <a:latin typeface="新細明體" panose="02020500000000000000" pitchFamily="18" charset="-120"/>
                          <a:ea typeface="新細明體" panose="02020500000000000000" pitchFamily="18" charset="-120"/>
                        </a:rPr>
                        <a:t>僅</a:t>
                      </a:r>
                      <a:r>
                        <a:rPr lang="en-US" sz="800" b="0" kern="0" dirty="0" smtClean="0">
                          <a:effectLst/>
                          <a:latin typeface="新細明體" panose="02020500000000000000" pitchFamily="18" charset="-120"/>
                          <a:ea typeface="新細明體" panose="02020500000000000000" pitchFamily="18" charset="-120"/>
                        </a:rPr>
                        <a:t>  </a:t>
                      </a:r>
                      <a:r>
                        <a:rPr lang="zh-TW" sz="800" b="0" kern="0" dirty="0">
                          <a:effectLst/>
                          <a:latin typeface="新細明體" panose="02020500000000000000" pitchFamily="18" charset="-120"/>
                          <a:ea typeface="新細明體" panose="02020500000000000000" pitchFamily="18" charset="-120"/>
                        </a:rPr>
                        <a:t>擇優計分一次。</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800" b="0" kern="0" dirty="0">
                          <a:effectLst/>
                          <a:latin typeface="新細明體" panose="02020500000000000000" pitchFamily="18" charset="-120"/>
                          <a:ea typeface="新細明體" panose="02020500000000000000" pitchFamily="18" charset="-120"/>
                        </a:rPr>
                        <a:t>4.</a:t>
                      </a:r>
                      <a:r>
                        <a:rPr lang="zh-TW" sz="800" b="0" u="sng" kern="0" dirty="0">
                          <a:effectLst/>
                          <a:latin typeface="新細明體" panose="02020500000000000000" pitchFamily="18" charset="-120"/>
                          <a:ea typeface="新細明體" panose="02020500000000000000" pitchFamily="18" charset="-120"/>
                        </a:rPr>
                        <a:t>本項最高</a:t>
                      </a:r>
                      <a:r>
                        <a:rPr lang="en-US" sz="800" b="0" u="sng" kern="0" dirty="0">
                          <a:effectLst/>
                          <a:latin typeface="新細明體" panose="02020500000000000000" pitchFamily="18" charset="-120"/>
                          <a:ea typeface="新細明體" panose="02020500000000000000" pitchFamily="18" charset="-120"/>
                        </a:rPr>
                        <a:t>10</a:t>
                      </a:r>
                      <a:r>
                        <a:rPr lang="zh-TW" sz="800" b="0" u="sng" kern="0" dirty="0">
                          <a:effectLst/>
                          <a:latin typeface="新細明體" panose="02020500000000000000" pitchFamily="18" charset="-120"/>
                          <a:ea typeface="新細明體" panose="02020500000000000000" pitchFamily="18" charset="-120"/>
                        </a:rPr>
                        <a:t>分</a:t>
                      </a:r>
                      <a:r>
                        <a:rPr lang="zh-TW" sz="800" b="0" kern="0" dirty="0">
                          <a:effectLst/>
                          <a:latin typeface="新細明體" panose="02020500000000000000" pitchFamily="18" charset="-120"/>
                          <a:ea typeface="新細明體" panose="02020500000000000000" pitchFamily="18" charset="-120"/>
                        </a:rPr>
                        <a:t>。</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631338">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800" b="0" kern="100">
                          <a:effectLst/>
                          <a:latin typeface="新細明體" panose="02020500000000000000" pitchFamily="18" charset="-120"/>
                          <a:ea typeface="新細明體" panose="02020500000000000000" pitchFamily="18" charset="-120"/>
                        </a:rPr>
                        <a:t>全國第一名</a:t>
                      </a:r>
                      <a:r>
                        <a:rPr lang="en-US" sz="800" b="0" kern="100">
                          <a:effectLst/>
                          <a:latin typeface="新細明體" panose="02020500000000000000" pitchFamily="18" charset="-120"/>
                          <a:ea typeface="新細明體" panose="02020500000000000000" pitchFamily="18" charset="-120"/>
                        </a:rPr>
                        <a:t>7</a:t>
                      </a:r>
                      <a:r>
                        <a:rPr lang="zh-TW" sz="800" b="0" kern="10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800" b="0" kern="100">
                          <a:effectLst/>
                          <a:latin typeface="新細明體" panose="02020500000000000000" pitchFamily="18" charset="-120"/>
                          <a:ea typeface="新細明體" panose="02020500000000000000" pitchFamily="18" charset="-120"/>
                        </a:rPr>
                        <a:t>全國第二名</a:t>
                      </a:r>
                      <a:r>
                        <a:rPr lang="en-US" sz="800" b="0" kern="100">
                          <a:effectLst/>
                          <a:latin typeface="新細明體" panose="02020500000000000000" pitchFamily="18" charset="-120"/>
                          <a:ea typeface="新細明體" panose="02020500000000000000" pitchFamily="18" charset="-120"/>
                        </a:rPr>
                        <a:t>6</a:t>
                      </a:r>
                      <a:r>
                        <a:rPr lang="zh-TW" sz="800" b="0" kern="10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800" b="0" kern="100">
                          <a:effectLst/>
                          <a:latin typeface="新細明體" panose="02020500000000000000" pitchFamily="18" charset="-120"/>
                          <a:ea typeface="新細明體" panose="02020500000000000000" pitchFamily="18" charset="-120"/>
                        </a:rPr>
                        <a:t>全國第三名</a:t>
                      </a:r>
                      <a:r>
                        <a:rPr lang="en-US" sz="800" b="0" kern="100">
                          <a:effectLst/>
                          <a:latin typeface="新細明體" panose="02020500000000000000" pitchFamily="18" charset="-120"/>
                          <a:ea typeface="新細明體" panose="02020500000000000000" pitchFamily="18" charset="-120"/>
                        </a:rPr>
                        <a:t>5</a:t>
                      </a:r>
                      <a:r>
                        <a:rPr lang="zh-TW" sz="800" b="0" kern="10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全國第四至八</a:t>
                      </a:r>
                      <a:r>
                        <a:rPr lang="zh-TW" sz="800" b="0" kern="100" dirty="0" smtClean="0">
                          <a:effectLst/>
                          <a:latin typeface="新細明體" panose="02020500000000000000" pitchFamily="18" charset="-120"/>
                          <a:ea typeface="新細明體" panose="02020500000000000000" pitchFamily="18" charset="-120"/>
                        </a:rPr>
                        <a:t>名</a:t>
                      </a:r>
                      <a:r>
                        <a:rPr lang="en-US" sz="800" b="0" kern="100" dirty="0" smtClean="0">
                          <a:effectLst/>
                          <a:latin typeface="新細明體" panose="02020500000000000000" pitchFamily="18" charset="-120"/>
                          <a:ea typeface="新細明體" panose="02020500000000000000" pitchFamily="18" charset="-120"/>
                        </a:rPr>
                        <a:t>4</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420892">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縣市第一名</a:t>
                      </a:r>
                      <a:r>
                        <a:rPr lang="en-US" sz="800" b="0" kern="100" dirty="0">
                          <a:effectLst/>
                          <a:latin typeface="新細明體" panose="02020500000000000000" pitchFamily="18" charset="-120"/>
                          <a:ea typeface="新細明體" panose="02020500000000000000" pitchFamily="18" charset="-120"/>
                        </a:rPr>
                        <a:t>4</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800" b="0" kern="100">
                          <a:effectLst/>
                          <a:latin typeface="新細明體" panose="02020500000000000000" pitchFamily="18" charset="-120"/>
                          <a:ea typeface="新細明體" panose="02020500000000000000" pitchFamily="18" charset="-120"/>
                        </a:rPr>
                        <a:t>縣市第二名</a:t>
                      </a:r>
                      <a:r>
                        <a:rPr lang="en-US" sz="800" b="0" kern="100">
                          <a:effectLst/>
                          <a:latin typeface="新細明體" panose="02020500000000000000" pitchFamily="18" charset="-120"/>
                          <a:ea typeface="新細明體" panose="02020500000000000000" pitchFamily="18" charset="-120"/>
                        </a:rPr>
                        <a:t>3</a:t>
                      </a:r>
                      <a:r>
                        <a:rPr lang="zh-TW" sz="800" b="0" kern="10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800" b="0" kern="100">
                          <a:effectLst/>
                          <a:latin typeface="新細明體" panose="02020500000000000000" pitchFamily="18" charset="-120"/>
                          <a:ea typeface="新細明體" panose="02020500000000000000" pitchFamily="18" charset="-120"/>
                        </a:rPr>
                        <a:t>縣市第三名</a:t>
                      </a:r>
                      <a:r>
                        <a:rPr lang="en-US" sz="800" b="0" kern="100">
                          <a:effectLst/>
                          <a:latin typeface="新細明體" panose="02020500000000000000" pitchFamily="18" charset="-120"/>
                          <a:ea typeface="新細明體" panose="02020500000000000000" pitchFamily="18" charset="-120"/>
                        </a:rPr>
                        <a:t>2</a:t>
                      </a:r>
                      <a:r>
                        <a:rPr lang="zh-TW" sz="800" b="0" kern="10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800" b="0" kern="100" dirty="0">
                          <a:effectLst/>
                          <a:latin typeface="新細明體" panose="02020500000000000000" pitchFamily="18" charset="-120"/>
                          <a:ea typeface="新細明體" panose="02020500000000000000" pitchFamily="18" charset="-120"/>
                        </a:rPr>
                        <a:t>縣市第四至八</a:t>
                      </a:r>
                      <a:r>
                        <a:rPr lang="zh-TW" sz="800" b="0" kern="100" dirty="0" smtClean="0">
                          <a:effectLst/>
                          <a:latin typeface="新細明體" panose="02020500000000000000" pitchFamily="18" charset="-120"/>
                          <a:ea typeface="新細明體" panose="02020500000000000000" pitchFamily="18" charset="-120"/>
                        </a:rPr>
                        <a:t>名</a:t>
                      </a:r>
                      <a:r>
                        <a:rPr lang="en-US" sz="800" b="0" kern="100" dirty="0" smtClean="0">
                          <a:effectLst/>
                          <a:latin typeface="新細明體" panose="02020500000000000000" pitchFamily="18" charset="-120"/>
                          <a:ea typeface="新細明體" panose="02020500000000000000" pitchFamily="18" charset="-120"/>
                        </a:rPr>
                        <a:t>1</a:t>
                      </a:r>
                      <a:r>
                        <a:rPr lang="zh-TW" sz="800" b="0" kern="100" dirty="0">
                          <a:effectLst/>
                          <a:latin typeface="新細明體" panose="02020500000000000000" pitchFamily="18" charset="-120"/>
                          <a:ea typeface="新細明體" panose="02020500000000000000" pitchFamily="18" charset="-120"/>
                        </a:rPr>
                        <a:t>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5">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1.由國中依學生表現計算之。</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2.獎勵紀錄至體適能等四項均</a:t>
                      </a:r>
                      <a:r>
                        <a:rPr lang="zh-TW" sz="800" b="0" kern="0" dirty="0" smtClean="0">
                          <a:effectLst/>
                          <a:latin typeface="新細明體" panose="02020500000000000000" pitchFamily="18" charset="-120"/>
                          <a:ea typeface="新細明體" panose="02020500000000000000" pitchFamily="18" charset="-120"/>
                        </a:rPr>
                        <a:t>以原始</a:t>
                      </a:r>
                      <a:r>
                        <a:rPr lang="zh-TW" sz="800" b="0" kern="0" dirty="0">
                          <a:effectLst/>
                          <a:latin typeface="新細明體" panose="02020500000000000000" pitchFamily="18" charset="-120"/>
                          <a:ea typeface="新細明體" panose="02020500000000000000" pitchFamily="18" charset="-120"/>
                        </a:rPr>
                        <a:t>分數計分，</a:t>
                      </a:r>
                      <a:r>
                        <a:rPr lang="zh-TW" sz="800" b="0" u="sng" kern="0" dirty="0">
                          <a:effectLst/>
                          <a:latin typeface="新細明體" panose="02020500000000000000" pitchFamily="18" charset="-120"/>
                          <a:ea typeface="新細明體" panose="02020500000000000000" pitchFamily="18" charset="-120"/>
                        </a:rPr>
                        <a:t>獎勵紀錄、服務</a:t>
                      </a:r>
                      <a:r>
                        <a:rPr lang="zh-TW" sz="800" b="0" u="sng" kern="0" dirty="0" smtClean="0">
                          <a:effectLst/>
                          <a:latin typeface="新細明體" panose="02020500000000000000" pitchFamily="18" charset="-120"/>
                          <a:ea typeface="新細明體" panose="02020500000000000000" pitchFamily="18" charset="-120"/>
                        </a:rPr>
                        <a:t>學習</a:t>
                      </a:r>
                      <a:r>
                        <a:rPr lang="zh-TW" sz="800" b="0" u="sng" kern="0" dirty="0">
                          <a:effectLst/>
                          <a:latin typeface="新細明體" panose="02020500000000000000" pitchFamily="18" charset="-120"/>
                          <a:ea typeface="新細明體" panose="02020500000000000000" pitchFamily="18" charset="-120"/>
                        </a:rPr>
                        <a:t>各單項最高採計15分</a:t>
                      </a:r>
                      <a:r>
                        <a:rPr lang="zh-TW" sz="800" b="0" kern="0" dirty="0">
                          <a:effectLst/>
                          <a:latin typeface="新細明體" panose="02020500000000000000" pitchFamily="18" charset="-120"/>
                          <a:ea typeface="新細明體" panose="02020500000000000000" pitchFamily="18" charset="-120"/>
                        </a:rPr>
                        <a:t>。</a:t>
                      </a:r>
                      <a:endParaRPr lang="zh-TW" sz="800" b="0" kern="100" dirty="0">
                        <a:effectLst/>
                        <a:latin typeface="新細明體" panose="02020500000000000000" pitchFamily="18" charset="-120"/>
                        <a:ea typeface="新細明體" panose="02020500000000000000" pitchFamily="18" charset="-120"/>
                      </a:endParaRPr>
                    </a:p>
                    <a:p>
                      <a:pPr marL="247650" indent="-171450"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(嘉獎/警告每支0.5分；小功/小過每支1.</a:t>
                      </a:r>
                      <a:r>
                        <a:rPr lang="zh-TW" sz="800" b="0" kern="0" dirty="0" smtClean="0">
                          <a:effectLst/>
                          <a:latin typeface="新細明體" panose="02020500000000000000" pitchFamily="18" charset="-120"/>
                          <a:ea typeface="新細明體" panose="02020500000000000000" pitchFamily="18" charset="-120"/>
                        </a:rPr>
                        <a:t>5分</a:t>
                      </a:r>
                      <a:r>
                        <a:rPr lang="zh-TW" sz="800" b="0" kern="0" dirty="0">
                          <a:effectLst/>
                          <a:latin typeface="新細明體" panose="02020500000000000000" pitchFamily="18" charset="-120"/>
                          <a:ea typeface="新細明體" panose="02020500000000000000" pitchFamily="18" charset="-120"/>
                        </a:rPr>
                        <a:t>；大功/大過每支4.5分；服務學習每</a:t>
                      </a:r>
                      <a:r>
                        <a:rPr lang="zh-TW" sz="800" b="0" kern="0" dirty="0" smtClean="0">
                          <a:effectLst/>
                          <a:latin typeface="新細明體" panose="02020500000000000000" pitchFamily="18" charset="-120"/>
                          <a:ea typeface="新細明體" panose="02020500000000000000" pitchFamily="18" charset="-120"/>
                        </a:rPr>
                        <a:t>小時</a:t>
                      </a:r>
                      <a:r>
                        <a:rPr lang="zh-TW" sz="800" b="0" kern="0" dirty="0">
                          <a:effectLst/>
                          <a:latin typeface="新細明體" panose="02020500000000000000" pitchFamily="18" charset="-120"/>
                          <a:ea typeface="新細明體" panose="02020500000000000000" pitchFamily="18" charset="-120"/>
                        </a:rPr>
                        <a:t>0.3分)</a:t>
                      </a:r>
                      <a:endParaRPr lang="zh-TW" sz="8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3.社團參與、體適能各單項最高採</a:t>
                      </a:r>
                      <a:r>
                        <a:rPr lang="zh-TW" sz="800" b="0" kern="0" dirty="0" smtClean="0">
                          <a:effectLst/>
                          <a:latin typeface="新細明體" panose="02020500000000000000" pitchFamily="18" charset="-120"/>
                          <a:ea typeface="新細明體" panose="02020500000000000000" pitchFamily="18" charset="-120"/>
                        </a:rPr>
                        <a:t>計10</a:t>
                      </a:r>
                      <a:r>
                        <a:rPr lang="zh-TW" sz="800" b="0" kern="0" dirty="0">
                          <a:effectLst/>
                          <a:latin typeface="新細明體" panose="02020500000000000000" pitchFamily="18" charset="-120"/>
                          <a:ea typeface="新細明體" panose="02020500000000000000" pitchFamily="18" charset="-120"/>
                        </a:rPr>
                        <a:t>分。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52535">
                <a:tc vMerge="1">
                  <a:txBody>
                    <a:bodyPr/>
                    <a:lstStyle/>
                    <a:p>
                      <a:endParaRPr lang="zh-TW" altLang="en-US"/>
                    </a:p>
                  </a:txBody>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獎勵紀錄</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gridSpan="7">
                  <a:txBody>
                    <a:bodyPr/>
                    <a:lstStyle/>
                    <a:p>
                      <a:pPr algn="just">
                        <a:lnSpc>
                          <a:spcPts val="15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2535">
                <a:tc vMerge="1">
                  <a:txBody>
                    <a:bodyPr/>
                    <a:lstStyle/>
                    <a:p>
                      <a:endParaRPr lang="zh-TW" altLang="en-US"/>
                    </a:p>
                  </a:txBody>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服務學習</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52535">
                <a:tc vMerge="1">
                  <a:txBody>
                    <a:bodyPr/>
                    <a:lstStyle/>
                    <a:p>
                      <a:endParaRPr lang="zh-TW" altLang="en-US"/>
                    </a:p>
                  </a:txBody>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社團參與</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52535">
                <a:tc vMerge="1">
                  <a:txBody>
                    <a:bodyPr/>
                    <a:lstStyle/>
                    <a:p>
                      <a:endParaRPr lang="zh-TW" altLang="en-US"/>
                    </a:p>
                  </a:txBody>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體適能</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505070">
                <a:tc gridSpan="2">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3.就近入學</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符合</a:t>
                      </a:r>
                      <a:r>
                        <a:rPr lang="en-US" sz="800" b="0" kern="0">
                          <a:effectLst/>
                          <a:latin typeface="新細明體" panose="02020500000000000000" pitchFamily="18" charset="-120"/>
                          <a:ea typeface="新細明體" panose="02020500000000000000" pitchFamily="18" charset="-120"/>
                        </a:rPr>
                        <a:t>10</a:t>
                      </a:r>
                      <a:r>
                        <a:rPr lang="zh-TW" sz="800" b="0" kern="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不符</a:t>
                      </a:r>
                      <a:r>
                        <a:rPr lang="en-US" sz="800" b="0" kern="0">
                          <a:effectLst/>
                          <a:latin typeface="新細明體" panose="02020500000000000000" pitchFamily="18" charset="-120"/>
                          <a:ea typeface="新細明體" panose="02020500000000000000" pitchFamily="18" charset="-120"/>
                        </a:rPr>
                        <a:t>0</a:t>
                      </a:r>
                      <a:r>
                        <a:rPr lang="zh-TW" sz="800" b="0" kern="0">
                          <a:effectLst/>
                          <a:latin typeface="新細明體" panose="02020500000000000000" pitchFamily="18" charset="-120"/>
                          <a:ea typeface="新細明體" panose="02020500000000000000" pitchFamily="18" charset="-120"/>
                        </a:rPr>
                        <a:t>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800" b="0" kern="0" dirty="0">
                          <a:effectLst/>
                          <a:latin typeface="新細明體" panose="02020500000000000000" pitchFamily="18" charset="-120"/>
                          <a:ea typeface="新細明體" panose="02020500000000000000" pitchFamily="18" charset="-120"/>
                        </a:rPr>
                        <a:t>10分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757605">
                <a:tc gridSpan="2">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4.</a:t>
                      </a:r>
                      <a:r>
                        <a:rPr lang="zh-TW" sz="800" b="0" kern="100">
                          <a:effectLst/>
                          <a:latin typeface="新細明體" panose="02020500000000000000" pitchFamily="18" charset="-120"/>
                          <a:ea typeface="新細明體" panose="02020500000000000000" pitchFamily="18" charset="-120"/>
                        </a:rPr>
                        <a:t>國中</a:t>
                      </a:r>
                      <a:r>
                        <a:rPr lang="zh-TW" sz="800" b="0" kern="0">
                          <a:effectLst/>
                          <a:latin typeface="新細明體" panose="02020500000000000000" pitchFamily="18" charset="-120"/>
                          <a:ea typeface="新細明體" panose="02020500000000000000" pitchFamily="18" charset="-120"/>
                        </a:rPr>
                        <a:t>教育會考</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精熟</a:t>
                      </a:r>
                      <a:endParaRPr lang="zh-TW" sz="8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每科6分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基礎</a:t>
                      </a:r>
                      <a:endParaRPr lang="zh-TW" sz="8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a:effectLst/>
                          <a:latin typeface="新細明體" panose="02020500000000000000" pitchFamily="18" charset="-120"/>
                          <a:ea typeface="新細明體" panose="02020500000000000000" pitchFamily="18" charset="-120"/>
                        </a:rPr>
                        <a:t>每科4分</a:t>
                      </a:r>
                      <a:endParaRPr lang="zh-TW" sz="800" b="0" kern="10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待加強</a:t>
                      </a:r>
                      <a:endParaRPr lang="zh-TW" sz="8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每科2分</a:t>
                      </a:r>
                      <a:endParaRPr lang="zh-TW" sz="8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800" b="0" kern="0" dirty="0">
                          <a:effectLst/>
                          <a:latin typeface="新細明體" panose="02020500000000000000" pitchFamily="18" charset="-120"/>
                          <a:ea typeface="新細明體" panose="02020500000000000000" pitchFamily="18" charset="-120"/>
                        </a:rPr>
                        <a:t>30分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52535">
                <a:tc gridSpan="9">
                  <a:txBody>
                    <a:bodyPr/>
                    <a:lstStyle/>
                    <a:p>
                      <a:pPr algn="ctr">
                        <a:lnSpc>
                          <a:spcPts val="1800"/>
                        </a:lnSpc>
                        <a:spcAft>
                          <a:spcPts val="0"/>
                        </a:spcAft>
                      </a:pPr>
                      <a:r>
                        <a:rPr lang="zh-TW" sz="800" b="0" kern="0" dirty="0">
                          <a:effectLst/>
                          <a:latin typeface="新細明體" panose="02020500000000000000" pitchFamily="18" charset="-120"/>
                          <a:ea typeface="新細明體" panose="02020500000000000000" pitchFamily="18" charset="-120"/>
                        </a:rPr>
                        <a:t>參考總分</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800" b="0" kern="0" dirty="0" smtClean="0">
                          <a:effectLst/>
                          <a:latin typeface="新細明體" panose="02020500000000000000" pitchFamily="18" charset="-120"/>
                          <a:ea typeface="新細明體" panose="02020500000000000000" pitchFamily="18" charset="-120"/>
                        </a:rPr>
                        <a:t>100</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800" b="0" kern="0" dirty="0">
                          <a:effectLst/>
                          <a:latin typeface="新細明體" panose="02020500000000000000" pitchFamily="18" charset="-120"/>
                          <a:ea typeface="新細明體" panose="02020500000000000000" pitchFamily="18" charset="-120"/>
                        </a:rPr>
                        <a:t> </a:t>
                      </a:r>
                      <a:endParaRPr lang="zh-TW" sz="800" b="0" kern="100" dirty="0">
                        <a:effectLst/>
                        <a:latin typeface="新細明體" panose="02020500000000000000" pitchFamily="18" charset="-120"/>
                        <a:ea typeface="新細明體" panose="02020500000000000000" pitchFamily="18" charset="-120"/>
                        <a:cs typeface="Times New Roman"/>
                      </a:endParaRPr>
                    </a:p>
                  </a:txBody>
                  <a:tcPr marL="3179" marR="317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2" name="矩形 1"/>
          <p:cNvSpPr/>
          <p:nvPr/>
        </p:nvSpPr>
        <p:spPr>
          <a:xfrm>
            <a:off x="467544" y="1844823"/>
            <a:ext cx="720080" cy="2677656"/>
          </a:xfrm>
          <a:prstGeom prst="rect">
            <a:avLst/>
          </a:prstGeom>
          <a:solidFill>
            <a:srgbClr val="006600"/>
          </a:solidFill>
        </p:spPr>
        <p:txBody>
          <a:bodyPr wrap="square">
            <a:spAutoFit/>
          </a:bodyPr>
          <a:lstStyle/>
          <a:p>
            <a:pPr algn="ctr">
              <a:defRPr/>
            </a:pPr>
            <a:r>
              <a:rPr lang="en-US" altLang="zh-TW" sz="2100" dirty="0">
                <a:solidFill>
                  <a:schemeClr val="bg1"/>
                </a:solidFill>
                <a:latin typeface="+mj-ea"/>
              </a:rPr>
              <a:t>(</a:t>
            </a:r>
            <a:r>
              <a:rPr lang="zh-TW" altLang="en-US" sz="2100" dirty="0">
                <a:solidFill>
                  <a:schemeClr val="bg1"/>
                </a:solidFill>
                <a:latin typeface="+mj-ea"/>
              </a:rPr>
              <a:t>四</a:t>
            </a:r>
            <a:r>
              <a:rPr lang="en-US" altLang="zh-TW" sz="2100" dirty="0">
                <a:solidFill>
                  <a:schemeClr val="bg1"/>
                </a:solidFill>
                <a:latin typeface="+mj-ea"/>
              </a:rPr>
              <a:t>)</a:t>
            </a:r>
          </a:p>
          <a:p>
            <a:pPr algn="ctr">
              <a:defRPr/>
            </a:pPr>
            <a:r>
              <a:rPr lang="en-US" altLang="zh-TW" sz="2100" dirty="0">
                <a:solidFill>
                  <a:schemeClr val="bg1"/>
                </a:solidFill>
                <a:latin typeface="+mj-ea"/>
              </a:rPr>
              <a:t>107</a:t>
            </a:r>
            <a:r>
              <a:rPr lang="zh-TW" altLang="en-US" sz="2100" dirty="0">
                <a:solidFill>
                  <a:schemeClr val="bg1"/>
                </a:solidFill>
                <a:latin typeface="+mj-ea"/>
              </a:rPr>
              <a:t>年免試入學超額比序項</a:t>
            </a:r>
            <a:r>
              <a:rPr lang="zh-TW" altLang="zh-TW" sz="2100" dirty="0">
                <a:solidFill>
                  <a:schemeClr val="bg1"/>
                </a:solidFill>
                <a:latin typeface="+mj-ea"/>
              </a:rPr>
              <a:t>目</a:t>
            </a:r>
            <a:r>
              <a:rPr lang="zh-TW" altLang="en-US" sz="2100" dirty="0">
                <a:solidFill>
                  <a:schemeClr val="bg1"/>
                </a:solidFill>
                <a:latin typeface="+mj-ea"/>
              </a:rPr>
              <a:t>表</a:t>
            </a:r>
            <a:endParaRPr lang="zh-TW" altLang="en-US" sz="2100" dirty="0">
              <a:solidFill>
                <a:schemeClr val="bg1"/>
              </a:solidFill>
            </a:endParaRPr>
          </a:p>
        </p:txBody>
      </p:sp>
      <p:sp>
        <p:nvSpPr>
          <p:cNvPr id="9" name="內容版面配置區 2"/>
          <p:cNvSpPr txBox="1">
            <a:spLocks/>
          </p:cNvSpPr>
          <p:nvPr/>
        </p:nvSpPr>
        <p:spPr bwMode="auto">
          <a:xfrm>
            <a:off x="813867" y="6068890"/>
            <a:ext cx="6001940" cy="60126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1800" kern="0" dirty="0">
                <a:solidFill>
                  <a:srgbClr val="FF0000"/>
                </a:solidFill>
              </a:rPr>
              <a:t>多元學習表現採計前五學期。採計至九下開學前一日。</a:t>
            </a:r>
            <a:endParaRPr lang="en-US" altLang="zh-TW" sz="1800" kern="0" dirty="0">
              <a:solidFill>
                <a:srgbClr val="FF0000"/>
              </a:solidFill>
            </a:endParaRPr>
          </a:p>
          <a:p>
            <a:pPr marL="0" indent="0" eaLnBrk="1" hangingPunct="1">
              <a:buNone/>
              <a:defRPr/>
            </a:pPr>
            <a:r>
              <a:rPr lang="zh-TW" altLang="en-US" sz="1800" kern="0" dirty="0">
                <a:solidFill>
                  <a:srgbClr val="FF0000"/>
                </a:solidFill>
              </a:rPr>
              <a:t>     </a:t>
            </a:r>
            <a:r>
              <a:rPr lang="en-US" altLang="zh-TW" sz="1800" kern="0" dirty="0">
                <a:solidFill>
                  <a:srgbClr val="FF0000"/>
                </a:solidFill>
              </a:rPr>
              <a:t>(107</a:t>
            </a:r>
            <a:r>
              <a:rPr lang="zh-TW" altLang="en-US" sz="1800" kern="0" dirty="0">
                <a:solidFill>
                  <a:srgbClr val="FF0000"/>
                </a:solidFill>
              </a:rPr>
              <a:t>年</a:t>
            </a:r>
            <a:r>
              <a:rPr lang="en-US" altLang="zh-TW" sz="1800" kern="0" dirty="0">
                <a:solidFill>
                  <a:srgbClr val="FF0000"/>
                </a:solidFill>
              </a:rPr>
              <a:t>2</a:t>
            </a:r>
            <a:r>
              <a:rPr lang="zh-TW" altLang="en-US" sz="1800" kern="0" dirty="0">
                <a:solidFill>
                  <a:srgbClr val="FF0000"/>
                </a:solidFill>
              </a:rPr>
              <a:t>月</a:t>
            </a:r>
            <a:r>
              <a:rPr lang="en-US" altLang="zh-TW" sz="1800" kern="0" dirty="0">
                <a:solidFill>
                  <a:srgbClr val="FF0000"/>
                </a:solidFill>
              </a:rPr>
              <a:t>11</a:t>
            </a:r>
            <a:r>
              <a:rPr lang="zh-TW" altLang="en-US" sz="1800" kern="0" dirty="0">
                <a:solidFill>
                  <a:srgbClr val="FF0000"/>
                </a:solidFill>
              </a:rPr>
              <a:t>日止</a:t>
            </a:r>
            <a:r>
              <a:rPr lang="en-US" altLang="zh-TW" sz="1800" kern="0" dirty="0">
                <a:solidFill>
                  <a:srgbClr val="FF0000"/>
                </a:solidFill>
              </a:rPr>
              <a:t>)</a:t>
            </a:r>
            <a:endParaRPr lang="zh-TW" altLang="en-US" sz="1800" kern="0" dirty="0">
              <a:solidFill>
                <a:srgbClr val="FF0000"/>
              </a:solidFill>
            </a:endParaRPr>
          </a:p>
        </p:txBody>
      </p:sp>
      <p:sp>
        <p:nvSpPr>
          <p:cNvPr id="11177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D1648C-4225-49EB-99FF-26EE27782092}" type="slidenum">
              <a:rPr kumimoji="0" lang="zh-TW" altLang="en-US" smtClean="0">
                <a:solidFill>
                  <a:srgbClr val="FEFFFF"/>
                </a:solidFill>
                <a:latin typeface="Century Gothic" panose="020B0502020202020204" pitchFamily="34" charset="0"/>
              </a:rPr>
              <a:pPr/>
              <a:t>38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544003492"/>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1814513" y="1200150"/>
            <a:ext cx="4629150" cy="642938"/>
          </a:xfrm>
          <a:solidFill>
            <a:srgbClr val="006600"/>
          </a:solidFill>
        </p:spPr>
        <p:txBody>
          <a:bodyPr/>
          <a:lstStyle/>
          <a:p>
            <a:pPr eaLnBrk="1" hangingPunct="1"/>
            <a:r>
              <a:rPr lang="zh-TW" altLang="en-US" dirty="0" smtClean="0">
                <a:solidFill>
                  <a:schemeClr val="bg1"/>
                </a:solidFill>
                <a:latin typeface="微軟正黑體" panose="020B0604030504040204" pitchFamily="34" charset="-120"/>
              </a:rPr>
              <a:t>免試</a:t>
            </a:r>
            <a:r>
              <a:rPr lang="zh-TW" altLang="en-US" dirty="0">
                <a:solidFill>
                  <a:schemeClr val="bg1"/>
                </a:solidFill>
                <a:latin typeface="微軟正黑體" panose="020B0604030504040204" pitchFamily="34" charset="-120"/>
              </a:rPr>
              <a:t>入學同分比序</a:t>
            </a:r>
            <a:r>
              <a:rPr lang="en-US" altLang="zh-TW" dirty="0">
                <a:solidFill>
                  <a:schemeClr val="bg1"/>
                </a:solidFill>
                <a:latin typeface="微軟正黑體" panose="020B0604030504040204" pitchFamily="34" charset="-120"/>
              </a:rPr>
              <a:t>-1</a:t>
            </a:r>
            <a:endParaRPr lang="zh-TW" altLang="en-US" dirty="0">
              <a:solidFill>
                <a:schemeClr val="bg1"/>
              </a:solidFill>
              <a:latin typeface="微軟正黑體" panose="020B0604030504040204" pitchFamily="34" charset="-120"/>
            </a:endParaRPr>
          </a:p>
        </p:txBody>
      </p:sp>
      <p:sp>
        <p:nvSpPr>
          <p:cNvPr id="147460" name="矩形 1"/>
          <p:cNvSpPr>
            <a:spLocks noChangeArrowheads="1"/>
          </p:cNvSpPr>
          <p:nvPr/>
        </p:nvSpPr>
        <p:spPr bwMode="auto">
          <a:xfrm>
            <a:off x="1707356" y="2734866"/>
            <a:ext cx="62114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體適能</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社團參與</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(7)</a:t>
            </a:r>
            <a:r>
              <a:rPr lang="zh-TW" altLang="zh-TW" sz="27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寫作測驗</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(8)</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獎勵紀錄</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(9)</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服務學習</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(10)</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競賽成績</a:t>
            </a:r>
            <a:r>
              <a:rPr lang="en-US" altLang="zh-TW" sz="2700" b="1" dirty="0">
                <a:solidFill>
                  <a:schemeClr val="bg1">
                    <a:lumMod val="65000"/>
                  </a:schemeClr>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(11)</a:t>
            </a:r>
            <a:r>
              <a:rPr lang="zh-TW" altLang="zh-TW" sz="27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endParaRPr lang="zh-TW" altLang="zh-TW" sz="27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p:cNvSpPr/>
          <p:nvPr/>
        </p:nvSpPr>
        <p:spPr>
          <a:xfrm>
            <a:off x="2726531" y="2039542"/>
            <a:ext cx="1768079" cy="497681"/>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經濟弱勢</a:t>
            </a:r>
            <a:r>
              <a:rPr lang="en-US" altLang="zh-TW" dirty="0"/>
              <a:t>(</a:t>
            </a:r>
            <a:r>
              <a:rPr lang="zh-TW" altLang="en-US" dirty="0"/>
              <a:t>低收入戶</a:t>
            </a:r>
            <a:r>
              <a:rPr lang="en-US" altLang="zh-TW" dirty="0"/>
              <a:t>)</a:t>
            </a:r>
            <a:endParaRPr lang="zh-TW" altLang="en-US" dirty="0"/>
          </a:p>
        </p:txBody>
      </p:sp>
      <p:sp>
        <p:nvSpPr>
          <p:cNvPr id="1126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71021A-81C1-40C7-8AD8-CE0F1237D79D}" type="slidenum">
              <a:rPr kumimoji="0" lang="zh-TW" altLang="en-US" smtClean="0">
                <a:solidFill>
                  <a:srgbClr val="FEFFFF"/>
                </a:solidFill>
                <a:latin typeface="Century Gothic" panose="020B0502020202020204" pitchFamily="34" charset="0"/>
              </a:rPr>
              <a:pPr/>
              <a:t>39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580967158"/>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編號版面配置區 1"/>
          <p:cNvSpPr>
            <a:spLocks noGrp="1"/>
          </p:cNvSpPr>
          <p:nvPr>
            <p:ph type="sldNum" sz="quarter" idx="12"/>
          </p:nvPr>
        </p:nvSpPr>
        <p:spPr bwMode="auto">
          <a:xfrm>
            <a:off x="1247130" y="1665289"/>
            <a:ext cx="585788" cy="2746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1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fld id="{9A501E2F-3E87-43DA-A4EA-E8622AE29FF2}" type="slidenum">
              <a:rPr lang="zh-TW" altLang="en-US">
                <a:solidFill>
                  <a:srgbClr val="FEFFFF"/>
                </a:solidFill>
              </a:rPr>
              <a:pPr>
                <a:spcBef>
                  <a:spcPct val="0"/>
                </a:spcBef>
                <a:buClrTx/>
                <a:buFontTx/>
                <a:buNone/>
                <a:defRPr/>
              </a:pPr>
              <a:t>4</a:t>
            </a:fld>
            <a:endParaRPr lang="zh-TW" altLang="en-US">
              <a:solidFill>
                <a:srgbClr val="FEFFFF"/>
              </a:solidFill>
            </a:endParaRPr>
          </a:p>
        </p:txBody>
      </p:sp>
      <p:sp>
        <p:nvSpPr>
          <p:cNvPr id="20483" name="Text Box 5"/>
          <p:cNvSpPr txBox="1">
            <a:spLocks noChangeArrowheads="1"/>
          </p:cNvSpPr>
          <p:nvPr/>
        </p:nvSpPr>
        <p:spPr bwMode="auto">
          <a:xfrm>
            <a:off x="2656830" y="1325564"/>
            <a:ext cx="3403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zh-TW" altLang="en-US" sz="1800" b="1">
                <a:solidFill>
                  <a:srgbClr val="7030A0"/>
                </a:solidFill>
                <a:latin typeface="超研澤顏楷"/>
                <a:ea typeface="超研澤顏楷"/>
                <a:cs typeface="超研澤顏楷"/>
              </a:rPr>
              <a:t>現住人口出生數</a:t>
            </a:r>
            <a:r>
              <a:rPr lang="en-US" altLang="zh-TW" sz="1800" b="1">
                <a:solidFill>
                  <a:srgbClr val="7030A0"/>
                </a:solidFill>
                <a:latin typeface="超研澤顏楷"/>
                <a:ea typeface="超研澤顏楷"/>
                <a:cs typeface="超研澤顏楷"/>
              </a:rPr>
              <a:t>(</a:t>
            </a:r>
            <a:r>
              <a:rPr lang="zh-TW" altLang="en-US" sz="1800" b="1">
                <a:solidFill>
                  <a:srgbClr val="7030A0"/>
                </a:solidFill>
                <a:latin typeface="超研澤顏楷"/>
                <a:ea typeface="超研澤顏楷"/>
                <a:cs typeface="超研澤顏楷"/>
              </a:rPr>
              <a:t>率</a:t>
            </a:r>
            <a:r>
              <a:rPr lang="en-US" altLang="zh-TW" sz="1800" b="1">
                <a:solidFill>
                  <a:srgbClr val="7030A0"/>
                </a:solidFill>
                <a:latin typeface="超研澤顏楷"/>
                <a:ea typeface="超研澤顏楷"/>
                <a:cs typeface="超研澤顏楷"/>
              </a:rPr>
              <a:t>)</a:t>
            </a:r>
            <a:r>
              <a:rPr lang="zh-TW" altLang="en-US" sz="1800" b="1">
                <a:solidFill>
                  <a:srgbClr val="7030A0"/>
                </a:solidFill>
                <a:latin typeface="超研澤顏楷"/>
                <a:ea typeface="超研澤顏楷"/>
                <a:cs typeface="超研澤顏楷"/>
              </a:rPr>
              <a:t>變動統計</a:t>
            </a:r>
          </a:p>
        </p:txBody>
      </p:sp>
      <p:graphicFrame>
        <p:nvGraphicFramePr>
          <p:cNvPr id="20484" name="Object 28"/>
          <p:cNvGraphicFramePr>
            <a:graphicFrameLocks noChangeAspect="1"/>
          </p:cNvGraphicFramePr>
          <p:nvPr>
            <p:extLst>
              <p:ext uri="{D42A27DB-BD31-4B8C-83A1-F6EECF244321}">
                <p14:modId xmlns:p14="http://schemas.microsoft.com/office/powerpoint/2010/main" val="3188139759"/>
              </p:ext>
            </p:extLst>
          </p:nvPr>
        </p:nvGraphicFramePr>
        <p:xfrm>
          <a:off x="683568" y="1257301"/>
          <a:ext cx="7334250" cy="4537075"/>
        </p:xfrm>
        <a:graphic>
          <a:graphicData uri="http://schemas.openxmlformats.org/presentationml/2006/ole">
            <mc:AlternateContent xmlns:mc="http://schemas.openxmlformats.org/markup-compatibility/2006">
              <mc:Choice xmlns:v="urn:schemas-microsoft-com:vml" Requires="v">
                <p:oleObj spid="_x0000_s6188" name="Worksheet" r:id="rId3" imgW="5134005" imgH="3886234" progId="Excel.Sheet.8">
                  <p:embed/>
                </p:oleObj>
              </mc:Choice>
              <mc:Fallback>
                <p:oleObj name="Worksheet" r:id="rId3" imgW="5134005" imgH="3886234" progId="Excel.Sheet.8">
                  <p:embed/>
                  <p:pic>
                    <p:nvPicPr>
                      <p:cNvPr id="20484"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257301"/>
                        <a:ext cx="7334250" cy="45370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5" name="Text Box 5"/>
          <p:cNvSpPr txBox="1">
            <a:spLocks noChangeArrowheads="1"/>
          </p:cNvSpPr>
          <p:nvPr/>
        </p:nvSpPr>
        <p:spPr bwMode="auto">
          <a:xfrm>
            <a:off x="4449118" y="5246689"/>
            <a:ext cx="314325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endParaRPr lang="en-US" altLang="zh-TW" sz="1800" b="1">
              <a:solidFill>
                <a:srgbClr val="000000"/>
              </a:solidFill>
              <a:latin typeface="細明體_HKSCS-ExtB" panose="02020500000000000000" pitchFamily="18" charset="-120"/>
              <a:ea typeface="微軟正黑體" panose="020B0604030504040204" pitchFamily="34" charset="-120"/>
            </a:endParaRPr>
          </a:p>
          <a:p>
            <a:pPr>
              <a:lnSpc>
                <a:spcPct val="100000"/>
              </a:lnSpc>
              <a:spcBef>
                <a:spcPct val="0"/>
              </a:spcBef>
              <a:spcAft>
                <a:spcPct val="0"/>
              </a:spcAft>
              <a:buClrTx/>
              <a:buSzTx/>
              <a:buFontTx/>
              <a:buNone/>
            </a:pPr>
            <a:endParaRPr lang="en-US" altLang="zh-TW" sz="1800">
              <a:solidFill>
                <a:srgbClr val="000000"/>
              </a:solidFill>
              <a:latin typeface="細明體_HKSCS-ExtB" panose="02020500000000000000" pitchFamily="18" charset="-120"/>
              <a:ea typeface="微軟正黑體" panose="020B0604030504040204" pitchFamily="34" charset="-120"/>
            </a:endParaRPr>
          </a:p>
        </p:txBody>
      </p:sp>
      <p:sp>
        <p:nvSpPr>
          <p:cNvPr id="20486" name="Text Box 5"/>
          <p:cNvSpPr txBox="1">
            <a:spLocks noChangeArrowheads="1"/>
          </p:cNvSpPr>
          <p:nvPr/>
        </p:nvSpPr>
        <p:spPr bwMode="auto">
          <a:xfrm>
            <a:off x="1190923" y="276226"/>
            <a:ext cx="6084887" cy="619125"/>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zh-TW" altLang="en-US" sz="3600" dirty="0">
                <a:solidFill>
                  <a:schemeClr val="bg1"/>
                </a:solidFill>
                <a:latin typeface="標楷體" panose="03000509000000000000" pitchFamily="65" charset="-120"/>
                <a:ea typeface="標楷體" panose="03000509000000000000" pitchFamily="65" charset="-120"/>
                <a:cs typeface="超研澤顏楷"/>
              </a:rPr>
              <a:t>現住人口出生數</a:t>
            </a:r>
            <a:r>
              <a:rPr lang="en-US" altLang="zh-TW" sz="3600" dirty="0">
                <a:solidFill>
                  <a:schemeClr val="bg1"/>
                </a:solidFill>
                <a:latin typeface="標楷體" panose="03000509000000000000" pitchFamily="65" charset="-120"/>
                <a:ea typeface="標楷體" panose="03000509000000000000" pitchFamily="65" charset="-120"/>
                <a:cs typeface="超研澤顏楷"/>
              </a:rPr>
              <a:t>(</a:t>
            </a:r>
            <a:r>
              <a:rPr lang="zh-TW" altLang="en-US" sz="3600" dirty="0">
                <a:solidFill>
                  <a:schemeClr val="bg1"/>
                </a:solidFill>
                <a:latin typeface="標楷體" panose="03000509000000000000" pitchFamily="65" charset="-120"/>
                <a:ea typeface="標楷體" panose="03000509000000000000" pitchFamily="65" charset="-120"/>
                <a:cs typeface="超研澤顏楷"/>
              </a:rPr>
              <a:t>率</a:t>
            </a:r>
            <a:r>
              <a:rPr lang="en-US" altLang="zh-TW" sz="3600" dirty="0">
                <a:solidFill>
                  <a:schemeClr val="bg1"/>
                </a:solidFill>
                <a:latin typeface="標楷體" panose="03000509000000000000" pitchFamily="65" charset="-120"/>
                <a:ea typeface="標楷體" panose="03000509000000000000" pitchFamily="65" charset="-120"/>
                <a:cs typeface="超研澤顏楷"/>
              </a:rPr>
              <a:t>)</a:t>
            </a:r>
            <a:r>
              <a:rPr lang="zh-TW" altLang="en-US" sz="3600" dirty="0">
                <a:solidFill>
                  <a:schemeClr val="bg1"/>
                </a:solidFill>
                <a:latin typeface="標楷體" panose="03000509000000000000" pitchFamily="65" charset="-120"/>
                <a:ea typeface="標楷體" panose="03000509000000000000" pitchFamily="65" charset="-120"/>
                <a:cs typeface="超研澤顏楷"/>
              </a:rPr>
              <a:t>變動統計</a:t>
            </a:r>
          </a:p>
        </p:txBody>
      </p:sp>
      <p:sp>
        <p:nvSpPr>
          <p:cNvPr id="20487" name="Text Box 6"/>
          <p:cNvSpPr txBox="1">
            <a:spLocks noChangeArrowheads="1"/>
          </p:cNvSpPr>
          <p:nvPr/>
        </p:nvSpPr>
        <p:spPr bwMode="auto">
          <a:xfrm>
            <a:off x="1436044" y="1431926"/>
            <a:ext cx="1220787" cy="34766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en-US" altLang="zh-TW" sz="1800">
                <a:solidFill>
                  <a:srgbClr val="FFFFFF"/>
                </a:solidFill>
                <a:latin typeface="標楷體" panose="03000509000000000000" pitchFamily="65" charset="-120"/>
                <a:ea typeface="標楷體" panose="03000509000000000000" pitchFamily="65" charset="-120"/>
              </a:rPr>
              <a:t>41.4</a:t>
            </a:r>
            <a:r>
              <a:rPr lang="zh-TW" altLang="en-US" sz="1800">
                <a:solidFill>
                  <a:srgbClr val="FFFFFF"/>
                </a:solidFill>
                <a:latin typeface="標楷體" panose="03000509000000000000" pitchFamily="65" charset="-120"/>
                <a:ea typeface="標楷體" panose="03000509000000000000" pitchFamily="65" charset="-120"/>
              </a:rPr>
              <a:t>萬人</a:t>
            </a:r>
          </a:p>
        </p:txBody>
      </p:sp>
      <p:sp>
        <p:nvSpPr>
          <p:cNvPr id="20488" name="Line 7"/>
          <p:cNvSpPr>
            <a:spLocks noChangeShapeType="1"/>
          </p:cNvSpPr>
          <p:nvPr/>
        </p:nvSpPr>
        <p:spPr bwMode="auto">
          <a:xfrm>
            <a:off x="1559868" y="1651001"/>
            <a:ext cx="0" cy="1619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a:p>
        </p:txBody>
      </p:sp>
      <p:sp>
        <p:nvSpPr>
          <p:cNvPr id="20489" name="Text Box 8"/>
          <p:cNvSpPr txBox="1">
            <a:spLocks noChangeArrowheads="1"/>
          </p:cNvSpPr>
          <p:nvPr/>
        </p:nvSpPr>
        <p:spPr bwMode="auto">
          <a:xfrm>
            <a:off x="3087044" y="2062164"/>
            <a:ext cx="1271587" cy="346075"/>
          </a:xfrm>
          <a:prstGeom prst="rect">
            <a:avLst/>
          </a:prstGeom>
          <a:solidFill>
            <a:srgbClr val="F5F3A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en-US" altLang="zh-TW" sz="1800">
                <a:solidFill>
                  <a:srgbClr val="000000"/>
                </a:solidFill>
                <a:latin typeface="標楷體" panose="03000509000000000000" pitchFamily="65" charset="-120"/>
                <a:ea typeface="標楷體" panose="03000509000000000000" pitchFamily="65" charset="-120"/>
              </a:rPr>
              <a:t>32.1</a:t>
            </a:r>
            <a:r>
              <a:rPr lang="zh-TW" altLang="en-US" sz="1800">
                <a:solidFill>
                  <a:srgbClr val="000000"/>
                </a:solidFill>
                <a:latin typeface="標楷體" panose="03000509000000000000" pitchFamily="65" charset="-120"/>
                <a:ea typeface="標楷體" panose="03000509000000000000" pitchFamily="65" charset="-120"/>
              </a:rPr>
              <a:t>萬人</a:t>
            </a:r>
          </a:p>
        </p:txBody>
      </p:sp>
      <p:sp>
        <p:nvSpPr>
          <p:cNvPr id="20490" name="Line 9"/>
          <p:cNvSpPr>
            <a:spLocks noChangeShapeType="1"/>
          </p:cNvSpPr>
          <p:nvPr/>
        </p:nvSpPr>
        <p:spPr bwMode="auto">
          <a:xfrm>
            <a:off x="3534718" y="2332039"/>
            <a:ext cx="0" cy="2571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a:p>
        </p:txBody>
      </p:sp>
      <p:sp>
        <p:nvSpPr>
          <p:cNvPr id="12" name="Text Box 10"/>
          <p:cNvSpPr txBox="1">
            <a:spLocks noChangeArrowheads="1"/>
          </p:cNvSpPr>
          <p:nvPr/>
        </p:nvSpPr>
        <p:spPr bwMode="auto">
          <a:xfrm>
            <a:off x="5303193" y="2589213"/>
            <a:ext cx="965200" cy="347662"/>
          </a:xfrm>
          <a:prstGeom prst="rect">
            <a:avLst/>
          </a:prstGeom>
          <a:solidFill>
            <a:schemeClr val="accent2">
              <a:lumMod val="75000"/>
            </a:schemeClr>
          </a:solidFill>
          <a:ln w="9525">
            <a:noFill/>
            <a:miter lim="800000"/>
            <a:headEnd/>
            <a:tailEnd/>
          </a:ln>
        </p:spPr>
        <p:txBody>
          <a:bodyPr lIns="68580" tIns="34290" rIns="68580" bIns="34290">
            <a:spAutoFit/>
          </a:bodyPr>
          <a:lstStyle/>
          <a:p>
            <a:pPr>
              <a:defRPr/>
            </a:pPr>
            <a:r>
              <a:rPr lang="en-US" altLang="zh-TW" dirty="0">
                <a:solidFill>
                  <a:prstClr val="white"/>
                </a:solidFill>
                <a:latin typeface="標楷體" pitchFamily="65" charset="-120"/>
                <a:ea typeface="標楷體" pitchFamily="65" charset="-120"/>
              </a:rPr>
              <a:t>26</a:t>
            </a:r>
            <a:r>
              <a:rPr lang="zh-TW" altLang="en-US" dirty="0">
                <a:solidFill>
                  <a:prstClr val="white"/>
                </a:solidFill>
                <a:latin typeface="標楷體" pitchFamily="65" charset="-120"/>
                <a:ea typeface="標楷體" pitchFamily="65" charset="-120"/>
              </a:rPr>
              <a:t>萬人</a:t>
            </a:r>
          </a:p>
        </p:txBody>
      </p:sp>
      <p:sp>
        <p:nvSpPr>
          <p:cNvPr id="20492" name="Line 11"/>
          <p:cNvSpPr>
            <a:spLocks noChangeShapeType="1"/>
          </p:cNvSpPr>
          <p:nvPr/>
        </p:nvSpPr>
        <p:spPr bwMode="auto">
          <a:xfrm>
            <a:off x="5477818" y="2833688"/>
            <a:ext cx="0" cy="3238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a:p>
        </p:txBody>
      </p:sp>
      <p:sp>
        <p:nvSpPr>
          <p:cNvPr id="20493" name="Text Box 12"/>
          <p:cNvSpPr txBox="1">
            <a:spLocks noChangeArrowheads="1"/>
          </p:cNvSpPr>
          <p:nvPr/>
        </p:nvSpPr>
        <p:spPr bwMode="auto">
          <a:xfrm>
            <a:off x="6566844" y="2890839"/>
            <a:ext cx="1214437" cy="346075"/>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en-US" altLang="zh-TW" sz="1800">
                <a:solidFill>
                  <a:srgbClr val="000000"/>
                </a:solidFill>
                <a:latin typeface="標楷體" panose="03000509000000000000" pitchFamily="65" charset="-120"/>
                <a:ea typeface="標楷體" panose="03000509000000000000" pitchFamily="65" charset="-120"/>
              </a:rPr>
              <a:t>19.1</a:t>
            </a:r>
            <a:r>
              <a:rPr lang="zh-TW" altLang="en-US" sz="1800">
                <a:solidFill>
                  <a:srgbClr val="000000"/>
                </a:solidFill>
                <a:latin typeface="標楷體" panose="03000509000000000000" pitchFamily="65" charset="-120"/>
                <a:ea typeface="標楷體" panose="03000509000000000000" pitchFamily="65" charset="-120"/>
              </a:rPr>
              <a:t>萬人</a:t>
            </a:r>
          </a:p>
        </p:txBody>
      </p:sp>
      <p:sp>
        <p:nvSpPr>
          <p:cNvPr id="20494" name="Line 13"/>
          <p:cNvSpPr>
            <a:spLocks noChangeShapeType="1"/>
          </p:cNvSpPr>
          <p:nvPr/>
        </p:nvSpPr>
        <p:spPr bwMode="auto">
          <a:xfrm>
            <a:off x="6814493" y="3160713"/>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a:p>
        </p:txBody>
      </p:sp>
      <p:sp>
        <p:nvSpPr>
          <p:cNvPr id="20495" name="Text Box 14"/>
          <p:cNvSpPr txBox="1">
            <a:spLocks noChangeArrowheads="1"/>
          </p:cNvSpPr>
          <p:nvPr/>
        </p:nvSpPr>
        <p:spPr bwMode="auto">
          <a:xfrm>
            <a:off x="7052618" y="3376614"/>
            <a:ext cx="1079500" cy="346075"/>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en-US" altLang="zh-TW" sz="1800">
                <a:solidFill>
                  <a:srgbClr val="FFFFFF"/>
                </a:solidFill>
                <a:latin typeface="標楷體" panose="03000509000000000000" pitchFamily="65" charset="-120"/>
                <a:ea typeface="標楷體" panose="03000509000000000000" pitchFamily="65" charset="-120"/>
              </a:rPr>
              <a:t>16.7</a:t>
            </a:r>
            <a:r>
              <a:rPr lang="zh-TW" altLang="en-US" sz="1800">
                <a:solidFill>
                  <a:srgbClr val="FFFFFF"/>
                </a:solidFill>
                <a:latin typeface="標楷體" panose="03000509000000000000" pitchFamily="65" charset="-120"/>
                <a:ea typeface="標楷體" panose="03000509000000000000" pitchFamily="65" charset="-120"/>
              </a:rPr>
              <a:t>萬人</a:t>
            </a:r>
          </a:p>
        </p:txBody>
      </p:sp>
      <p:sp>
        <p:nvSpPr>
          <p:cNvPr id="20496" name="Line 15"/>
          <p:cNvSpPr>
            <a:spLocks noChangeShapeType="1"/>
          </p:cNvSpPr>
          <p:nvPr/>
        </p:nvSpPr>
        <p:spPr bwMode="auto">
          <a:xfrm>
            <a:off x="7168505" y="3675063"/>
            <a:ext cx="0" cy="215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zh-TW" altLang="en-US"/>
          </a:p>
        </p:txBody>
      </p:sp>
      <p:sp>
        <p:nvSpPr>
          <p:cNvPr id="20497" name="AutoShape 16"/>
          <p:cNvSpPr>
            <a:spLocks noChangeArrowheads="1"/>
          </p:cNvSpPr>
          <p:nvPr/>
        </p:nvSpPr>
        <p:spPr bwMode="auto">
          <a:xfrm>
            <a:off x="5188893" y="1589088"/>
            <a:ext cx="2430462" cy="647700"/>
          </a:xfrm>
          <a:prstGeom prst="wedgeEllipseCallout">
            <a:avLst>
              <a:gd name="adj1" fmla="val 2593"/>
              <a:gd name="adj2" fmla="val 123764"/>
            </a:avLst>
          </a:prstGeom>
          <a:solidFill>
            <a:srgbClr val="7030A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7500" tIns="35100" rIns="67500" bIns="35100"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gn="ctr">
              <a:lnSpc>
                <a:spcPct val="100000"/>
              </a:lnSpc>
              <a:spcBef>
                <a:spcPct val="0"/>
              </a:spcBef>
              <a:spcAft>
                <a:spcPct val="0"/>
              </a:spcAft>
              <a:buClrTx/>
              <a:buSzTx/>
              <a:buFontTx/>
              <a:buNone/>
            </a:pPr>
            <a:r>
              <a:rPr lang="zh-TW" altLang="en-US" sz="1800" b="1">
                <a:solidFill>
                  <a:srgbClr val="FFFF00"/>
                </a:solidFill>
                <a:latin typeface="標楷體" panose="03000509000000000000" pitchFamily="65" charset="-120"/>
                <a:ea typeface="標楷體" panose="03000509000000000000" pitchFamily="65" charset="-120"/>
              </a:rPr>
              <a:t>一定要成就每個孩子的理由</a:t>
            </a:r>
          </a:p>
        </p:txBody>
      </p:sp>
      <p:sp>
        <p:nvSpPr>
          <p:cNvPr id="20498" name="投影片編號版面配置區 7"/>
          <p:cNvSpPr txBox="1">
            <a:spLocks/>
          </p:cNvSpPr>
          <p:nvPr/>
        </p:nvSpPr>
        <p:spPr bwMode="auto">
          <a:xfrm>
            <a:off x="398464" y="1447800"/>
            <a:ext cx="585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gn="r" eaLnBrk="1" hangingPunct="1">
              <a:lnSpc>
                <a:spcPct val="100000"/>
              </a:lnSpc>
              <a:spcBef>
                <a:spcPct val="0"/>
              </a:spcBef>
              <a:spcAft>
                <a:spcPct val="0"/>
              </a:spcAft>
              <a:buClrTx/>
              <a:buSzTx/>
              <a:buFontTx/>
              <a:buNone/>
            </a:pPr>
            <a:fld id="{08A4D329-150B-4843-8FC7-C36A203745DC}" type="slidenum">
              <a:rPr kumimoji="0" lang="zh-TW" altLang="en-US">
                <a:solidFill>
                  <a:srgbClr val="FEFFFF"/>
                </a:solidFill>
                <a:latin typeface="Century Gothic" panose="020B0502020202020204" pitchFamily="34" charset="0"/>
                <a:ea typeface="微軟正黑體" panose="020B0604030504040204" pitchFamily="34" charset="-120"/>
              </a:rPr>
              <a:pPr algn="r" eaLnBrk="1" hangingPunct="1">
                <a:lnSpc>
                  <a:spcPct val="100000"/>
                </a:lnSpc>
                <a:spcBef>
                  <a:spcPct val="0"/>
                </a:spcBef>
                <a:spcAft>
                  <a:spcPct val="0"/>
                </a:spcAft>
                <a:buClrTx/>
                <a:buSzTx/>
                <a:buFontTx/>
                <a:buNone/>
              </a:pPr>
              <a:t>4</a:t>
            </a:fld>
            <a:endParaRPr kumimoji="0" lang="en-US" altLang="zh-TW">
              <a:solidFill>
                <a:srgbClr val="FEFFFF"/>
              </a:solidFill>
              <a:latin typeface="Century Gothic" panose="020B0502020202020204" pitchFamily="34" charset="0"/>
              <a:ea typeface="微軟正黑體" panose="020B0604030504040204" pitchFamily="34" charset="-120"/>
            </a:endParaRPr>
          </a:p>
        </p:txBody>
      </p:sp>
    </p:spTree>
    <p:extLst>
      <p:ext uri="{BB962C8B-B14F-4D97-AF65-F5344CB8AC3E}">
        <p14:creationId xmlns:p14="http://schemas.microsoft.com/office/powerpoint/2010/main" val="38246921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612107" y="1970840"/>
          <a:ext cx="4914547" cy="3902399"/>
        </p:xfrm>
        <a:graphic>
          <a:graphicData uri="http://schemas.openxmlformats.org/drawingml/2006/table">
            <a:tbl>
              <a:tblPr>
                <a:tableStyleId>{35758FB7-9AC5-4552-8A53-C91805E547FA}</a:tableStyleId>
              </a:tblPr>
              <a:tblGrid>
                <a:gridCol w="723325">
                  <a:extLst>
                    <a:ext uri="{9D8B030D-6E8A-4147-A177-3AD203B41FA5}">
                      <a16:colId xmlns:a16="http://schemas.microsoft.com/office/drawing/2014/main" val="20000"/>
                    </a:ext>
                  </a:extLst>
                </a:gridCol>
                <a:gridCol w="2768590">
                  <a:extLst>
                    <a:ext uri="{9D8B030D-6E8A-4147-A177-3AD203B41FA5}">
                      <a16:colId xmlns:a16="http://schemas.microsoft.com/office/drawing/2014/main" val="20001"/>
                    </a:ext>
                  </a:extLst>
                </a:gridCol>
                <a:gridCol w="1422632">
                  <a:extLst>
                    <a:ext uri="{9D8B030D-6E8A-4147-A177-3AD203B41FA5}">
                      <a16:colId xmlns:a16="http://schemas.microsoft.com/office/drawing/2014/main" val="20002"/>
                    </a:ext>
                  </a:extLst>
                </a:gridCol>
              </a:tblGrid>
              <a:tr h="279083">
                <a:tc>
                  <a:txBody>
                    <a:bodyPr/>
                    <a:lstStyle/>
                    <a:p>
                      <a:pPr algn="ctr" fontAlgn="ctr"/>
                      <a:r>
                        <a:rPr lang="zh-TW" altLang="en-US" sz="1800" u="none" strike="noStrike" dirty="0">
                          <a:effectLst/>
                        </a:rPr>
                        <a:t>次序</a:t>
                      </a:r>
                      <a:endParaRPr lang="zh-TW" altLang="en-US" sz="1800" b="0" i="0" u="none" strike="noStrike" dirty="0">
                        <a:solidFill>
                          <a:srgbClr val="FFFFFF"/>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1800" u="none" strike="noStrike" dirty="0">
                          <a:effectLst/>
                        </a:rPr>
                        <a:t>項目</a:t>
                      </a:r>
                      <a:endParaRPr lang="zh-TW" altLang="en-US" sz="1800" b="0" i="0" u="none" strike="noStrike" dirty="0">
                        <a:solidFill>
                          <a:srgbClr val="FFFFFF"/>
                        </a:solidFill>
                        <a:effectLst/>
                        <a:latin typeface="新細明體" panose="02020500000000000000" pitchFamily="18" charset="-120"/>
                        <a:ea typeface="新細明體" panose="02020500000000000000" pitchFamily="18" charset="-120"/>
                      </a:endParaRPr>
                    </a:p>
                  </a:txBody>
                  <a:tcPr marL="4763" marR="4763" marT="4763"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1800" u="none" strike="noStrike" dirty="0">
                          <a:effectLst/>
                        </a:rPr>
                        <a:t>最高分數</a:t>
                      </a:r>
                      <a:endParaRPr lang="zh-TW" altLang="en-US" sz="1800" b="0" i="0" u="none" strike="noStrike" dirty="0">
                        <a:solidFill>
                          <a:srgbClr val="FFFFFF"/>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279083">
                <a:tc>
                  <a:txBody>
                    <a:bodyPr/>
                    <a:lstStyle/>
                    <a:p>
                      <a:pPr algn="ctr" fontAlgn="ctr"/>
                      <a:r>
                        <a:rPr lang="en-US" altLang="zh-TW" sz="1800" u="none" strike="noStrike" dirty="0">
                          <a:effectLst/>
                        </a:rPr>
                        <a:t>1</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總積分</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a:effectLst/>
                        </a:rPr>
                        <a:t>100</a:t>
                      </a:r>
                      <a:endParaRPr lang="en-US" altLang="zh-TW"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279083">
                <a:tc>
                  <a:txBody>
                    <a:bodyPr/>
                    <a:lstStyle/>
                    <a:p>
                      <a:endParaRPr lang="zh-TW" altLang="en-US" sz="1400"/>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1800" u="none" strike="noStrike" kern="1200" dirty="0" smtClean="0">
                          <a:solidFill>
                            <a:srgbClr val="FF0000"/>
                          </a:solidFill>
                          <a:effectLst/>
                          <a:latin typeface="+mn-lt"/>
                          <a:ea typeface="+mn-ea"/>
                          <a:cs typeface="+mn-cs"/>
                        </a:rPr>
                        <a:t>經濟弱勢</a:t>
                      </a:r>
                      <a:r>
                        <a:rPr lang="en-US" altLang="zh-TW" sz="1800" u="none" strike="noStrike" kern="1200" dirty="0" smtClean="0">
                          <a:solidFill>
                            <a:srgbClr val="FF0000"/>
                          </a:solidFill>
                          <a:effectLst/>
                          <a:latin typeface="+mn-lt"/>
                          <a:ea typeface="+mn-ea"/>
                          <a:cs typeface="+mn-cs"/>
                        </a:rPr>
                        <a:t>(</a:t>
                      </a:r>
                      <a:r>
                        <a:rPr lang="zh-TW" altLang="en-US" sz="1800" u="none" strike="noStrike" kern="1200" dirty="0" smtClean="0">
                          <a:solidFill>
                            <a:srgbClr val="FF0000"/>
                          </a:solidFill>
                          <a:effectLst/>
                          <a:latin typeface="+mn-lt"/>
                          <a:ea typeface="+mn-ea"/>
                          <a:cs typeface="+mn-cs"/>
                        </a:rPr>
                        <a:t>低收入戶</a:t>
                      </a:r>
                      <a:r>
                        <a:rPr lang="en-US" altLang="zh-TW" sz="1800" u="none" strike="noStrike" kern="1200" dirty="0" smtClean="0">
                          <a:solidFill>
                            <a:srgbClr val="FF0000"/>
                          </a:solidFill>
                          <a:effectLst/>
                          <a:latin typeface="+mn-lt"/>
                          <a:ea typeface="+mn-ea"/>
                          <a:cs typeface="+mn-cs"/>
                        </a:rPr>
                        <a:t>)</a:t>
                      </a:r>
                      <a:endParaRPr lang="zh-TW" altLang="en-US" sz="1800" u="none" strike="noStrike" kern="1200" dirty="0">
                        <a:solidFill>
                          <a:srgbClr val="FF0000"/>
                        </a:solidFill>
                        <a:effectLst/>
                        <a:latin typeface="+mn-lt"/>
                        <a:ea typeface="+mn-ea"/>
                        <a:cs typeface="+mn-cs"/>
                      </a:endParaRPr>
                    </a:p>
                  </a:txBody>
                  <a:tcPr marL="4763" marR="4763" marT="4763" marB="0" anchor="ctr">
                    <a:solidFill>
                      <a:srgbClr val="FFFFCC"/>
                    </a:solidFill>
                  </a:tcPr>
                </a:tc>
                <a:tc>
                  <a:txBody>
                    <a:bodyPr/>
                    <a:lstStyle/>
                    <a:p>
                      <a:endParaRPr lang="zh-TW" altLang="en-US" sz="1400" dirty="0"/>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279083">
                <a:tc>
                  <a:txBody>
                    <a:bodyPr/>
                    <a:lstStyle/>
                    <a:p>
                      <a:pPr algn="ctr" fontAlgn="ctr"/>
                      <a:r>
                        <a:rPr lang="en-US" altLang="zh-TW" sz="1800" u="none" strike="noStrike" dirty="0">
                          <a:effectLst/>
                        </a:rPr>
                        <a:t>2</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志願序</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dirty="0">
                          <a:effectLst/>
                        </a:rPr>
                        <a:t>10</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279083">
                <a:tc>
                  <a:txBody>
                    <a:bodyPr/>
                    <a:lstStyle/>
                    <a:p>
                      <a:pPr algn="ctr" fontAlgn="ctr"/>
                      <a:r>
                        <a:rPr lang="en-US" altLang="zh-TW" sz="1800" u="none" strike="noStrike" dirty="0">
                          <a:effectLst/>
                        </a:rPr>
                        <a:t>3</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教育會考總分</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a:effectLst/>
                        </a:rPr>
                        <a:t>30</a:t>
                      </a:r>
                      <a:endParaRPr lang="en-US" altLang="zh-TW"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279083">
                <a:tc>
                  <a:txBody>
                    <a:bodyPr/>
                    <a:lstStyle/>
                    <a:p>
                      <a:pPr algn="ctr" fontAlgn="ctr"/>
                      <a:r>
                        <a:rPr lang="en-US" altLang="zh-TW" sz="1800" u="none" strike="noStrike" dirty="0">
                          <a:effectLst/>
                        </a:rPr>
                        <a:t>4</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多元學習</a:t>
                      </a:r>
                      <a:r>
                        <a:rPr lang="zh-TW" altLang="en-US" sz="1800" u="none" strike="noStrike" dirty="0" smtClean="0">
                          <a:effectLst/>
                        </a:rPr>
                        <a:t>表現總分</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a:effectLst/>
                        </a:rPr>
                        <a:t>50</a:t>
                      </a:r>
                      <a:endParaRPr lang="en-US" altLang="zh-TW"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279083">
                <a:tc>
                  <a:txBody>
                    <a:bodyPr/>
                    <a:lstStyle/>
                    <a:p>
                      <a:pPr algn="ctr" fontAlgn="ctr"/>
                      <a:r>
                        <a:rPr lang="en-US" altLang="zh-TW" sz="1800" u="none" strike="noStrike" dirty="0">
                          <a:effectLst/>
                        </a:rPr>
                        <a:t>5</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體適能</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a:effectLst/>
                        </a:rPr>
                        <a:t>10</a:t>
                      </a:r>
                      <a:endParaRPr lang="en-US" altLang="zh-TW"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279083">
                <a:tc>
                  <a:txBody>
                    <a:bodyPr/>
                    <a:lstStyle/>
                    <a:p>
                      <a:pPr algn="ctr" fontAlgn="ctr"/>
                      <a:r>
                        <a:rPr lang="en-US" altLang="zh-TW" sz="1800" u="none" strike="noStrike" dirty="0">
                          <a:effectLst/>
                        </a:rPr>
                        <a:t>6</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社團參與</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a:effectLst/>
                        </a:rPr>
                        <a:t>10</a:t>
                      </a:r>
                      <a:endParaRPr lang="en-US" altLang="zh-TW"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7"/>
                  </a:ext>
                </a:extLst>
              </a:tr>
              <a:tr h="279083">
                <a:tc>
                  <a:txBody>
                    <a:bodyPr/>
                    <a:lstStyle/>
                    <a:p>
                      <a:pPr algn="ctr" fontAlgn="ctr"/>
                      <a:r>
                        <a:rPr lang="en-US" altLang="zh-TW" sz="1800" u="none" strike="noStrike" dirty="0">
                          <a:effectLst/>
                        </a:rPr>
                        <a:t>7</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寫作測驗</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dirty="0" smtClean="0">
                          <a:effectLst/>
                        </a:rPr>
                        <a:t>6</a:t>
                      </a:r>
                      <a:r>
                        <a:rPr lang="zh-TW" altLang="en-US" sz="1800" u="none" strike="noStrike" dirty="0" smtClean="0">
                          <a:effectLst/>
                        </a:rPr>
                        <a:t>級分</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8"/>
                  </a:ext>
                </a:extLst>
              </a:tr>
              <a:tr h="279083">
                <a:tc>
                  <a:txBody>
                    <a:bodyPr/>
                    <a:lstStyle/>
                    <a:p>
                      <a:pPr algn="ctr" fontAlgn="ctr"/>
                      <a:r>
                        <a:rPr lang="en-US" altLang="zh-TW" sz="1800" u="none" strike="noStrike" dirty="0">
                          <a:effectLst/>
                        </a:rPr>
                        <a:t>8</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dirty="0">
                          <a:effectLst/>
                        </a:rPr>
                        <a:t>獎勵紀錄</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dirty="0" smtClean="0">
                          <a:effectLst/>
                        </a:rPr>
                        <a:t>15</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9"/>
                  </a:ext>
                </a:extLst>
              </a:tr>
              <a:tr h="279083">
                <a:tc>
                  <a:txBody>
                    <a:bodyPr/>
                    <a:lstStyle/>
                    <a:p>
                      <a:pPr algn="ctr" fontAlgn="ctr"/>
                      <a:r>
                        <a:rPr lang="en-US" altLang="zh-TW" sz="1800" u="none" strike="noStrike" dirty="0">
                          <a:effectLst/>
                        </a:rPr>
                        <a:t>9</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a:effectLst/>
                        </a:rPr>
                        <a:t>服務學習</a:t>
                      </a:r>
                      <a:endParaRPr lang="zh-TW" altLang="en-US"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dirty="0">
                          <a:effectLst/>
                        </a:rPr>
                        <a:t>15</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0"/>
                  </a:ext>
                </a:extLst>
              </a:tr>
              <a:tr h="279083">
                <a:tc>
                  <a:txBody>
                    <a:bodyPr/>
                    <a:lstStyle/>
                    <a:p>
                      <a:pPr algn="ctr" fontAlgn="ctr"/>
                      <a:r>
                        <a:rPr lang="en-US" altLang="zh-TW" sz="1800" u="none" strike="noStrike" dirty="0">
                          <a:effectLst/>
                        </a:rPr>
                        <a:t>10</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1800" u="none" strike="noStrike">
                          <a:effectLst/>
                        </a:rPr>
                        <a:t>競賽成績</a:t>
                      </a:r>
                      <a:endParaRPr lang="zh-TW" altLang="en-US" sz="1800" b="0" i="0" u="none" strike="noStrike">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1800" u="none" strike="noStrike" smtClean="0">
                          <a:effectLst/>
                        </a:rPr>
                        <a:t>10</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1"/>
                  </a:ext>
                </a:extLst>
              </a:tr>
              <a:tr h="553403">
                <a:tc>
                  <a:txBody>
                    <a:bodyPr/>
                    <a:lstStyle/>
                    <a:p>
                      <a:pPr algn="ctr" fontAlgn="ctr"/>
                      <a:r>
                        <a:rPr lang="en-US" altLang="zh-TW" sz="1800" u="none" strike="noStrike" dirty="0" smtClean="0">
                          <a:effectLst/>
                        </a:rPr>
                        <a:t>11</a:t>
                      </a:r>
                      <a:endParaRPr lang="en-US" altLang="zh-TW"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1800" u="none" strike="noStrike" dirty="0">
                          <a:effectLst/>
                        </a:rPr>
                        <a:t>會考加註標示</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1800" u="none" strike="noStrike" dirty="0" smtClean="0">
                          <a:effectLst/>
                        </a:rPr>
                        <a:t>A++</a:t>
                      </a:r>
                      <a:r>
                        <a:rPr lang="zh-TW" altLang="en-US" sz="1800" u="none" strike="noStrike" dirty="0" smtClean="0">
                          <a:effectLst/>
                        </a:rPr>
                        <a:t>、</a:t>
                      </a:r>
                      <a:r>
                        <a:rPr lang="en-US" altLang="zh-TW" sz="1800" u="none" strike="noStrike" dirty="0" smtClean="0">
                          <a:effectLst/>
                        </a:rPr>
                        <a:t>A+</a:t>
                      </a:r>
                    </a:p>
                    <a:p>
                      <a:pPr algn="ctr" fontAlgn="ctr"/>
                      <a:r>
                        <a:rPr lang="en-US" altLang="zh-TW" sz="1800" u="none" strike="noStrike" dirty="0" smtClean="0">
                          <a:effectLst/>
                        </a:rPr>
                        <a:t>B++</a:t>
                      </a:r>
                      <a:r>
                        <a:rPr lang="zh-TW" altLang="en-US" sz="1800" u="none" strike="noStrike" dirty="0" smtClean="0">
                          <a:effectLst/>
                        </a:rPr>
                        <a:t>、</a:t>
                      </a:r>
                      <a:r>
                        <a:rPr lang="en-US" altLang="zh-TW" sz="1800" u="none" strike="noStrike" dirty="0" smtClean="0">
                          <a:effectLst/>
                        </a:rPr>
                        <a:t>B+</a:t>
                      </a:r>
                      <a:r>
                        <a:rPr lang="zh-TW" altLang="en-US" sz="1800" u="none" strike="noStrike" dirty="0">
                          <a:effectLst/>
                        </a:rPr>
                        <a:t>　</a:t>
                      </a:r>
                      <a:endParaRPr lang="zh-TW" altLang="en-US" sz="18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bl>
          </a:graphicData>
        </a:graphic>
      </p:graphicFrame>
      <p:sp>
        <p:nvSpPr>
          <p:cNvPr id="113667" name="標題 1"/>
          <p:cNvSpPr txBox="1">
            <a:spLocks/>
          </p:cNvSpPr>
          <p:nvPr/>
        </p:nvSpPr>
        <p:spPr bwMode="auto">
          <a:xfrm>
            <a:off x="1612106" y="1210866"/>
            <a:ext cx="4629150" cy="642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3000" dirty="0" smtClean="0">
                <a:solidFill>
                  <a:schemeClr val="bg1"/>
                </a:solidFill>
                <a:latin typeface="微軟正黑體" panose="020B0604030504040204" pitchFamily="34" charset="-120"/>
              </a:rPr>
              <a:t>免試</a:t>
            </a:r>
            <a:r>
              <a:rPr kumimoji="0" lang="zh-TW" altLang="en-US" sz="3000" dirty="0">
                <a:solidFill>
                  <a:schemeClr val="bg1"/>
                </a:solidFill>
                <a:latin typeface="微軟正黑體" panose="020B0604030504040204" pitchFamily="34" charset="-120"/>
              </a:rPr>
              <a:t>入學同分比序</a:t>
            </a:r>
            <a:r>
              <a:rPr kumimoji="0" lang="en-US" altLang="zh-TW" sz="3000" dirty="0">
                <a:solidFill>
                  <a:schemeClr val="bg1"/>
                </a:solidFill>
                <a:latin typeface="微軟正黑體" panose="020B0604030504040204" pitchFamily="34" charset="-120"/>
              </a:rPr>
              <a:t>-2</a:t>
            </a:r>
            <a:endParaRPr kumimoji="0" lang="zh-TW" altLang="en-US" sz="3000" dirty="0">
              <a:solidFill>
                <a:schemeClr val="bg1"/>
              </a:solidFill>
              <a:latin typeface="微軟正黑體" panose="020B0604030504040204" pitchFamily="34"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40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83909379"/>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1574007" y="1089422"/>
            <a:ext cx="5955506" cy="647700"/>
          </a:xfrm>
          <a:solidFill>
            <a:srgbClr val="7030A0"/>
          </a:solidFill>
        </p:spPr>
        <p:txBody>
          <a:bodyPr/>
          <a:lstStyle/>
          <a:p>
            <a:r>
              <a:rPr lang="zh-TW" altLang="en-US" dirty="0" smtClean="0">
                <a:solidFill>
                  <a:srgbClr val="FFFF00"/>
                </a:solidFill>
              </a:rPr>
              <a:t>超額</a:t>
            </a:r>
            <a:r>
              <a:rPr lang="zh-TW" altLang="en-US" dirty="0">
                <a:solidFill>
                  <a:srgbClr val="FFFF00"/>
                </a:solidFill>
              </a:rPr>
              <a:t>比序</a:t>
            </a:r>
            <a:r>
              <a:rPr lang="en-US" altLang="zh-TW" dirty="0">
                <a:solidFill>
                  <a:srgbClr val="FFFF00"/>
                </a:solidFill>
              </a:rPr>
              <a:t>-</a:t>
            </a:r>
            <a:r>
              <a:rPr lang="zh-TW" altLang="en-US" dirty="0">
                <a:solidFill>
                  <a:srgbClr val="FFFF00"/>
                </a:solidFill>
              </a:rPr>
              <a:t>志願序</a:t>
            </a:r>
            <a:r>
              <a:rPr lang="en-US" altLang="zh-TW" dirty="0">
                <a:solidFill>
                  <a:srgbClr val="FFFF00"/>
                </a:solidFill>
              </a:rPr>
              <a:t>1 (10</a:t>
            </a:r>
            <a:r>
              <a:rPr lang="zh-TW" altLang="en-US" dirty="0">
                <a:solidFill>
                  <a:srgbClr val="FFFF00"/>
                </a:solidFill>
              </a:rPr>
              <a:t>分</a:t>
            </a:r>
            <a:r>
              <a:rPr lang="en-US" altLang="zh-TW" dirty="0">
                <a:solidFill>
                  <a:srgbClr val="FFFF00"/>
                </a:solidFill>
              </a:rPr>
              <a:t>)</a:t>
            </a:r>
            <a:endParaRPr lang="zh-TW" altLang="en-US" dirty="0">
              <a:solidFill>
                <a:srgbClr val="FFFF00"/>
              </a:solidFill>
            </a:endParaRPr>
          </a:p>
        </p:txBody>
      </p:sp>
      <p:graphicFrame>
        <p:nvGraphicFramePr>
          <p:cNvPr id="5" name="內容版面配置區 1"/>
          <p:cNvGraphicFramePr>
            <a:graphicFrameLocks/>
          </p:cNvGraphicFramePr>
          <p:nvPr/>
        </p:nvGraphicFramePr>
        <p:xfrm>
          <a:off x="1433513" y="1916906"/>
          <a:ext cx="6241260" cy="950120"/>
        </p:xfrm>
        <a:graphic>
          <a:graphicData uri="http://schemas.openxmlformats.org/drawingml/2006/table">
            <a:tbl>
              <a:tblPr>
                <a:tableStyleId>{5C22544A-7EE6-4342-B048-85BDC9FD1C3A}</a:tableStyleId>
              </a:tblPr>
              <a:tblGrid>
                <a:gridCol w="1046795">
                  <a:extLst>
                    <a:ext uri="{9D8B030D-6E8A-4147-A177-3AD203B41FA5}">
                      <a16:colId xmlns:a16="http://schemas.microsoft.com/office/drawing/2014/main" val="20000"/>
                    </a:ext>
                  </a:extLst>
                </a:gridCol>
                <a:gridCol w="1038893">
                  <a:extLst>
                    <a:ext uri="{9D8B030D-6E8A-4147-A177-3AD203B41FA5}">
                      <a16:colId xmlns:a16="http://schemas.microsoft.com/office/drawing/2014/main" val="20001"/>
                    </a:ext>
                  </a:extLst>
                </a:gridCol>
                <a:gridCol w="1038893">
                  <a:extLst>
                    <a:ext uri="{9D8B030D-6E8A-4147-A177-3AD203B41FA5}">
                      <a16:colId xmlns:a16="http://schemas.microsoft.com/office/drawing/2014/main" val="20002"/>
                    </a:ext>
                  </a:extLst>
                </a:gridCol>
                <a:gridCol w="1038893">
                  <a:extLst>
                    <a:ext uri="{9D8B030D-6E8A-4147-A177-3AD203B41FA5}">
                      <a16:colId xmlns:a16="http://schemas.microsoft.com/office/drawing/2014/main" val="20003"/>
                    </a:ext>
                  </a:extLst>
                </a:gridCol>
                <a:gridCol w="1038893">
                  <a:extLst>
                    <a:ext uri="{9D8B030D-6E8A-4147-A177-3AD203B41FA5}">
                      <a16:colId xmlns:a16="http://schemas.microsoft.com/office/drawing/2014/main" val="20004"/>
                    </a:ext>
                  </a:extLst>
                </a:gridCol>
                <a:gridCol w="1038893">
                  <a:extLst>
                    <a:ext uri="{9D8B030D-6E8A-4147-A177-3AD203B41FA5}">
                      <a16:colId xmlns:a16="http://schemas.microsoft.com/office/drawing/2014/main" val="20005"/>
                    </a:ext>
                  </a:extLst>
                </a:gridCol>
              </a:tblGrid>
              <a:tr h="475060">
                <a:tc>
                  <a:txBody>
                    <a:bodyPr/>
                    <a:lstStyle/>
                    <a:p>
                      <a:pPr algn="ctr" fontAlgn="ctr"/>
                      <a:r>
                        <a:rPr lang="zh-TW" altLang="en-US" sz="1500" b="1" u="none" strike="noStrike" dirty="0">
                          <a:effectLst/>
                          <a:latin typeface="華康魏碑體" panose="03000709000000000000" pitchFamily="65" charset="-120"/>
                          <a:ea typeface="華康儷粗圓" panose="02010601000101010101" pitchFamily="1" charset="-120"/>
                        </a:rPr>
                        <a:t>第一</a:t>
                      </a:r>
                      <a:r>
                        <a:rPr lang="zh-TW" altLang="en-US" sz="1500" b="1" u="none" strike="noStrike" dirty="0" smtClean="0">
                          <a:effectLst/>
                          <a:latin typeface="華康魏碑體" panose="03000709000000000000" pitchFamily="65" charset="-120"/>
                          <a:ea typeface="華康儷粗圓" panose="02010601000101010101" pitchFamily="1" charset="-120"/>
                        </a:rPr>
                        <a:t>志願序學校</a:t>
                      </a:r>
                      <a:endParaRPr lang="zh-TW" altLang="en-US" sz="15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1" u="none" strike="noStrike" dirty="0" smtClean="0">
                          <a:effectLst/>
                          <a:latin typeface="華康魏碑體" panose="03000709000000000000" pitchFamily="65" charset="-120"/>
                          <a:ea typeface="華康儷粗圓" panose="02010601000101010101" pitchFamily="1" charset="-120"/>
                        </a:rPr>
                        <a:t>第二志願序學校</a:t>
                      </a:r>
                      <a:endParaRPr lang="zh-TW" altLang="en-US" sz="15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1" u="none" strike="noStrike" dirty="0" smtClean="0">
                          <a:effectLst/>
                          <a:latin typeface="華康魏碑體" panose="03000709000000000000" pitchFamily="65" charset="-120"/>
                          <a:ea typeface="華康儷粗圓" panose="02010601000101010101" pitchFamily="1" charset="-120"/>
                        </a:rPr>
                        <a:t>第三志願序學校</a:t>
                      </a:r>
                      <a:endParaRPr lang="zh-TW" altLang="en-US" sz="15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1" u="none" strike="noStrike" dirty="0" smtClean="0">
                          <a:effectLst/>
                          <a:latin typeface="華康魏碑體" panose="03000709000000000000" pitchFamily="65" charset="-120"/>
                          <a:ea typeface="華康儷粗圓" panose="02010601000101010101" pitchFamily="1" charset="-120"/>
                        </a:rPr>
                        <a:t>第四志願序學校</a:t>
                      </a:r>
                      <a:endParaRPr lang="zh-TW" altLang="en-US" sz="15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1" u="none" strike="noStrike" dirty="0" smtClean="0">
                          <a:effectLst/>
                          <a:latin typeface="華康魏碑體" panose="03000709000000000000" pitchFamily="65" charset="-120"/>
                          <a:ea typeface="華康儷粗圓" panose="02010601000101010101" pitchFamily="1" charset="-120"/>
                        </a:rPr>
                        <a:t>第五志願序學校</a:t>
                      </a:r>
                      <a:endParaRPr lang="zh-TW" altLang="en-US" sz="15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500" b="1" u="none" strike="noStrike" dirty="0" smtClean="0">
                          <a:effectLst/>
                          <a:latin typeface="華康魏碑體" panose="03000709000000000000" pitchFamily="65" charset="-120"/>
                          <a:ea typeface="華康儷粗圓" panose="02010601000101010101" pitchFamily="1" charset="-120"/>
                        </a:rPr>
                        <a:t>其他志願序學校</a:t>
                      </a:r>
                      <a:endParaRPr lang="zh-TW" altLang="en-US" sz="15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475060">
                <a:tc>
                  <a:txBody>
                    <a:bodyPr/>
                    <a:lstStyle/>
                    <a:p>
                      <a:pPr algn="ctr" fontAlgn="ctr"/>
                      <a:r>
                        <a:rPr lang="en-US" altLang="zh-TW" sz="24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24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24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24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24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24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4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24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3572" marR="3572" marT="35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nvGraphicFramePr>
        <p:xfrm>
          <a:off x="1112044" y="3145632"/>
          <a:ext cx="7055644" cy="2208610"/>
        </p:xfrm>
        <a:graphic>
          <a:graphicData uri="http://schemas.openxmlformats.org/drawingml/2006/table">
            <a:tbl>
              <a:tblPr/>
              <a:tblGrid>
                <a:gridCol w="7055644">
                  <a:extLst>
                    <a:ext uri="{9D8B030D-6E8A-4147-A177-3AD203B41FA5}">
                      <a16:colId xmlns:a16="http://schemas.microsoft.com/office/drawing/2014/main" val="20000"/>
                    </a:ext>
                  </a:extLst>
                </a:gridCol>
              </a:tblGrid>
              <a:tr h="22086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1.</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每一志願序至多</a:t>
                      </a:r>
                      <a:r>
                        <a:rPr kumimoji="0" lang="zh-TW" altLang="en-US" sz="21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可選填</a:t>
                      </a:r>
                      <a:r>
                        <a:rPr kumimoji="0" lang="en-US" altLang="zh-TW" sz="21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3</a:t>
                      </a:r>
                      <a:r>
                        <a:rPr kumimoji="0" lang="zh-TW" altLang="en-US" sz="21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校為一群組</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2.</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同一志願序如有</a:t>
                      </a:r>
                      <a:r>
                        <a:rPr kumimoji="0" lang="zh-TW" altLang="en-US" sz="21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多科別</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3.</a:t>
                      </a:r>
                      <a:r>
                        <a:rPr kumimoji="0" lang="zh-TW" altLang="en-US" sz="21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同一學校第二次選填，視為不同志願序。</a:t>
                      </a:r>
                      <a:endPar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4.</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第</a:t>
                      </a: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志願序後</a:t>
                      </a: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含第</a:t>
                      </a: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 </a:t>
                      </a: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志願選填以單科為單位，以</a:t>
                      </a:r>
                      <a:r>
                        <a:rPr kumimoji="0" lang="en-US" altLang="zh-TW"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5</a:t>
                      </a:r>
                      <a:r>
                        <a:rPr kumimoji="0" lang="zh-TW" altLang="en-US" sz="21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分計 。</a:t>
                      </a:r>
                      <a:endParaRPr kumimoji="0" lang="zh-TW" altLang="en-US" sz="21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endParaRPr>
                    </a:p>
                  </a:txBody>
                  <a:tcPr marL="64295" marR="6429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41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696257499"/>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extLst>
              <p:ext uri="{D42A27DB-BD31-4B8C-83A1-F6EECF244321}">
                <p14:modId xmlns:p14="http://schemas.microsoft.com/office/powerpoint/2010/main" val="3246175402"/>
              </p:ext>
            </p:extLst>
          </p:nvPr>
        </p:nvGraphicFramePr>
        <p:xfrm>
          <a:off x="174425" y="1196752"/>
          <a:ext cx="8598100" cy="5040562"/>
        </p:xfrm>
        <a:graphic>
          <a:graphicData uri="http://schemas.openxmlformats.org/drawingml/2006/table">
            <a:tbl>
              <a:tblPr/>
              <a:tblGrid>
                <a:gridCol w="1165533">
                  <a:extLst>
                    <a:ext uri="{9D8B030D-6E8A-4147-A177-3AD203B41FA5}">
                      <a16:colId xmlns:a16="http://schemas.microsoft.com/office/drawing/2014/main" val="20000"/>
                    </a:ext>
                  </a:extLst>
                </a:gridCol>
                <a:gridCol w="772103">
                  <a:extLst>
                    <a:ext uri="{9D8B030D-6E8A-4147-A177-3AD203B41FA5}">
                      <a16:colId xmlns:a16="http://schemas.microsoft.com/office/drawing/2014/main" val="20001"/>
                    </a:ext>
                  </a:extLst>
                </a:gridCol>
                <a:gridCol w="772103">
                  <a:extLst>
                    <a:ext uri="{9D8B030D-6E8A-4147-A177-3AD203B41FA5}">
                      <a16:colId xmlns:a16="http://schemas.microsoft.com/office/drawing/2014/main" val="20002"/>
                    </a:ext>
                  </a:extLst>
                </a:gridCol>
                <a:gridCol w="772103">
                  <a:extLst>
                    <a:ext uri="{9D8B030D-6E8A-4147-A177-3AD203B41FA5}">
                      <a16:colId xmlns:a16="http://schemas.microsoft.com/office/drawing/2014/main" val="20003"/>
                    </a:ext>
                  </a:extLst>
                </a:gridCol>
                <a:gridCol w="838284">
                  <a:extLst>
                    <a:ext uri="{9D8B030D-6E8A-4147-A177-3AD203B41FA5}">
                      <a16:colId xmlns:a16="http://schemas.microsoft.com/office/drawing/2014/main" val="20004"/>
                    </a:ext>
                  </a:extLst>
                </a:gridCol>
                <a:gridCol w="978021">
                  <a:extLst>
                    <a:ext uri="{9D8B030D-6E8A-4147-A177-3AD203B41FA5}">
                      <a16:colId xmlns:a16="http://schemas.microsoft.com/office/drawing/2014/main" val="20005"/>
                    </a:ext>
                  </a:extLst>
                </a:gridCol>
                <a:gridCol w="838284">
                  <a:extLst>
                    <a:ext uri="{9D8B030D-6E8A-4147-A177-3AD203B41FA5}">
                      <a16:colId xmlns:a16="http://schemas.microsoft.com/office/drawing/2014/main" val="20006"/>
                    </a:ext>
                  </a:extLst>
                </a:gridCol>
                <a:gridCol w="732145">
                  <a:extLst>
                    <a:ext uri="{9D8B030D-6E8A-4147-A177-3AD203B41FA5}">
                      <a16:colId xmlns:a16="http://schemas.microsoft.com/office/drawing/2014/main" val="20007"/>
                    </a:ext>
                  </a:extLst>
                </a:gridCol>
                <a:gridCol w="732145">
                  <a:extLst>
                    <a:ext uri="{9D8B030D-6E8A-4147-A177-3AD203B41FA5}">
                      <a16:colId xmlns:a16="http://schemas.microsoft.com/office/drawing/2014/main" val="20008"/>
                    </a:ext>
                  </a:extLst>
                </a:gridCol>
                <a:gridCol w="997379">
                  <a:extLst>
                    <a:ext uri="{9D8B030D-6E8A-4147-A177-3AD203B41FA5}">
                      <a16:colId xmlns:a16="http://schemas.microsoft.com/office/drawing/2014/main" val="20009"/>
                    </a:ext>
                  </a:extLst>
                </a:gridCol>
              </a:tblGrid>
              <a:tr h="370814">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志願序</a:t>
                      </a:r>
                    </a:p>
                  </a:txBody>
                  <a:tcPr marL="51437" marR="51437" marT="25700" marB="2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5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37" marR="51437" marT="25700" marB="2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5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37" marR="51437" marT="25700" marB="2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51437" marR="51437" marT="25700" marB="2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38137">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51437" marR="51437" marT="25700" marB="2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5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0" marB="2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37" marR="51437" marT="25700" marB="2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37" marR="51437" marT="25700" marB="2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59262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51437" marR="51437" marT="25700" marB="2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高中甲</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高職甲</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高職乙</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7030A0"/>
                          </a:solidFill>
                          <a:effectLst/>
                          <a:latin typeface="微軟正黑體"/>
                          <a:ea typeface="微軟正黑體"/>
                          <a:cs typeface="微軟正黑體"/>
                        </a:rPr>
                        <a:t>高職丙</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高職已</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51437" marR="51437" marT="25700" marB="2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277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1</a:t>
                      </a:r>
                    </a:p>
                  </a:txBody>
                  <a:tcPr marL="51437" marR="51437" marT="25700" marB="2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普通科</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1</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2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200" b="0"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2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200" b="1"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2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2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200" b="1" i="0" u="none" strike="noStrike" cap="none" normalizeH="0" baseline="0" dirty="0" smtClean="0">
                        <a:ln>
                          <a:noFill/>
                        </a:ln>
                        <a:solidFill>
                          <a:srgbClr val="C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277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2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2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200" b="0"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2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2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2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200" b="1"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2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277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200" b="1" i="0" u="none" strike="noStrike" cap="none" normalizeH="0" baseline="0" dirty="0" smtClean="0">
                        <a:ln>
                          <a:noFill/>
                        </a:ln>
                        <a:solidFill>
                          <a:srgbClr val="FF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smtClean="0">
                          <a:ln>
                            <a:noFill/>
                          </a:ln>
                          <a:solidFill>
                            <a:srgbClr val="7030A0"/>
                          </a:solidFill>
                          <a:effectLst/>
                          <a:latin typeface="微軟正黑體"/>
                          <a:ea typeface="微軟正黑體"/>
                          <a:cs typeface="微軟正黑體"/>
                        </a:rPr>
                        <a:t>高職丙</a:t>
                      </a:r>
                      <a:endParaRPr kumimoji="0" lang="zh-TW" altLang="en-US" sz="1200" b="0" i="0" u="none" strike="noStrike" cap="none" normalizeH="0" baseline="0" dirty="0" smtClean="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7030A0"/>
                          </a:solidFill>
                          <a:effectLst/>
                          <a:latin typeface="微軟正黑體"/>
                          <a:ea typeface="微軟正黑體"/>
                          <a:cs typeface="微軟正黑體"/>
                        </a:rPr>
                        <a:t>3</a:t>
                      </a:r>
                      <a:endParaRPr kumimoji="0" lang="zh-TW" altLang="en-US" sz="1200" b="0" i="0" u="none" strike="noStrike" cap="none" normalizeH="0" baseline="0" dirty="0" smtClean="0">
                        <a:ln>
                          <a:noFill/>
                        </a:ln>
                        <a:solidFill>
                          <a:srgbClr val="7030A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2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2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200" b="1"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200" b="1" i="0" u="none" strike="noStrike" cap="none" normalizeH="0" baseline="0" dirty="0" smtClean="0">
                        <a:ln>
                          <a:noFill/>
                        </a:ln>
                        <a:solidFill>
                          <a:srgbClr val="C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277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200" b="0"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smtClean="0">
                        <a:ln>
                          <a:noFill/>
                        </a:ln>
                        <a:solidFill>
                          <a:srgbClr val="0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2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2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2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277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dirty="0"/>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200" b="0" i="0" u="none" strike="noStrike" cap="none" normalizeH="0" baseline="0" dirty="0" smtClean="0">
                        <a:ln>
                          <a:noFill/>
                        </a:ln>
                        <a:solidFill>
                          <a:schemeClr val="tx1"/>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smtClean="0">
                        <a:ln>
                          <a:noFill/>
                        </a:ln>
                        <a:solidFill>
                          <a:srgbClr val="000000"/>
                        </a:solidFill>
                        <a:effectLst/>
                        <a:latin typeface="微軟正黑體"/>
                        <a:ea typeface="微軟正黑體"/>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2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2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2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7" marR="51437" marT="25700" marB="2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15803" name="標題 1"/>
          <p:cNvSpPr txBox="1">
            <a:spLocks/>
          </p:cNvSpPr>
          <p:nvPr/>
        </p:nvSpPr>
        <p:spPr bwMode="auto">
          <a:xfrm>
            <a:off x="1115616" y="188640"/>
            <a:ext cx="5013722" cy="648891"/>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3000" dirty="0" smtClean="0">
                <a:solidFill>
                  <a:srgbClr val="FFFF00"/>
                </a:solidFill>
                <a:latin typeface="標楷體" panose="03000509000000000000" pitchFamily="65" charset="-120"/>
                <a:ea typeface="標楷體" panose="03000509000000000000" pitchFamily="65" charset="-120"/>
              </a:rPr>
              <a:t>超額</a:t>
            </a:r>
            <a:r>
              <a:rPr lang="zh-TW" altLang="en-US" sz="3000" dirty="0">
                <a:solidFill>
                  <a:srgbClr val="FFFF00"/>
                </a:solidFill>
                <a:latin typeface="標楷體" panose="03000509000000000000" pitchFamily="65" charset="-120"/>
                <a:ea typeface="標楷體" panose="03000509000000000000" pitchFamily="65" charset="-120"/>
              </a:rPr>
              <a:t>比序</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志願序</a:t>
            </a:r>
            <a:r>
              <a:rPr kumimoji="0" lang="en-US" altLang="zh-TW" sz="3000" dirty="0">
                <a:solidFill>
                  <a:srgbClr val="FFFF00"/>
                </a:solidFill>
                <a:latin typeface="標楷體" panose="03000509000000000000" pitchFamily="65" charset="-120"/>
                <a:ea typeface="標楷體" panose="03000509000000000000" pitchFamily="65" charset="-120"/>
              </a:rPr>
              <a:t>2</a:t>
            </a:r>
            <a:r>
              <a:rPr kumimoji="0" lang="zh-TW" altLang="en-US" sz="3000" dirty="0">
                <a:solidFill>
                  <a:srgbClr val="FFFF00"/>
                </a:solidFill>
                <a:latin typeface="標楷體" panose="03000509000000000000" pitchFamily="65" charset="-120"/>
                <a:ea typeface="標楷體" panose="03000509000000000000" pitchFamily="65" charset="-120"/>
              </a:rPr>
              <a:t>範例</a:t>
            </a:r>
          </a:p>
        </p:txBody>
      </p:sp>
      <p:sp>
        <p:nvSpPr>
          <p:cNvPr id="115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2FBC966-29D0-4386-AA6B-58C6C3946552}" type="slidenum">
              <a:rPr kumimoji="0" lang="zh-TW" altLang="en-US" smtClean="0">
                <a:solidFill>
                  <a:srgbClr val="FEFFFF"/>
                </a:solidFill>
                <a:latin typeface="Century Gothic" panose="020B0502020202020204" pitchFamily="34" charset="0"/>
              </a:rPr>
              <a:pPr/>
              <a:t>42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420172685"/>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extLst>
              <p:ext uri="{D42A27DB-BD31-4B8C-83A1-F6EECF244321}">
                <p14:modId xmlns:p14="http://schemas.microsoft.com/office/powerpoint/2010/main" val="4291761065"/>
              </p:ext>
            </p:extLst>
          </p:nvPr>
        </p:nvGraphicFramePr>
        <p:xfrm>
          <a:off x="611563" y="1556792"/>
          <a:ext cx="8160962" cy="4680521"/>
        </p:xfrm>
        <a:graphic>
          <a:graphicData uri="http://schemas.openxmlformats.org/drawingml/2006/table">
            <a:tbl>
              <a:tblPr/>
              <a:tblGrid>
                <a:gridCol w="1124096">
                  <a:extLst>
                    <a:ext uri="{9D8B030D-6E8A-4147-A177-3AD203B41FA5}">
                      <a16:colId xmlns:a16="http://schemas.microsoft.com/office/drawing/2014/main" val="20000"/>
                    </a:ext>
                  </a:extLst>
                </a:gridCol>
                <a:gridCol w="744655">
                  <a:extLst>
                    <a:ext uri="{9D8B030D-6E8A-4147-A177-3AD203B41FA5}">
                      <a16:colId xmlns:a16="http://schemas.microsoft.com/office/drawing/2014/main" val="20001"/>
                    </a:ext>
                  </a:extLst>
                </a:gridCol>
                <a:gridCol w="744655">
                  <a:extLst>
                    <a:ext uri="{9D8B030D-6E8A-4147-A177-3AD203B41FA5}">
                      <a16:colId xmlns:a16="http://schemas.microsoft.com/office/drawing/2014/main" val="20002"/>
                    </a:ext>
                  </a:extLst>
                </a:gridCol>
                <a:gridCol w="744655">
                  <a:extLst>
                    <a:ext uri="{9D8B030D-6E8A-4147-A177-3AD203B41FA5}">
                      <a16:colId xmlns:a16="http://schemas.microsoft.com/office/drawing/2014/main" val="20003"/>
                    </a:ext>
                  </a:extLst>
                </a:gridCol>
                <a:gridCol w="744655">
                  <a:extLst>
                    <a:ext uri="{9D8B030D-6E8A-4147-A177-3AD203B41FA5}">
                      <a16:colId xmlns:a16="http://schemas.microsoft.com/office/drawing/2014/main" val="20004"/>
                    </a:ext>
                  </a:extLst>
                </a:gridCol>
                <a:gridCol w="739545">
                  <a:extLst>
                    <a:ext uri="{9D8B030D-6E8A-4147-A177-3AD203B41FA5}">
                      <a16:colId xmlns:a16="http://schemas.microsoft.com/office/drawing/2014/main" val="20005"/>
                    </a:ext>
                  </a:extLst>
                </a:gridCol>
                <a:gridCol w="941239">
                  <a:extLst>
                    <a:ext uri="{9D8B030D-6E8A-4147-A177-3AD203B41FA5}">
                      <a16:colId xmlns:a16="http://schemas.microsoft.com/office/drawing/2014/main" val="20006"/>
                    </a:ext>
                  </a:extLst>
                </a:gridCol>
                <a:gridCol w="794698">
                  <a:extLst>
                    <a:ext uri="{9D8B030D-6E8A-4147-A177-3AD203B41FA5}">
                      <a16:colId xmlns:a16="http://schemas.microsoft.com/office/drawing/2014/main" val="20007"/>
                    </a:ext>
                  </a:extLst>
                </a:gridCol>
                <a:gridCol w="791382">
                  <a:extLst>
                    <a:ext uri="{9D8B030D-6E8A-4147-A177-3AD203B41FA5}">
                      <a16:colId xmlns:a16="http://schemas.microsoft.com/office/drawing/2014/main" val="20008"/>
                    </a:ext>
                  </a:extLst>
                </a:gridCol>
                <a:gridCol w="791382">
                  <a:extLst>
                    <a:ext uri="{9D8B030D-6E8A-4147-A177-3AD203B41FA5}">
                      <a16:colId xmlns:a16="http://schemas.microsoft.com/office/drawing/2014/main" val="20009"/>
                    </a:ext>
                  </a:extLst>
                </a:gridCol>
              </a:tblGrid>
              <a:tr h="70305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志願序</a:t>
                      </a:r>
                    </a:p>
                  </a:txBody>
                  <a:tcPr marL="51434" marR="51434" marT="25706" marB="2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500" b="0" i="0" u="none" strike="noStrike" cap="none" normalizeH="0" baseline="0" dirty="0" smtClean="0">
                          <a:ln>
                            <a:noFill/>
                          </a:ln>
                          <a:solidFill>
                            <a:srgbClr val="000000"/>
                          </a:solidFill>
                          <a:effectLst/>
                          <a:latin typeface="微軟正黑體"/>
                          <a:ea typeface="微軟正黑體"/>
                          <a:cs typeface="微軟正黑體"/>
                        </a:rPr>
                        <a:t>4</a:t>
                      </a: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500" b="0" i="0" u="none" strike="noStrike" cap="none" normalizeH="0" baseline="0" dirty="0" smtClean="0">
                          <a:ln>
                            <a:noFill/>
                          </a:ln>
                          <a:solidFill>
                            <a:srgbClr val="000000"/>
                          </a:solidFill>
                          <a:effectLst/>
                          <a:latin typeface="微軟正黑體"/>
                          <a:ea typeface="微軟正黑體"/>
                          <a:cs typeface="微軟正黑體"/>
                        </a:rPr>
                        <a:t>5</a:t>
                      </a:r>
                      <a:r>
                        <a:rPr kumimoji="0" lang="zh-TW" altLang="en-US" sz="15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6</a:t>
                      </a: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51434" marR="51434" marT="25706" marB="2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7</a:t>
                      </a: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51434" marR="51434" marT="25706" marB="257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8</a:t>
                      </a:r>
                      <a:r>
                        <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51434" marR="51434" marT="25706" marB="257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382017">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51434" marR="51434" marT="25706" marB="2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7</a:t>
                      </a: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500" b="1" i="0" u="none" strike="noStrike" cap="none" normalizeH="0" baseline="0" dirty="0" smtClean="0">
                        <a:ln>
                          <a:noFill/>
                        </a:ln>
                        <a:solidFill>
                          <a:srgbClr val="FF0000"/>
                        </a:solidFill>
                        <a:effectLst/>
                        <a:latin typeface="微軟正黑體"/>
                        <a:ea typeface="微軟正黑體"/>
                        <a:cs typeface="微軟正黑體"/>
                      </a:endParaRPr>
                    </a:p>
                  </a:txBody>
                  <a:tcPr marL="51434" marR="51434" marT="25706" marB="2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6</a:t>
                      </a: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34" marR="51434" marT="25706" marB="2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5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34" marR="51434" marT="25706" marB="2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58890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51434" marR="51434" marT="25706" marB="2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高中丁</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高中戊</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高中己</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高職辛</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高職壬</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高職癸</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200" b="1" i="0" u="none" strike="noStrike" cap="none" normalizeH="0" baseline="0" dirty="0" smtClean="0">
                          <a:ln>
                            <a:noFill/>
                          </a:ln>
                          <a:solidFill>
                            <a:schemeClr val="tx1"/>
                          </a:solidFill>
                          <a:effectLst/>
                          <a:latin typeface="微軟正黑體"/>
                          <a:ea typeface="微軟正黑體"/>
                          <a:cs typeface="微軟正黑體"/>
                        </a:rPr>
                        <a:t>6</a:t>
                      </a:r>
                      <a:endParaRPr kumimoji="0" lang="zh-TW" altLang="en-US" sz="1200" b="1" i="0" u="none" strike="noStrike" cap="none" normalizeH="0" baseline="0" dirty="0" smtClean="0">
                        <a:ln>
                          <a:noFill/>
                        </a:ln>
                        <a:solidFill>
                          <a:schemeClr val="tx1"/>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7030A0"/>
                          </a:solidFill>
                          <a:effectLst/>
                          <a:latin typeface="微軟正黑體"/>
                          <a:ea typeface="微軟正黑體"/>
                          <a:cs typeface="微軟正黑體"/>
                        </a:rPr>
                        <a:t>普通科</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200" b="1"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63456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1</a:t>
                      </a:r>
                    </a:p>
                  </a:txBody>
                  <a:tcPr marL="51434" marR="51434" marT="25706" marB="2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普通科</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普通科</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普通科</a:t>
                      </a: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000" dirty="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000" dirty="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000" dirty="0"/>
                    </a:p>
                  </a:txBody>
                  <a:tcPr marL="51434" marR="51434" marT="25706" marB="2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456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1" i="0" u="none" strike="noStrike" cap="none" normalizeH="0" baseline="0" dirty="0" smtClean="0">
                        <a:ln>
                          <a:noFill/>
                        </a:ln>
                        <a:solidFill>
                          <a:srgbClr val="7030A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1" i="0" u="none" strike="noStrike" cap="none" normalizeH="0" baseline="0" dirty="0" smtClean="0">
                        <a:ln>
                          <a:noFill/>
                        </a:ln>
                        <a:solidFill>
                          <a:srgbClr val="7030A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456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2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200" b="0"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1" i="0" u="none" strike="noStrike" cap="none" normalizeH="0" baseline="0" dirty="0" smtClean="0">
                        <a:ln>
                          <a:noFill/>
                        </a:ln>
                        <a:solidFill>
                          <a:schemeClr val="tx1"/>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000" dirty="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1" i="0" u="none" strike="noStrike" cap="none" normalizeH="0" baseline="0" dirty="0" smtClean="0">
                        <a:ln>
                          <a:noFill/>
                        </a:ln>
                        <a:solidFill>
                          <a:srgbClr val="C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141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00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141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4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4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4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200" dirty="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smtClean="0">
                        <a:ln>
                          <a:noFill/>
                        </a:ln>
                        <a:solidFill>
                          <a:srgbClr val="000000"/>
                        </a:solidFill>
                        <a:effectLst/>
                        <a:latin typeface="微軟正黑體"/>
                        <a:ea typeface="微軟正黑體"/>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000"/>
                    </a:p>
                  </a:txBody>
                  <a:tcPr marL="51434" marR="51434" marT="25706" marB="2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34" marR="51434" marT="25706" marB="2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6831" name="標題 1"/>
          <p:cNvSpPr txBox="1">
            <a:spLocks/>
          </p:cNvSpPr>
          <p:nvPr/>
        </p:nvSpPr>
        <p:spPr bwMode="auto">
          <a:xfrm>
            <a:off x="971600" y="332656"/>
            <a:ext cx="5013722" cy="648891"/>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3000" dirty="0" smtClean="0">
                <a:solidFill>
                  <a:srgbClr val="FFFF00"/>
                </a:solidFill>
                <a:latin typeface="標楷體" panose="03000509000000000000" pitchFamily="65" charset="-120"/>
                <a:ea typeface="標楷體" panose="03000509000000000000" pitchFamily="65" charset="-120"/>
              </a:rPr>
              <a:t>超額</a:t>
            </a:r>
            <a:r>
              <a:rPr lang="zh-TW" altLang="en-US" sz="3000" dirty="0">
                <a:solidFill>
                  <a:srgbClr val="FFFF00"/>
                </a:solidFill>
                <a:latin typeface="標楷體" panose="03000509000000000000" pitchFamily="65" charset="-120"/>
                <a:ea typeface="標楷體" panose="03000509000000000000" pitchFamily="65" charset="-120"/>
              </a:rPr>
              <a:t>比序</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志願序</a:t>
            </a:r>
            <a:r>
              <a:rPr kumimoji="0" lang="en-US" altLang="zh-TW" sz="3000" dirty="0">
                <a:solidFill>
                  <a:srgbClr val="FFFF00"/>
                </a:solidFill>
                <a:latin typeface="標楷體" panose="03000509000000000000" pitchFamily="65" charset="-120"/>
                <a:ea typeface="標楷體" panose="03000509000000000000" pitchFamily="65" charset="-120"/>
              </a:rPr>
              <a:t>3</a:t>
            </a:r>
            <a:r>
              <a:rPr kumimoji="0" lang="zh-TW" altLang="en-US" sz="3000" dirty="0">
                <a:solidFill>
                  <a:srgbClr val="FFFF00"/>
                </a:solidFill>
                <a:latin typeface="標楷體" panose="03000509000000000000" pitchFamily="65" charset="-120"/>
                <a:ea typeface="標楷體" panose="03000509000000000000" pitchFamily="65" charset="-120"/>
              </a:rPr>
              <a:t>範例</a:t>
            </a:r>
          </a:p>
        </p:txBody>
      </p:sp>
      <p:sp>
        <p:nvSpPr>
          <p:cNvPr id="1168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BCF28E6-7C7A-4729-A60D-FF90574370B8}" type="slidenum">
              <a:rPr kumimoji="0" lang="zh-TW" altLang="en-US" smtClean="0">
                <a:solidFill>
                  <a:srgbClr val="FEFFFF"/>
                </a:solidFill>
                <a:latin typeface="Century Gothic" panose="020B0502020202020204" pitchFamily="34" charset="0"/>
              </a:rPr>
              <a:pPr/>
              <a:t>43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791015615"/>
      </p:ext>
    </p:extLst>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34120" y="1180597"/>
            <a:ext cx="7344659" cy="646331"/>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dirty="0" smtClean="0">
                <a:solidFill>
                  <a:srgbClr val="000000"/>
                </a:solidFill>
                <a:latin typeface="微軟正黑體" panose="020B0604030504040204" pitchFamily="34" charset="-120"/>
                <a:ea typeface="華康細圓體"/>
                <a:cs typeface="華康細圓體"/>
              </a:rPr>
              <a:t>分發</a:t>
            </a:r>
            <a:r>
              <a:rPr lang="zh-TW" altLang="zh-TW" dirty="0">
                <a:solidFill>
                  <a:srgbClr val="000000"/>
                </a:solidFill>
                <a:latin typeface="微軟正黑體" panose="020B0604030504040204" pitchFamily="34" charset="-120"/>
                <a:ea typeface="華康細圓體"/>
                <a:cs typeface="華康細圓體"/>
              </a:rPr>
              <a:t>以學生選填志願順序為優先考量。採從左而右</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由第一志願校到第五志願校</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，從上而下的方式</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由科別</a:t>
            </a:r>
            <a:r>
              <a:rPr lang="en-US" altLang="zh-TW" dirty="0">
                <a:solidFill>
                  <a:srgbClr val="000000"/>
                </a:solidFill>
                <a:latin typeface="微軟正黑體" panose="020B0604030504040204" pitchFamily="34" charset="-120"/>
                <a:ea typeface="華康細圓體"/>
                <a:cs typeface="華康細圓體"/>
              </a:rPr>
              <a:t>1</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2</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3</a:t>
            </a:r>
            <a:r>
              <a:rPr lang="en-US" altLang="zh-TW" dirty="0">
                <a:solidFill>
                  <a:srgbClr val="000000"/>
                </a:solidFill>
                <a:ea typeface="華康細圓體"/>
                <a:cs typeface="華康細圓體"/>
              </a:rPr>
              <a:t>…</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來進行分發</a:t>
            </a:r>
            <a:r>
              <a:rPr lang="zh-TW" altLang="en-US" dirty="0" smtClean="0">
                <a:solidFill>
                  <a:srgbClr val="000000"/>
                </a:solidFill>
                <a:latin typeface="微軟正黑體" panose="020B0604030504040204" pitchFamily="34" charset="-120"/>
                <a:ea typeface="華康細圓體"/>
                <a:cs typeface="華康細圓體"/>
              </a:rPr>
              <a:t>。</a:t>
            </a:r>
            <a:endParaRPr lang="zh-TW" altLang="en-US" dirty="0" smtClean="0"/>
          </a:p>
        </p:txBody>
      </p:sp>
      <p:graphicFrame>
        <p:nvGraphicFramePr>
          <p:cNvPr id="3" name="表格 2"/>
          <p:cNvGraphicFramePr>
            <a:graphicFrameLocks noGrp="1"/>
          </p:cNvGraphicFramePr>
          <p:nvPr>
            <p:extLst>
              <p:ext uri="{D42A27DB-BD31-4B8C-83A1-F6EECF244321}">
                <p14:modId xmlns:p14="http://schemas.microsoft.com/office/powerpoint/2010/main" val="17780298"/>
              </p:ext>
            </p:extLst>
          </p:nvPr>
        </p:nvGraphicFramePr>
        <p:xfrm>
          <a:off x="733053" y="2514426"/>
          <a:ext cx="8006135" cy="3740323"/>
        </p:xfrm>
        <a:graphic>
          <a:graphicData uri="http://schemas.openxmlformats.org/drawingml/2006/table">
            <a:tbl>
              <a:tblPr>
                <a:tableStyleId>{5C22544A-7EE6-4342-B048-85BDC9FD1C3A}</a:tableStyleId>
              </a:tblPr>
              <a:tblGrid>
                <a:gridCol w="1118267">
                  <a:extLst>
                    <a:ext uri="{9D8B030D-6E8A-4147-A177-3AD203B41FA5}">
                      <a16:colId xmlns:a16="http://schemas.microsoft.com/office/drawing/2014/main" val="20000"/>
                    </a:ext>
                  </a:extLst>
                </a:gridCol>
                <a:gridCol w="765764">
                  <a:extLst>
                    <a:ext uri="{9D8B030D-6E8A-4147-A177-3AD203B41FA5}">
                      <a16:colId xmlns:a16="http://schemas.microsoft.com/office/drawing/2014/main" val="20001"/>
                    </a:ext>
                  </a:extLst>
                </a:gridCol>
                <a:gridCol w="765263">
                  <a:extLst>
                    <a:ext uri="{9D8B030D-6E8A-4147-A177-3AD203B41FA5}">
                      <a16:colId xmlns:a16="http://schemas.microsoft.com/office/drawing/2014/main" val="20002"/>
                    </a:ext>
                  </a:extLst>
                </a:gridCol>
                <a:gridCol w="765263">
                  <a:extLst>
                    <a:ext uri="{9D8B030D-6E8A-4147-A177-3AD203B41FA5}">
                      <a16:colId xmlns:a16="http://schemas.microsoft.com/office/drawing/2014/main" val="20003"/>
                    </a:ext>
                  </a:extLst>
                </a:gridCol>
                <a:gridCol w="765263">
                  <a:extLst>
                    <a:ext uri="{9D8B030D-6E8A-4147-A177-3AD203B41FA5}">
                      <a16:colId xmlns:a16="http://schemas.microsoft.com/office/drawing/2014/main" val="20004"/>
                    </a:ext>
                  </a:extLst>
                </a:gridCol>
                <a:gridCol w="765263">
                  <a:extLst>
                    <a:ext uri="{9D8B030D-6E8A-4147-A177-3AD203B41FA5}">
                      <a16:colId xmlns:a16="http://schemas.microsoft.com/office/drawing/2014/main" val="20005"/>
                    </a:ext>
                  </a:extLst>
                </a:gridCol>
                <a:gridCol w="765263">
                  <a:extLst>
                    <a:ext uri="{9D8B030D-6E8A-4147-A177-3AD203B41FA5}">
                      <a16:colId xmlns:a16="http://schemas.microsoft.com/office/drawing/2014/main" val="20006"/>
                    </a:ext>
                  </a:extLst>
                </a:gridCol>
                <a:gridCol w="765263">
                  <a:extLst>
                    <a:ext uri="{9D8B030D-6E8A-4147-A177-3AD203B41FA5}">
                      <a16:colId xmlns:a16="http://schemas.microsoft.com/office/drawing/2014/main" val="20007"/>
                    </a:ext>
                  </a:extLst>
                </a:gridCol>
                <a:gridCol w="765263">
                  <a:extLst>
                    <a:ext uri="{9D8B030D-6E8A-4147-A177-3AD203B41FA5}">
                      <a16:colId xmlns:a16="http://schemas.microsoft.com/office/drawing/2014/main" val="20008"/>
                    </a:ext>
                  </a:extLst>
                </a:gridCol>
                <a:gridCol w="765263">
                  <a:extLst>
                    <a:ext uri="{9D8B030D-6E8A-4147-A177-3AD203B41FA5}">
                      <a16:colId xmlns:a16="http://schemas.microsoft.com/office/drawing/2014/main" val="20009"/>
                    </a:ext>
                  </a:extLst>
                </a:gridCol>
              </a:tblGrid>
              <a:tr h="322874">
                <a:tc>
                  <a:txBody>
                    <a:bodyPr/>
                    <a:lstStyle/>
                    <a:p>
                      <a:pPr algn="ctr">
                        <a:spcAft>
                          <a:spcPts val="0"/>
                        </a:spcAft>
                      </a:pPr>
                      <a:r>
                        <a:rPr lang="zh-TW" sz="1200" kern="100" dirty="0">
                          <a:effectLst/>
                        </a:rPr>
                        <a:t>志願序</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200" kern="100" dirty="0">
                          <a:effectLst/>
                        </a:rPr>
                        <a:t>第一</a:t>
                      </a:r>
                      <a:r>
                        <a:rPr lang="zh-TW" sz="1200" kern="100" dirty="0" smtClean="0">
                          <a:effectLst/>
                        </a:rPr>
                        <a:t>志願</a:t>
                      </a:r>
                      <a:r>
                        <a:rPr lang="zh-TW" altLang="zh-TW" sz="1200" kern="100" dirty="0" smtClean="0">
                          <a:effectLst/>
                        </a:rPr>
                        <a:t>序</a:t>
                      </a:r>
                      <a:r>
                        <a:rPr lang="zh-TW" sz="1200" kern="100" dirty="0" smtClean="0">
                          <a:effectLst/>
                        </a:rPr>
                        <a:t>學校</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200" kern="100" dirty="0">
                          <a:effectLst/>
                        </a:rPr>
                        <a:t>第二</a:t>
                      </a:r>
                      <a:r>
                        <a:rPr lang="zh-TW" sz="1200" kern="100" dirty="0" smtClean="0">
                          <a:effectLst/>
                        </a:rPr>
                        <a:t>志願</a:t>
                      </a:r>
                      <a:r>
                        <a:rPr lang="zh-TW" altLang="zh-TW" sz="1200" kern="100" dirty="0" smtClean="0">
                          <a:effectLst/>
                        </a:rPr>
                        <a:t>序</a:t>
                      </a:r>
                      <a:r>
                        <a:rPr lang="zh-TW" sz="1200" kern="100" dirty="0" smtClean="0">
                          <a:effectLst/>
                        </a:rPr>
                        <a:t>學校</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200" kern="100" dirty="0">
                          <a:effectLst/>
                        </a:rPr>
                        <a:t>第三</a:t>
                      </a:r>
                      <a:r>
                        <a:rPr lang="zh-TW" sz="1200" kern="100" dirty="0" smtClean="0">
                          <a:effectLst/>
                        </a:rPr>
                        <a:t>志願</a:t>
                      </a:r>
                      <a:r>
                        <a:rPr lang="zh-TW" altLang="zh-TW" sz="1200" kern="100" dirty="0" smtClean="0">
                          <a:effectLst/>
                        </a:rPr>
                        <a:t>序</a:t>
                      </a:r>
                      <a:r>
                        <a:rPr lang="zh-TW" sz="1200" kern="100" dirty="0" smtClean="0">
                          <a:effectLst/>
                        </a:rPr>
                        <a:t>學校</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val="10000"/>
                  </a:ext>
                </a:extLst>
              </a:tr>
              <a:tr h="516347">
                <a:tc>
                  <a:txBody>
                    <a:bodyPr/>
                    <a:lstStyle/>
                    <a:p>
                      <a:pPr algn="ctr">
                        <a:spcAft>
                          <a:spcPts val="0"/>
                        </a:spcAft>
                      </a:pPr>
                      <a:r>
                        <a:rPr lang="zh-TW" sz="1200" kern="100" dirty="0">
                          <a:effectLst/>
                        </a:rPr>
                        <a:t>志願校序</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100" kern="100" dirty="0">
                          <a:effectLst/>
                        </a:rPr>
                        <a:t>第</a:t>
                      </a:r>
                      <a:r>
                        <a:rPr lang="en-US" sz="1100" kern="100" dirty="0">
                          <a:effectLst/>
                        </a:rPr>
                        <a:t>1</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100" kern="100" dirty="0">
                          <a:effectLst/>
                        </a:rPr>
                        <a:t>第</a:t>
                      </a:r>
                      <a:r>
                        <a:rPr lang="en-US" sz="1100" kern="100" dirty="0">
                          <a:effectLst/>
                        </a:rPr>
                        <a:t>2</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100" kern="100" dirty="0">
                          <a:effectLst/>
                        </a:rPr>
                        <a:t>第</a:t>
                      </a:r>
                      <a:r>
                        <a:rPr lang="en-US" sz="1100" kern="100" dirty="0">
                          <a:effectLst/>
                        </a:rPr>
                        <a:t>3</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100" kern="100" dirty="0">
                          <a:effectLst/>
                        </a:rPr>
                        <a:t>第</a:t>
                      </a:r>
                      <a:r>
                        <a:rPr lang="en-US" sz="1100" kern="100" dirty="0">
                          <a:effectLst/>
                        </a:rPr>
                        <a:t>4</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100" kern="100" dirty="0">
                          <a:effectLst/>
                        </a:rPr>
                        <a:t>第</a:t>
                      </a:r>
                      <a:r>
                        <a:rPr lang="en-US" sz="1100" kern="100" dirty="0">
                          <a:effectLst/>
                        </a:rPr>
                        <a:t>5</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100" kern="100" dirty="0">
                          <a:effectLst/>
                        </a:rPr>
                        <a:t>第</a:t>
                      </a:r>
                      <a:r>
                        <a:rPr lang="en-US" sz="1100" kern="100" dirty="0">
                          <a:effectLst/>
                        </a:rPr>
                        <a:t>6</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100" kern="100" dirty="0">
                          <a:effectLst/>
                        </a:rPr>
                        <a:t>第</a:t>
                      </a:r>
                      <a:r>
                        <a:rPr lang="en-US" sz="1100" kern="100" dirty="0">
                          <a:effectLst/>
                        </a:rPr>
                        <a:t>7</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100" kern="100" dirty="0">
                          <a:effectLst/>
                        </a:rPr>
                        <a:t>第</a:t>
                      </a:r>
                      <a:r>
                        <a:rPr lang="en-US" sz="1100" kern="100" dirty="0">
                          <a:effectLst/>
                        </a:rPr>
                        <a:t>8</a:t>
                      </a:r>
                      <a:r>
                        <a:rPr lang="zh-TW" sz="1100" kern="100" dirty="0">
                          <a:effectLst/>
                        </a:rPr>
                        <a:t>志願校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100" kern="100" dirty="0" smtClean="0">
                          <a:effectLst/>
                        </a:rPr>
                        <a:t>第</a:t>
                      </a:r>
                      <a:r>
                        <a:rPr lang="en-US" altLang="zh-TW" sz="1100" kern="100" dirty="0" smtClean="0">
                          <a:effectLst/>
                        </a:rPr>
                        <a:t>9</a:t>
                      </a:r>
                      <a:r>
                        <a:rPr lang="zh-TW" sz="1100" kern="100" dirty="0" smtClean="0">
                          <a:effectLst/>
                        </a:rPr>
                        <a:t>志願</a:t>
                      </a:r>
                      <a:r>
                        <a:rPr lang="zh-TW" sz="1100" kern="100" dirty="0">
                          <a:effectLst/>
                        </a:rPr>
                        <a:t>校</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2874">
                <a:tc>
                  <a:txBody>
                    <a:bodyPr/>
                    <a:lstStyle/>
                    <a:p>
                      <a:pPr algn="ctr">
                        <a:spcAft>
                          <a:spcPts val="0"/>
                        </a:spcAft>
                      </a:pPr>
                      <a:r>
                        <a:rPr lang="zh-TW" sz="1200" kern="100">
                          <a:effectLst/>
                        </a:rPr>
                        <a:t>志願序積分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10</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10</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10</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9</a:t>
                      </a:r>
                      <a:r>
                        <a:rPr lang="zh-TW" sz="1200" kern="10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dirty="0">
                          <a:effectLst/>
                        </a:rPr>
                        <a:t>9</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a:effectLst/>
                        </a:rPr>
                        <a:t>9</a:t>
                      </a:r>
                      <a:r>
                        <a:rPr lang="zh-TW" sz="1200" kern="10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dirty="0">
                          <a:effectLst/>
                        </a:rPr>
                        <a:t>8</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8</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8</a:t>
                      </a:r>
                      <a:r>
                        <a:rPr lang="zh-TW" sz="1200" kern="10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4369">
                <a:tc>
                  <a:txBody>
                    <a:bodyPr/>
                    <a:lstStyle/>
                    <a:p>
                      <a:pPr algn="ctr">
                        <a:spcAft>
                          <a:spcPts val="0"/>
                        </a:spcAft>
                      </a:pPr>
                      <a:r>
                        <a:rPr lang="zh-TW" sz="1200" kern="100" dirty="0">
                          <a:effectLst/>
                        </a:rPr>
                        <a:t>志願序學校名</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effectLst/>
                        </a:rPr>
                        <a:t>高中甲</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高職甲</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effectLst/>
                        </a:rPr>
                        <a:t>高職乙</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a:t>
                      </a:r>
                      <a:r>
                        <a:rPr lang="zh-TW" altLang="en-US" sz="1200" kern="100" dirty="0" smtClean="0">
                          <a:effectLst/>
                        </a:rPr>
                        <a:t>丙</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a:effectLst/>
                        </a:rPr>
                        <a:t>高中乙</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高職</a:t>
                      </a:r>
                      <a:r>
                        <a:rPr lang="zh-TW" altLang="en-US" sz="1200" kern="100" dirty="0" smtClean="0">
                          <a:effectLst/>
                        </a:rPr>
                        <a:t>丁</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高職</a:t>
                      </a:r>
                      <a:r>
                        <a:rPr lang="zh-TW" altLang="en-US" sz="1200" kern="100" dirty="0" smtClean="0">
                          <a:effectLst/>
                        </a:rPr>
                        <a:t>戊</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200" kern="100" dirty="0" smtClean="0">
                          <a:effectLst/>
                        </a:rPr>
                        <a:t>五專乙</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a:t>
                      </a:r>
                      <a:r>
                        <a:rPr lang="zh-TW" altLang="en-US" sz="1200" kern="100" dirty="0" smtClean="0">
                          <a:effectLst/>
                        </a:rPr>
                        <a:t>己</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3864">
                <a:tc>
                  <a:txBody>
                    <a:bodyPr/>
                    <a:lstStyle/>
                    <a:p>
                      <a:pPr algn="ctr">
                        <a:spcAft>
                          <a:spcPts val="0"/>
                        </a:spcAft>
                      </a:pPr>
                      <a:r>
                        <a:rPr lang="zh-TW" sz="1200" kern="100">
                          <a:effectLst/>
                        </a:rPr>
                        <a:t>錄取序號</a:t>
                      </a:r>
                      <a:r>
                        <a:rPr lang="en-US" sz="12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effectLst/>
                        </a:rPr>
                        <a:t>普通科</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高職甲</a:t>
                      </a:r>
                    </a:p>
                    <a:p>
                      <a:pPr algn="ctr">
                        <a:spcAft>
                          <a:spcPts val="0"/>
                        </a:spcAft>
                      </a:pPr>
                      <a:r>
                        <a:rPr lang="zh-TW" sz="1200" kern="100" dirty="0" smtClean="0">
                          <a:effectLst/>
                        </a:rPr>
                        <a:t>科別</a:t>
                      </a:r>
                      <a:r>
                        <a:rPr lang="en-US" sz="1200" kern="100" dirty="0" smtClean="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effectLst/>
                        </a:rPr>
                        <a:t>高職乙</a:t>
                      </a:r>
                    </a:p>
                    <a:p>
                      <a:pPr algn="ctr">
                        <a:spcAft>
                          <a:spcPts val="0"/>
                        </a:spcAft>
                      </a:pPr>
                      <a:r>
                        <a:rPr lang="zh-TW" sz="1200" kern="100" dirty="0">
                          <a:effectLst/>
                        </a:rPr>
                        <a:t>科別</a:t>
                      </a:r>
                      <a:r>
                        <a:rPr lang="en-US" sz="1200" kern="100" dirty="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a:t>
                      </a:r>
                      <a:r>
                        <a:rPr lang="zh-TW" altLang="en-US" sz="1200" kern="100" dirty="0" smtClean="0">
                          <a:effectLst/>
                        </a:rPr>
                        <a:t>丙</a:t>
                      </a:r>
                      <a:endParaRPr lang="zh-TW" sz="1200" kern="100" dirty="0">
                        <a:effectLst/>
                      </a:endParaRPr>
                    </a:p>
                    <a:p>
                      <a:pPr algn="ctr">
                        <a:spcAft>
                          <a:spcPts val="0"/>
                        </a:spcAft>
                      </a:pPr>
                      <a:r>
                        <a:rPr lang="zh-TW" sz="1200" kern="100" dirty="0" smtClean="0">
                          <a:effectLst/>
                        </a:rPr>
                        <a:t>科別</a:t>
                      </a:r>
                      <a:r>
                        <a:rPr lang="en-US" sz="1200" kern="100" dirty="0" smtClean="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a:effectLst/>
                        </a:rPr>
                        <a:t>普通科</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高職</a:t>
                      </a:r>
                      <a:r>
                        <a:rPr lang="zh-TW" altLang="en-US" sz="1200" kern="100" dirty="0" smtClean="0">
                          <a:effectLst/>
                        </a:rPr>
                        <a:t>丁</a:t>
                      </a:r>
                      <a:endParaRPr lang="zh-TW" sz="1200" kern="100" dirty="0" smtClean="0">
                        <a:effectLst/>
                      </a:endParaRPr>
                    </a:p>
                    <a:p>
                      <a:pPr algn="ctr">
                        <a:spcAft>
                          <a:spcPts val="0"/>
                        </a:spcAft>
                      </a:pPr>
                      <a:r>
                        <a:rPr lang="zh-TW" sz="1200" kern="100" dirty="0" smtClean="0">
                          <a:effectLst/>
                        </a:rPr>
                        <a:t>科別</a:t>
                      </a:r>
                      <a:r>
                        <a:rPr lang="en-US" sz="1200" kern="100" dirty="0" smtClean="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高職</a:t>
                      </a:r>
                      <a:r>
                        <a:rPr lang="zh-TW" altLang="en-US" sz="1200" kern="100" dirty="0" smtClean="0">
                          <a:effectLst/>
                        </a:rPr>
                        <a:t>戊</a:t>
                      </a:r>
                      <a:endParaRPr lang="zh-TW" sz="1200" kern="100" dirty="0">
                        <a:effectLst/>
                      </a:endParaRPr>
                    </a:p>
                    <a:p>
                      <a:pPr algn="ctr">
                        <a:spcAft>
                          <a:spcPts val="0"/>
                        </a:spcAft>
                      </a:pPr>
                      <a:r>
                        <a:rPr lang="zh-TW" sz="1200" kern="100" dirty="0" smtClean="0">
                          <a:effectLst/>
                        </a:rPr>
                        <a:t>科別</a:t>
                      </a:r>
                      <a:r>
                        <a:rPr lang="en-US" sz="1200" kern="100" dirty="0" smtClean="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200" kern="100" dirty="0" smtClean="0">
                          <a:effectLst/>
                        </a:rPr>
                        <a:t>五專乙</a:t>
                      </a:r>
                      <a:endParaRPr lang="zh-TW" sz="1200" kern="100" dirty="0">
                        <a:effectLst/>
                      </a:endParaRPr>
                    </a:p>
                    <a:p>
                      <a:pPr algn="ctr">
                        <a:spcAft>
                          <a:spcPts val="0"/>
                        </a:spcAft>
                      </a:pPr>
                      <a:r>
                        <a:rPr lang="zh-TW" sz="1200" kern="100" dirty="0" smtClean="0">
                          <a:effectLst/>
                        </a:rPr>
                        <a:t>科別</a:t>
                      </a:r>
                      <a:r>
                        <a:rPr lang="en-US" altLang="zh-TW" sz="1200" kern="100" dirty="0" smtClean="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a:t>
                      </a:r>
                      <a:r>
                        <a:rPr lang="zh-TW" altLang="en-US" sz="1200" kern="100" dirty="0" smtClean="0">
                          <a:effectLst/>
                        </a:rPr>
                        <a:t>己</a:t>
                      </a:r>
                      <a:endParaRPr lang="zh-TW" sz="1200" kern="100" dirty="0">
                        <a:effectLst/>
                      </a:endParaRPr>
                    </a:p>
                    <a:p>
                      <a:pPr algn="ctr">
                        <a:spcAft>
                          <a:spcPts val="0"/>
                        </a:spcAft>
                      </a:pPr>
                      <a:r>
                        <a:rPr lang="zh-TW" sz="1200" kern="100" dirty="0" smtClean="0">
                          <a:effectLst/>
                        </a:rPr>
                        <a:t>科別</a:t>
                      </a:r>
                      <a:r>
                        <a:rPr lang="en-US" sz="1200" kern="100" dirty="0" smtClean="0">
                          <a:effectLst/>
                        </a:rPr>
                        <a:t>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3864">
                <a:tc>
                  <a:txBody>
                    <a:bodyPr/>
                    <a:lstStyle/>
                    <a:p>
                      <a:pPr algn="ctr">
                        <a:spcAft>
                          <a:spcPts val="0"/>
                        </a:spcAft>
                      </a:pPr>
                      <a:r>
                        <a:rPr lang="zh-TW" sz="1200" kern="100">
                          <a:effectLst/>
                        </a:rPr>
                        <a:t>錄取序號</a:t>
                      </a:r>
                      <a:r>
                        <a:rPr lang="en-US" sz="12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100"/>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高職甲</a:t>
                      </a:r>
                    </a:p>
                    <a:p>
                      <a:pPr algn="ctr">
                        <a:spcAft>
                          <a:spcPts val="0"/>
                        </a:spcAft>
                      </a:pPr>
                      <a:r>
                        <a:rPr lang="zh-TW" sz="1200" kern="100" dirty="0" smtClean="0">
                          <a:effectLst/>
                        </a:rPr>
                        <a:t>科別</a:t>
                      </a:r>
                      <a:r>
                        <a:rPr lang="en-US" sz="1200" kern="100" dirty="0" smtClean="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a:effectLst/>
                        </a:rPr>
                        <a:t>高職乙</a:t>
                      </a:r>
                    </a:p>
                    <a:p>
                      <a:pPr algn="ctr">
                        <a:spcAft>
                          <a:spcPts val="0"/>
                        </a:spcAft>
                      </a:pPr>
                      <a:r>
                        <a:rPr lang="zh-TW" sz="1200" kern="100" dirty="0">
                          <a:effectLst/>
                        </a:rPr>
                        <a:t>科別</a:t>
                      </a:r>
                      <a:r>
                        <a:rPr lang="en-US" sz="1200" kern="100" dirty="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a:t>
                      </a:r>
                      <a:r>
                        <a:rPr lang="zh-TW" altLang="en-US" sz="1200" kern="100" dirty="0" smtClean="0">
                          <a:effectLst/>
                        </a:rPr>
                        <a:t>丙</a:t>
                      </a:r>
                      <a:endParaRPr lang="zh-TW" sz="1200" kern="100" dirty="0">
                        <a:effectLst/>
                      </a:endParaRPr>
                    </a:p>
                    <a:p>
                      <a:pPr algn="ctr">
                        <a:spcAft>
                          <a:spcPts val="0"/>
                        </a:spcAft>
                      </a:pPr>
                      <a:r>
                        <a:rPr lang="zh-TW" sz="1200" kern="100" dirty="0" smtClean="0">
                          <a:effectLst/>
                        </a:rPr>
                        <a:t>科別</a:t>
                      </a:r>
                      <a:r>
                        <a:rPr lang="en-US" sz="1200" kern="100" dirty="0" smtClean="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綜</a:t>
                      </a:r>
                      <a:r>
                        <a:rPr lang="zh-TW" altLang="en-US" sz="1200" kern="100" dirty="0" smtClean="0">
                          <a:effectLst/>
                        </a:rPr>
                        <a:t>合高中</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高職</a:t>
                      </a:r>
                      <a:r>
                        <a:rPr lang="zh-TW" altLang="en-US" sz="1200" kern="100" dirty="0" smtClean="0">
                          <a:effectLst/>
                        </a:rPr>
                        <a:t>丁</a:t>
                      </a:r>
                      <a:endParaRPr lang="zh-TW" sz="1200" kern="100" dirty="0" smtClean="0">
                        <a:effectLst/>
                      </a:endParaRPr>
                    </a:p>
                    <a:p>
                      <a:pPr algn="ctr">
                        <a:spcAft>
                          <a:spcPts val="0"/>
                        </a:spcAft>
                      </a:pPr>
                      <a:r>
                        <a:rPr lang="zh-TW" sz="1200" kern="100" dirty="0" smtClean="0">
                          <a:effectLst/>
                        </a:rPr>
                        <a:t>科別</a:t>
                      </a:r>
                      <a:r>
                        <a:rPr lang="en-US" sz="1200" kern="100" dirty="0" smtClean="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200" kern="100" dirty="0" smtClean="0">
                          <a:effectLst/>
                        </a:rPr>
                        <a:t>高職</a:t>
                      </a:r>
                      <a:r>
                        <a:rPr lang="zh-TW" altLang="en-US" sz="1200" kern="100" dirty="0" smtClean="0">
                          <a:effectLst/>
                        </a:rPr>
                        <a:t>戊</a:t>
                      </a:r>
                      <a:endParaRPr lang="zh-TW" altLang="zh-TW" sz="1200" kern="100" dirty="0" smtClean="0">
                        <a:effectLst/>
                      </a:endParaRPr>
                    </a:p>
                    <a:p>
                      <a:pPr algn="ctr">
                        <a:spcAft>
                          <a:spcPts val="0"/>
                        </a:spcAft>
                      </a:pPr>
                      <a:r>
                        <a:rPr lang="zh-TW" altLang="zh-TW" sz="1200" kern="100" dirty="0" smtClean="0">
                          <a:effectLst/>
                        </a:rPr>
                        <a:t>科別</a:t>
                      </a:r>
                      <a:r>
                        <a:rPr lang="en-US" altLang="zh-TW" sz="1200" kern="100" dirty="0" smtClean="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 </a:t>
                      </a:r>
                      <a:r>
                        <a:rPr lang="zh-TW" altLang="en-US" sz="1200" kern="100" dirty="0" smtClean="0">
                          <a:effectLst/>
                        </a:rPr>
                        <a:t>五專乙</a:t>
                      </a:r>
                      <a:endParaRPr lang="zh-TW" altLang="zh-TW" sz="1200" kern="100" dirty="0" smtClean="0">
                        <a:effectLst/>
                      </a:endParaRPr>
                    </a:p>
                    <a:p>
                      <a:pPr algn="ctr">
                        <a:spcAft>
                          <a:spcPts val="0"/>
                        </a:spcAft>
                      </a:pPr>
                      <a:r>
                        <a:rPr lang="zh-TW" altLang="zh-TW" sz="1200" kern="100" dirty="0" smtClean="0">
                          <a:effectLst/>
                        </a:rPr>
                        <a:t>科別</a:t>
                      </a:r>
                      <a:r>
                        <a:rPr lang="en-US" altLang="zh-TW" sz="1200" kern="100" dirty="0" smtClean="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200" kern="100" dirty="0" smtClean="0">
                          <a:effectLst/>
                        </a:rPr>
                        <a:t>高職</a:t>
                      </a:r>
                      <a:r>
                        <a:rPr lang="zh-TW" altLang="en-US" sz="1200" kern="100" dirty="0" smtClean="0">
                          <a:effectLst/>
                        </a:rPr>
                        <a:t>己</a:t>
                      </a:r>
                      <a:endParaRPr lang="zh-TW" altLang="zh-TW" sz="1200" kern="100" dirty="0" smtClean="0">
                        <a:effectLst/>
                      </a:endParaRPr>
                    </a:p>
                    <a:p>
                      <a:pPr algn="ctr">
                        <a:spcAft>
                          <a:spcPts val="0"/>
                        </a:spcAft>
                      </a:pPr>
                      <a:r>
                        <a:rPr lang="zh-TW" altLang="zh-TW" sz="1200" kern="100" dirty="0" smtClean="0">
                          <a:effectLst/>
                        </a:rPr>
                        <a:t>科別</a:t>
                      </a:r>
                      <a:r>
                        <a:rPr lang="en-US" altLang="zh-TW" sz="1200" kern="100" dirty="0" smtClean="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3864">
                <a:tc>
                  <a:txBody>
                    <a:bodyPr/>
                    <a:lstStyle/>
                    <a:p>
                      <a:pPr algn="ctr">
                        <a:spcAft>
                          <a:spcPts val="0"/>
                        </a:spcAft>
                      </a:pPr>
                      <a:r>
                        <a:rPr lang="zh-TW" sz="1200" kern="100">
                          <a:effectLst/>
                        </a:rPr>
                        <a:t>錄取序號</a:t>
                      </a:r>
                      <a:r>
                        <a:rPr lang="en-US" sz="12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100" dirty="0"/>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200" kern="100" dirty="0" smtClean="0">
                          <a:effectLst/>
                        </a:rPr>
                        <a:t>高職甲</a:t>
                      </a:r>
                    </a:p>
                    <a:p>
                      <a:pPr algn="ctr">
                        <a:spcAft>
                          <a:spcPts val="0"/>
                        </a:spcAft>
                      </a:pPr>
                      <a:r>
                        <a:rPr lang="zh-TW" sz="1200" kern="100" dirty="0" smtClean="0">
                          <a:effectLst/>
                        </a:rPr>
                        <a:t>科別</a:t>
                      </a:r>
                      <a:r>
                        <a:rPr lang="en-US" sz="1200" kern="100" dirty="0" smtClean="0">
                          <a:effectLst/>
                        </a:rPr>
                        <a:t>3</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200" kern="100" dirty="0" smtClean="0">
                          <a:solidFill>
                            <a:schemeClr val="dk1"/>
                          </a:solidFill>
                          <a:effectLst/>
                          <a:latin typeface="+mn-lt"/>
                          <a:ea typeface="+mn-ea"/>
                          <a:cs typeface="+mn-cs"/>
                        </a:rPr>
                        <a:t>高職</a:t>
                      </a:r>
                      <a:r>
                        <a:rPr lang="zh-TW" altLang="en-US" sz="1200" kern="100" dirty="0" smtClean="0">
                          <a:solidFill>
                            <a:schemeClr val="dk1"/>
                          </a:solidFill>
                          <a:effectLst/>
                          <a:latin typeface="+mn-lt"/>
                          <a:ea typeface="+mn-ea"/>
                          <a:cs typeface="+mn-cs"/>
                        </a:rPr>
                        <a:t>丙</a:t>
                      </a:r>
                      <a:endParaRPr lang="zh-TW" altLang="zh-TW" sz="1200" kern="100" dirty="0" smtClean="0">
                        <a:solidFill>
                          <a:schemeClr val="dk1"/>
                        </a:solidFill>
                        <a:effectLst/>
                        <a:latin typeface="+mn-lt"/>
                        <a:ea typeface="+mn-ea"/>
                        <a:cs typeface="+mn-cs"/>
                      </a:endParaRPr>
                    </a:p>
                    <a:p>
                      <a:pPr marL="0" algn="ctr" defTabSz="457200" rtl="0" eaLnBrk="1" latinLnBrk="0" hangingPunct="1">
                        <a:spcAft>
                          <a:spcPts val="0"/>
                        </a:spcAft>
                      </a:pPr>
                      <a:r>
                        <a:rPr lang="zh-TW" altLang="zh-TW" sz="1200" kern="100" dirty="0" smtClean="0">
                          <a:solidFill>
                            <a:schemeClr val="dk1"/>
                          </a:solidFill>
                          <a:effectLst/>
                          <a:latin typeface="+mn-lt"/>
                          <a:ea typeface="+mn-ea"/>
                          <a:cs typeface="+mn-cs"/>
                        </a:rPr>
                        <a:t>科別</a:t>
                      </a:r>
                      <a:r>
                        <a:rPr lang="en-US" altLang="zh-TW" sz="1200" kern="100" dirty="0" smtClean="0">
                          <a:solidFill>
                            <a:schemeClr val="dk1"/>
                          </a:solidFill>
                          <a:effectLst/>
                          <a:latin typeface="+mn-lt"/>
                          <a:ea typeface="+mn-ea"/>
                          <a:cs typeface="+mn-cs"/>
                        </a:rPr>
                        <a:t>3</a:t>
                      </a:r>
                      <a:endParaRPr lang="zh-TW" altLang="en-US" sz="1200" kern="100" dirty="0">
                        <a:solidFill>
                          <a:schemeClr val="dk1"/>
                        </a:solidFill>
                        <a:effectLst/>
                        <a:latin typeface="+mn-lt"/>
                        <a:ea typeface="+mn-ea"/>
                        <a:cs typeface="+mn-cs"/>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200" kern="100" dirty="0" smtClean="0">
                          <a:effectLst/>
                        </a:rPr>
                        <a:t>高職</a:t>
                      </a:r>
                      <a:r>
                        <a:rPr lang="zh-TW" altLang="en-US" sz="1200" kern="100" dirty="0" smtClean="0">
                          <a:effectLst/>
                        </a:rPr>
                        <a:t>丁</a:t>
                      </a:r>
                      <a:endParaRPr lang="zh-TW" sz="1200" kern="100" dirty="0" smtClean="0">
                        <a:effectLst/>
                      </a:endParaRPr>
                    </a:p>
                    <a:p>
                      <a:pPr algn="ctr">
                        <a:spcAft>
                          <a:spcPts val="0"/>
                        </a:spcAft>
                      </a:pPr>
                      <a:r>
                        <a:rPr lang="zh-TW" sz="1200" kern="100" dirty="0" smtClean="0">
                          <a:effectLst/>
                        </a:rPr>
                        <a:t>科別</a:t>
                      </a:r>
                      <a:r>
                        <a:rPr lang="en-US" sz="1200" kern="100" dirty="0" smtClean="0">
                          <a:effectLst/>
                        </a:rPr>
                        <a:t>3</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200" kern="100" dirty="0" smtClean="0">
                          <a:effectLst/>
                        </a:rPr>
                        <a:t>高職</a:t>
                      </a:r>
                      <a:r>
                        <a:rPr lang="zh-TW" altLang="en-US" sz="1200" kern="100" dirty="0" smtClean="0">
                          <a:effectLst/>
                        </a:rPr>
                        <a:t>戊</a:t>
                      </a:r>
                      <a:endParaRPr lang="zh-TW" altLang="zh-TW" sz="1200" kern="100" dirty="0" smtClean="0">
                        <a:effectLst/>
                      </a:endParaRPr>
                    </a:p>
                    <a:p>
                      <a:pPr algn="ctr">
                        <a:spcAft>
                          <a:spcPts val="0"/>
                        </a:spcAft>
                      </a:pPr>
                      <a:r>
                        <a:rPr lang="zh-TW" altLang="zh-TW" sz="1200" kern="100" dirty="0" smtClean="0">
                          <a:effectLst/>
                        </a:rPr>
                        <a:t>科別</a:t>
                      </a:r>
                      <a:r>
                        <a:rPr lang="en-US" altLang="zh-TW" sz="1200" kern="100" dirty="0" smtClean="0">
                          <a:effectLst/>
                        </a:rPr>
                        <a:t>3</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200" kern="100" dirty="0" smtClean="0">
                          <a:effectLst/>
                        </a:rPr>
                        <a:t>高職</a:t>
                      </a:r>
                      <a:r>
                        <a:rPr lang="zh-TW" altLang="en-US" sz="1200" kern="100" dirty="0" smtClean="0">
                          <a:effectLst/>
                        </a:rPr>
                        <a:t>己</a:t>
                      </a:r>
                      <a:endParaRPr lang="zh-TW" altLang="zh-TW" sz="1200" kern="100" dirty="0" smtClean="0">
                        <a:effectLst/>
                      </a:endParaRPr>
                    </a:p>
                    <a:p>
                      <a:pPr algn="ctr">
                        <a:spcAft>
                          <a:spcPts val="0"/>
                        </a:spcAft>
                      </a:pPr>
                      <a:r>
                        <a:rPr lang="zh-TW" altLang="zh-TW" sz="1200" kern="100" dirty="0" smtClean="0">
                          <a:effectLst/>
                        </a:rPr>
                        <a:t>科別</a:t>
                      </a:r>
                      <a:r>
                        <a:rPr lang="en-US" altLang="zh-TW" sz="1200" kern="100" dirty="0" smtClean="0">
                          <a:effectLst/>
                        </a:rPr>
                        <a:t>3</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2267">
                <a:tc>
                  <a:txBody>
                    <a:bodyPr/>
                    <a:lstStyle/>
                    <a:p>
                      <a:pPr algn="ctr">
                        <a:spcAft>
                          <a:spcPts val="0"/>
                        </a:spcAft>
                      </a:pPr>
                      <a:r>
                        <a:rPr lang="en-US" sz="1200" kern="10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0088" marR="50088" marT="25037" marB="25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cxnSp>
        <p:nvCxnSpPr>
          <p:cNvPr id="7" name="直線單箭頭接點 6"/>
          <p:cNvCxnSpPr/>
          <p:nvPr/>
        </p:nvCxnSpPr>
        <p:spPr>
          <a:xfrm>
            <a:off x="580653" y="2825179"/>
            <a:ext cx="0" cy="26656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1066428" y="2382267"/>
            <a:ext cx="31764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860" name="文字方塊 9"/>
          <p:cNvSpPr txBox="1">
            <a:spLocks noChangeArrowheads="1"/>
          </p:cNvSpPr>
          <p:nvPr/>
        </p:nvSpPr>
        <p:spPr bwMode="auto">
          <a:xfrm>
            <a:off x="772344" y="2204864"/>
            <a:ext cx="3062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15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17861" name="文字方塊 10"/>
          <p:cNvSpPr txBox="1">
            <a:spLocks noChangeArrowheads="1"/>
          </p:cNvSpPr>
          <p:nvPr/>
        </p:nvSpPr>
        <p:spPr bwMode="auto">
          <a:xfrm>
            <a:off x="467544" y="2504902"/>
            <a:ext cx="1860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15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17862" name="文字方塊 3"/>
          <p:cNvSpPr txBox="1">
            <a:spLocks noChangeArrowheads="1"/>
          </p:cNvSpPr>
          <p:nvPr/>
        </p:nvSpPr>
        <p:spPr bwMode="auto">
          <a:xfrm>
            <a:off x="895425" y="234704"/>
            <a:ext cx="5942409" cy="55399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3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a:t>
            </a:r>
            <a:r>
              <a:rPr lang="zh-TW" altLang="zh-TW"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填志願注意事項</a:t>
            </a:r>
            <a:r>
              <a:rPr lang="en-US" altLang="zh-TW"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78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1C1B91-2DEB-4A8E-A8AA-4530FC2F7838}" type="slidenum">
              <a:rPr kumimoji="0" lang="zh-TW" altLang="en-US" smtClean="0">
                <a:solidFill>
                  <a:srgbClr val="FEFFFF"/>
                </a:solidFill>
                <a:latin typeface="Century Gothic" panose="020B0502020202020204" pitchFamily="34" charset="0"/>
              </a:rPr>
              <a:pPr/>
              <a:t>44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8526423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791891" y="1185863"/>
            <a:ext cx="6209109" cy="64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2700" b="1">
              <a:solidFill>
                <a:srgbClr val="FF3300"/>
              </a:solidFill>
              <a:latin typeface="標楷體" panose="03000509000000000000" pitchFamily="65" charset="-120"/>
              <a:ea typeface="標楷體" panose="03000509000000000000" pitchFamily="65" charset="-120"/>
            </a:endParaRPr>
          </a:p>
        </p:txBody>
      </p:sp>
      <p:sp>
        <p:nvSpPr>
          <p:cNvPr id="118787" name="Rectangle 8"/>
          <p:cNvSpPr>
            <a:spLocks noGrp="1"/>
          </p:cNvSpPr>
          <p:nvPr>
            <p:ph type="body" sz="half" idx="4294967295"/>
          </p:nvPr>
        </p:nvSpPr>
        <p:spPr>
          <a:xfrm>
            <a:off x="827584" y="1506736"/>
            <a:ext cx="7302004" cy="4227314"/>
          </a:xfrm>
        </p:spPr>
        <p:txBody>
          <a:bodyPr/>
          <a:lstStyle/>
          <a:p>
            <a:r>
              <a:rPr lang="zh-TW" altLang="en-US" dirty="0">
                <a:solidFill>
                  <a:srgbClr val="FF0000"/>
                </a:solidFill>
                <a:latin typeface="微軟正黑體" panose="020B0604030504040204" pitchFamily="34" charset="-120"/>
              </a:rPr>
              <a:t>保障名額</a:t>
            </a:r>
            <a:r>
              <a:rPr lang="zh-TW" altLang="en-US" dirty="0">
                <a:solidFill>
                  <a:srgbClr val="000066"/>
                </a:solidFill>
                <a:latin typeface="微軟正黑體" panose="020B0604030504040204" pitchFamily="34" charset="-120"/>
              </a:rPr>
              <a:t>，係指同一所國中選填該高中職校為第一志願，其申請者中分數最高者。若該生參加特色招生考試分發後，</a:t>
            </a:r>
            <a:r>
              <a:rPr lang="zh-TW" altLang="en-US" dirty="0">
                <a:solidFill>
                  <a:srgbClr val="FF0000"/>
                </a:solidFill>
                <a:latin typeface="微軟正黑體" panose="020B0604030504040204" pitchFamily="34" charset="-120"/>
              </a:rPr>
              <a:t>將特色招生志願置於所有免試志願之前，即喪失保障資格</a:t>
            </a:r>
            <a:r>
              <a:rPr lang="zh-TW" altLang="en-US" dirty="0">
                <a:solidFill>
                  <a:srgbClr val="000066"/>
                </a:solidFill>
                <a:latin typeface="微軟正黑體" panose="020B0604030504040204" pitchFamily="34" charset="-120"/>
              </a:rPr>
              <a:t>。</a:t>
            </a:r>
            <a:endParaRPr lang="en-US" altLang="zh-TW" dirty="0">
              <a:solidFill>
                <a:srgbClr val="000066"/>
              </a:solidFill>
              <a:latin typeface="微軟正黑體" panose="020B0604030504040204" pitchFamily="34" charset="-120"/>
            </a:endParaRPr>
          </a:p>
          <a:p>
            <a:r>
              <a:rPr lang="zh-TW" altLang="en-US" dirty="0">
                <a:solidFill>
                  <a:srgbClr val="000066"/>
                </a:solidFill>
                <a:latin typeface="微軟正黑體" panose="020B0604030504040204" pitchFamily="34"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dirty="0">
              <a:solidFill>
                <a:srgbClr val="000066"/>
              </a:solidFill>
              <a:latin typeface="微軟正黑體" panose="020B0604030504040204" pitchFamily="34" charset="-120"/>
            </a:endParaRPr>
          </a:p>
        </p:txBody>
      </p:sp>
      <p:sp>
        <p:nvSpPr>
          <p:cNvPr id="118788" name="文字方塊 5"/>
          <p:cNvSpPr txBox="1">
            <a:spLocks noChangeArrowheads="1"/>
          </p:cNvSpPr>
          <p:nvPr/>
        </p:nvSpPr>
        <p:spPr bwMode="auto">
          <a:xfrm>
            <a:off x="827584" y="548680"/>
            <a:ext cx="5942409" cy="55399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3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a:t>
            </a:r>
            <a:r>
              <a:rPr lang="zh-TW" altLang="zh-TW"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填志願注意事項</a:t>
            </a:r>
            <a:r>
              <a:rPr lang="en-US" altLang="zh-TW"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87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16D414-DAE1-4F82-A35C-332C3EF03783}" type="slidenum">
              <a:rPr kumimoji="0" lang="zh-TW" altLang="en-US" smtClean="0">
                <a:solidFill>
                  <a:srgbClr val="FEFFFF"/>
                </a:solidFill>
                <a:latin typeface="Century Gothic" panose="020B0502020202020204" pitchFamily="34" charset="0"/>
              </a:rPr>
              <a:pPr/>
              <a:t>45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075946331"/>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Grp="1"/>
          </p:cNvSpPr>
          <p:nvPr>
            <p:ph type="body" sz="half" idx="4294967295"/>
          </p:nvPr>
        </p:nvSpPr>
        <p:spPr>
          <a:xfrm>
            <a:off x="1313260" y="1721644"/>
            <a:ext cx="6856809" cy="2915841"/>
          </a:xfrm>
        </p:spPr>
        <p:txBody>
          <a:bodyPr/>
          <a:lstStyle/>
          <a:p>
            <a:pPr>
              <a:defRPr/>
            </a:pPr>
            <a:r>
              <a:rPr lang="zh-TW" altLang="en-US" sz="2600" dirty="0">
                <a:solidFill>
                  <a:srgbClr val="000066"/>
                </a:solidFill>
                <a:latin typeface="微軟正黑體" pitchFamily="34" charset="-120"/>
              </a:rPr>
              <a:t>第一次學生上網選填志願模擬</a:t>
            </a:r>
            <a:r>
              <a:rPr lang="zh-TW" altLang="en-US" sz="2600" dirty="0">
                <a:solidFill>
                  <a:srgbClr val="000066"/>
                </a:solidFill>
              </a:rPr>
              <a:t>：</a:t>
            </a:r>
            <a:endParaRPr lang="en-US" altLang="zh-TW" sz="2600" dirty="0">
              <a:solidFill>
                <a:srgbClr val="000066"/>
              </a:solidFill>
            </a:endParaRPr>
          </a:p>
          <a:p>
            <a:pPr marL="0" indent="0">
              <a:buNone/>
              <a:defRPr/>
            </a:pPr>
            <a:r>
              <a:rPr lang="zh-TW" altLang="en-US" sz="2600" b="1" dirty="0">
                <a:solidFill>
                  <a:srgbClr val="FF0000"/>
                </a:solidFill>
              </a:rPr>
              <a:t>  </a:t>
            </a:r>
            <a:r>
              <a:rPr lang="en-US" altLang="zh-TW" sz="2600" b="1" dirty="0">
                <a:solidFill>
                  <a:srgbClr val="FF0000"/>
                </a:solidFill>
              </a:rPr>
              <a:t>1/10(</a:t>
            </a:r>
            <a:r>
              <a:rPr lang="zh-TW" altLang="en-US" sz="2600" b="1" dirty="0">
                <a:solidFill>
                  <a:srgbClr val="FF0000"/>
                </a:solidFill>
              </a:rPr>
              <a:t>三</a:t>
            </a:r>
            <a:r>
              <a:rPr lang="en-US" altLang="zh-TW" sz="2600" b="1" dirty="0">
                <a:solidFill>
                  <a:srgbClr val="FF0000"/>
                </a:solidFill>
              </a:rPr>
              <a:t>)</a:t>
            </a:r>
            <a:r>
              <a:rPr lang="zh-TW" altLang="en-US" sz="2600" b="1" dirty="0">
                <a:solidFill>
                  <a:srgbClr val="FF0000"/>
                </a:solidFill>
              </a:rPr>
              <a:t>上午</a:t>
            </a:r>
            <a:r>
              <a:rPr lang="en-US" altLang="zh-TW" sz="2600" b="1" dirty="0">
                <a:solidFill>
                  <a:srgbClr val="FF0000"/>
                </a:solidFill>
              </a:rPr>
              <a:t>9</a:t>
            </a:r>
            <a:r>
              <a:rPr lang="zh-TW" altLang="en-US" sz="2600" b="1" dirty="0">
                <a:solidFill>
                  <a:srgbClr val="FF0000"/>
                </a:solidFill>
              </a:rPr>
              <a:t>時至</a:t>
            </a:r>
            <a:r>
              <a:rPr lang="en-US" altLang="zh-TW" sz="2600" b="1" dirty="0">
                <a:solidFill>
                  <a:srgbClr val="FF0000"/>
                </a:solidFill>
              </a:rPr>
              <a:t>1/14(</a:t>
            </a:r>
            <a:r>
              <a:rPr lang="zh-TW" altLang="en-US" sz="2600" b="1" dirty="0">
                <a:solidFill>
                  <a:srgbClr val="FF0000"/>
                </a:solidFill>
              </a:rPr>
              <a:t>日</a:t>
            </a:r>
            <a:r>
              <a:rPr lang="en-US" altLang="zh-TW" sz="2600" b="1" dirty="0">
                <a:solidFill>
                  <a:srgbClr val="FF0000"/>
                </a:solidFill>
              </a:rPr>
              <a:t>)</a:t>
            </a:r>
            <a:r>
              <a:rPr lang="zh-TW" altLang="en-US" sz="2600" b="1" dirty="0">
                <a:solidFill>
                  <a:srgbClr val="FF0000"/>
                </a:solidFill>
              </a:rPr>
              <a:t>下午</a:t>
            </a:r>
            <a:r>
              <a:rPr lang="en-US" altLang="zh-TW" sz="2600" b="1" dirty="0">
                <a:solidFill>
                  <a:srgbClr val="FF0000"/>
                </a:solidFill>
              </a:rPr>
              <a:t>5</a:t>
            </a:r>
            <a:r>
              <a:rPr lang="zh-TW" altLang="en-US" sz="2600" b="1" dirty="0">
                <a:solidFill>
                  <a:srgbClr val="FF0000"/>
                </a:solidFill>
              </a:rPr>
              <a:t>時前</a:t>
            </a:r>
            <a:endParaRPr lang="en-US" altLang="zh-TW" sz="2600" b="1" dirty="0">
              <a:solidFill>
                <a:srgbClr val="FF0000"/>
              </a:solidFill>
            </a:endParaRPr>
          </a:p>
          <a:p>
            <a:pPr>
              <a:defRPr/>
            </a:pPr>
            <a:r>
              <a:rPr lang="zh-TW" altLang="en-US" sz="2600" dirty="0">
                <a:solidFill>
                  <a:srgbClr val="000066"/>
                </a:solidFill>
                <a:latin typeface="微軟正黑體" pitchFamily="34" charset="-120"/>
              </a:rPr>
              <a:t>第二次學生上網選填志願模擬</a:t>
            </a:r>
            <a:r>
              <a:rPr lang="zh-TW" altLang="en-US" sz="2600" dirty="0">
                <a:solidFill>
                  <a:srgbClr val="000066"/>
                </a:solidFill>
              </a:rPr>
              <a:t>：</a:t>
            </a:r>
            <a:endParaRPr lang="en-US" altLang="zh-TW" sz="2600" dirty="0">
              <a:solidFill>
                <a:srgbClr val="000066"/>
              </a:solidFill>
            </a:endParaRPr>
          </a:p>
          <a:p>
            <a:pPr marL="0" indent="0">
              <a:buNone/>
              <a:defRPr/>
            </a:pPr>
            <a:r>
              <a:rPr lang="zh-TW" altLang="en-US" sz="2600" b="1" dirty="0">
                <a:solidFill>
                  <a:srgbClr val="000066"/>
                </a:solidFill>
              </a:rPr>
              <a:t>  </a:t>
            </a:r>
            <a:r>
              <a:rPr lang="en-US" altLang="zh-TW" sz="2600" b="1" dirty="0">
                <a:solidFill>
                  <a:srgbClr val="FF0000"/>
                </a:solidFill>
              </a:rPr>
              <a:t>4/11(</a:t>
            </a:r>
            <a:r>
              <a:rPr lang="zh-TW" altLang="en-US" sz="2600" b="1" dirty="0">
                <a:solidFill>
                  <a:srgbClr val="FF0000"/>
                </a:solidFill>
              </a:rPr>
              <a:t>三</a:t>
            </a:r>
            <a:r>
              <a:rPr lang="en-US" altLang="zh-TW" sz="2600" b="1" dirty="0">
                <a:solidFill>
                  <a:srgbClr val="FF0000"/>
                </a:solidFill>
              </a:rPr>
              <a:t>)</a:t>
            </a:r>
            <a:r>
              <a:rPr lang="zh-TW" altLang="en-US" sz="2600" b="1" dirty="0">
                <a:solidFill>
                  <a:srgbClr val="FF0000"/>
                </a:solidFill>
              </a:rPr>
              <a:t>上午</a:t>
            </a:r>
            <a:r>
              <a:rPr lang="en-US" altLang="zh-TW" sz="2600" b="1" dirty="0">
                <a:solidFill>
                  <a:srgbClr val="FF0000"/>
                </a:solidFill>
              </a:rPr>
              <a:t>9</a:t>
            </a:r>
            <a:r>
              <a:rPr lang="zh-TW" altLang="en-US" sz="2600" b="1" dirty="0">
                <a:solidFill>
                  <a:srgbClr val="FF0000"/>
                </a:solidFill>
              </a:rPr>
              <a:t>時至</a:t>
            </a:r>
            <a:r>
              <a:rPr lang="en-US" altLang="zh-TW" sz="2600" b="1" dirty="0">
                <a:solidFill>
                  <a:srgbClr val="FF0000"/>
                </a:solidFill>
              </a:rPr>
              <a:t>4/15(</a:t>
            </a:r>
            <a:r>
              <a:rPr lang="zh-TW" altLang="en-US" sz="2600" b="1" dirty="0">
                <a:solidFill>
                  <a:srgbClr val="FF0000"/>
                </a:solidFill>
              </a:rPr>
              <a:t>日</a:t>
            </a:r>
            <a:r>
              <a:rPr lang="en-US" altLang="zh-TW" sz="2600" b="1" dirty="0">
                <a:solidFill>
                  <a:srgbClr val="FF0000"/>
                </a:solidFill>
              </a:rPr>
              <a:t>)</a:t>
            </a:r>
            <a:r>
              <a:rPr lang="zh-TW" altLang="en-US" sz="2600" b="1" dirty="0">
                <a:solidFill>
                  <a:srgbClr val="FF0000"/>
                </a:solidFill>
              </a:rPr>
              <a:t>下午</a:t>
            </a:r>
            <a:r>
              <a:rPr lang="en-US" altLang="zh-TW" sz="2600" b="1" dirty="0">
                <a:solidFill>
                  <a:srgbClr val="FF0000"/>
                </a:solidFill>
              </a:rPr>
              <a:t>5</a:t>
            </a:r>
            <a:r>
              <a:rPr lang="zh-TW" altLang="en-US" sz="2600" b="1" dirty="0">
                <a:solidFill>
                  <a:srgbClr val="FF0000"/>
                </a:solidFill>
              </a:rPr>
              <a:t>時前</a:t>
            </a:r>
            <a:endParaRPr lang="en-US" altLang="zh-TW" sz="2600" b="1" dirty="0">
              <a:solidFill>
                <a:srgbClr val="FF0000"/>
              </a:solidFill>
              <a:latin typeface="微軟正黑體" pitchFamily="34" charset="-120"/>
            </a:endParaRPr>
          </a:p>
          <a:p>
            <a:pPr>
              <a:defRPr/>
            </a:pPr>
            <a:r>
              <a:rPr lang="zh-TW" altLang="en-US" sz="2600" dirty="0">
                <a:solidFill>
                  <a:srgbClr val="000066"/>
                </a:solidFill>
                <a:latin typeface="微軟正黑體" pitchFamily="34" charset="-120"/>
              </a:rPr>
              <a:t>正式志願選填日：</a:t>
            </a:r>
            <a:endParaRPr lang="en-US" altLang="zh-TW" sz="2600" b="1" dirty="0">
              <a:solidFill>
                <a:srgbClr val="FF0000"/>
              </a:solidFill>
              <a:latin typeface="微軟正黑體" pitchFamily="34" charset="-120"/>
            </a:endParaRPr>
          </a:p>
          <a:p>
            <a:pPr marL="0" indent="0">
              <a:buNone/>
              <a:defRPr/>
            </a:pPr>
            <a:r>
              <a:rPr lang="zh-TW" altLang="en-US" sz="2600" b="1" dirty="0">
                <a:solidFill>
                  <a:srgbClr val="FF0000"/>
                </a:solidFill>
              </a:rPr>
              <a:t>  </a:t>
            </a:r>
            <a:r>
              <a:rPr lang="en-US" altLang="zh-TW" sz="2600" b="1" dirty="0">
                <a:solidFill>
                  <a:srgbClr val="FF0000"/>
                </a:solidFill>
              </a:rPr>
              <a:t>6/20(</a:t>
            </a:r>
            <a:r>
              <a:rPr lang="zh-TW" altLang="en-US" sz="2600" b="1" dirty="0">
                <a:solidFill>
                  <a:srgbClr val="FF0000"/>
                </a:solidFill>
              </a:rPr>
              <a:t>三</a:t>
            </a:r>
            <a:r>
              <a:rPr lang="en-US" altLang="zh-TW" sz="2600" b="1" dirty="0">
                <a:solidFill>
                  <a:srgbClr val="FF0000"/>
                </a:solidFill>
              </a:rPr>
              <a:t>)</a:t>
            </a:r>
            <a:r>
              <a:rPr lang="zh-TW" altLang="en-US" sz="2600" b="1" dirty="0">
                <a:solidFill>
                  <a:srgbClr val="FF0000"/>
                </a:solidFill>
              </a:rPr>
              <a:t>下午</a:t>
            </a:r>
            <a:r>
              <a:rPr lang="en-US" altLang="zh-TW" sz="2600" b="1" dirty="0">
                <a:solidFill>
                  <a:srgbClr val="FF0000"/>
                </a:solidFill>
              </a:rPr>
              <a:t>5</a:t>
            </a:r>
            <a:r>
              <a:rPr lang="zh-TW" altLang="en-US" sz="2600" b="1" dirty="0">
                <a:solidFill>
                  <a:srgbClr val="FF0000"/>
                </a:solidFill>
              </a:rPr>
              <a:t>時至</a:t>
            </a:r>
            <a:r>
              <a:rPr lang="en-US" altLang="zh-TW" sz="2600" b="1" dirty="0">
                <a:solidFill>
                  <a:srgbClr val="FF0000"/>
                </a:solidFill>
              </a:rPr>
              <a:t>6/24(</a:t>
            </a:r>
            <a:r>
              <a:rPr lang="zh-TW" altLang="en-US" sz="2600" b="1" dirty="0">
                <a:solidFill>
                  <a:srgbClr val="FF0000"/>
                </a:solidFill>
              </a:rPr>
              <a:t>日</a:t>
            </a:r>
            <a:r>
              <a:rPr lang="en-US" altLang="zh-TW" sz="2600" b="1" dirty="0">
                <a:solidFill>
                  <a:srgbClr val="FF0000"/>
                </a:solidFill>
              </a:rPr>
              <a:t>)</a:t>
            </a:r>
            <a:r>
              <a:rPr lang="zh-TW" altLang="en-US" sz="2600" b="1" dirty="0">
                <a:solidFill>
                  <a:srgbClr val="FF0000"/>
                </a:solidFill>
              </a:rPr>
              <a:t>下午</a:t>
            </a:r>
            <a:r>
              <a:rPr lang="en-US" altLang="zh-TW" sz="2600" b="1" dirty="0">
                <a:solidFill>
                  <a:srgbClr val="FF0000"/>
                </a:solidFill>
              </a:rPr>
              <a:t>5</a:t>
            </a:r>
            <a:r>
              <a:rPr lang="zh-TW" altLang="en-US" sz="2600" b="1" dirty="0">
                <a:solidFill>
                  <a:srgbClr val="FF0000"/>
                </a:solidFill>
              </a:rPr>
              <a:t>時前</a:t>
            </a:r>
            <a:endParaRPr lang="en-US" altLang="zh-TW" sz="2600" b="1" dirty="0">
              <a:solidFill>
                <a:srgbClr val="FF0000"/>
              </a:solidFill>
              <a:latin typeface="微軟正黑體" pitchFamily="34" charset="-120"/>
            </a:endParaRPr>
          </a:p>
          <a:p>
            <a:pPr>
              <a:defRPr/>
            </a:pPr>
            <a:r>
              <a:rPr lang="zh-TW" altLang="en-US" sz="2600" dirty="0">
                <a:solidFill>
                  <a:srgbClr val="000066"/>
                </a:solidFill>
                <a:latin typeface="微軟正黑體" pitchFamily="34" charset="-120"/>
              </a:rPr>
              <a:t>模擬及正式選填志願，學生可在家選填。若學生家中無法進行電腦選填志願者，請學校協助安排電腦教室供學生志願選填。</a:t>
            </a:r>
          </a:p>
          <a:p>
            <a:pPr>
              <a:defRPr/>
            </a:pPr>
            <a:endParaRPr lang="en-US" altLang="zh-TW" sz="2100" dirty="0">
              <a:solidFill>
                <a:srgbClr val="FF0000"/>
              </a:solidFill>
            </a:endParaRPr>
          </a:p>
        </p:txBody>
      </p:sp>
      <p:sp>
        <p:nvSpPr>
          <p:cNvPr id="120835" name="文字方塊 5"/>
          <p:cNvSpPr txBox="1">
            <a:spLocks noChangeArrowheads="1"/>
          </p:cNvSpPr>
          <p:nvPr/>
        </p:nvSpPr>
        <p:spPr bwMode="auto">
          <a:xfrm>
            <a:off x="1313260" y="1039416"/>
            <a:ext cx="5942409" cy="55399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3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a:t>
            </a:r>
            <a:r>
              <a:rPr lang="zh-TW" altLang="zh-TW"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填志願</a:t>
            </a:r>
            <a:r>
              <a:rPr lang="zh-TW" altLang="zh-TW" sz="3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注意事項</a:t>
            </a:r>
            <a:r>
              <a:rPr lang="en-US" altLang="zh-TW"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endParaRPr lang="zh-TW" altLang="en-US" sz="3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08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46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108387625"/>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1791891" y="1185863"/>
            <a:ext cx="6209109" cy="64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2700" b="1">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1601391" y="1938338"/>
            <a:ext cx="6265069" cy="2915841"/>
          </a:xfrm>
        </p:spPr>
        <p:txBody>
          <a:bodyPr/>
          <a:lstStyle/>
          <a:p>
            <a:pPr>
              <a:defRPr/>
            </a:pPr>
            <a:r>
              <a:rPr lang="en-US" altLang="zh-TW" sz="2600" dirty="0">
                <a:solidFill>
                  <a:srgbClr val="000066"/>
                </a:solidFill>
                <a:latin typeface="微軟正黑體" pitchFamily="34" charset="-120"/>
              </a:rPr>
              <a:t>107</a:t>
            </a:r>
            <a:r>
              <a:rPr lang="zh-TW" altLang="en-US" sz="2600" dirty="0">
                <a:solidFill>
                  <a:srgbClr val="000066"/>
                </a:solidFill>
                <a:latin typeface="微軟正黑體" pitchFamily="34" charset="-120"/>
              </a:rPr>
              <a:t>年，五專部分名額</a:t>
            </a:r>
            <a:r>
              <a:rPr lang="zh-TW" altLang="en-US" sz="2600" dirty="0">
                <a:solidFill>
                  <a:srgbClr val="FF0000"/>
                </a:solidFill>
                <a:latin typeface="微軟正黑體" pitchFamily="34" charset="-120"/>
              </a:rPr>
              <a:t>不再</a:t>
            </a:r>
            <a:r>
              <a:rPr lang="zh-TW" altLang="en-US" sz="2600" dirty="0">
                <a:solidFill>
                  <a:srgbClr val="000066"/>
                </a:solidFill>
                <a:latin typeface="微軟正黑體" pitchFamily="34" charset="-120"/>
              </a:rPr>
              <a:t>納入免試志願選填。</a:t>
            </a:r>
            <a:endParaRPr lang="en-US" altLang="zh-TW" sz="2600" dirty="0">
              <a:solidFill>
                <a:srgbClr val="000066"/>
              </a:solidFill>
              <a:latin typeface="微軟正黑體" pitchFamily="34" charset="-120"/>
            </a:endParaRPr>
          </a:p>
          <a:p>
            <a:pPr>
              <a:defRPr/>
            </a:pPr>
            <a:r>
              <a:rPr lang="zh-TW" altLang="en-US" sz="2600" dirty="0">
                <a:solidFill>
                  <a:srgbClr val="000066"/>
                </a:solidFill>
                <a:latin typeface="微軟正黑體" pitchFamily="34" charset="-120"/>
              </a:rPr>
              <a:t>每一志願序至多可選填</a:t>
            </a:r>
            <a:r>
              <a:rPr lang="en-US" altLang="zh-TW" sz="2600" dirty="0">
                <a:solidFill>
                  <a:srgbClr val="000066"/>
                </a:solidFill>
                <a:latin typeface="微軟正黑體" pitchFamily="34" charset="-120"/>
              </a:rPr>
              <a:t>3</a:t>
            </a:r>
            <a:r>
              <a:rPr lang="zh-TW" altLang="en-US" sz="2600" dirty="0">
                <a:solidFill>
                  <a:srgbClr val="000066"/>
                </a:solidFill>
                <a:latin typeface="微軟正黑體" pitchFamily="34" charset="-120"/>
              </a:rPr>
              <a:t>校為一群組。</a:t>
            </a:r>
            <a:endParaRPr lang="en-US" altLang="zh-TW" sz="2600" dirty="0">
              <a:solidFill>
                <a:srgbClr val="000066"/>
              </a:solidFill>
              <a:latin typeface="微軟正黑體" pitchFamily="34" charset="-120"/>
            </a:endParaRPr>
          </a:p>
          <a:p>
            <a:pPr>
              <a:defRPr/>
            </a:pPr>
            <a:r>
              <a:rPr lang="zh-TW" altLang="en-US" sz="2600" dirty="0">
                <a:solidFill>
                  <a:srgbClr val="000066"/>
                </a:solidFill>
                <a:latin typeface="微軟正黑體" pitchFamily="34" charset="-120"/>
              </a:rPr>
              <a:t>同一學校第</a:t>
            </a:r>
            <a:r>
              <a:rPr lang="en-US" altLang="zh-TW" sz="2600" dirty="0">
                <a:solidFill>
                  <a:srgbClr val="000066"/>
                </a:solidFill>
                <a:latin typeface="微軟正黑體" pitchFamily="34" charset="-120"/>
              </a:rPr>
              <a:t>2</a:t>
            </a:r>
            <a:r>
              <a:rPr lang="zh-TW" altLang="en-US" sz="2600" dirty="0">
                <a:solidFill>
                  <a:srgbClr val="000066"/>
                </a:solidFill>
                <a:latin typeface="微軟正黑體" pitchFamily="34" charset="-120"/>
              </a:rPr>
              <a:t>次選填，視為不同志願序。</a:t>
            </a:r>
            <a:endParaRPr lang="en-US" altLang="zh-TW" sz="2600" dirty="0">
              <a:solidFill>
                <a:srgbClr val="000066"/>
              </a:solidFill>
              <a:latin typeface="微軟正黑體" pitchFamily="34" charset="-120"/>
            </a:endParaRPr>
          </a:p>
          <a:p>
            <a:pPr marL="0" indent="0">
              <a:buNone/>
              <a:defRPr/>
            </a:pPr>
            <a:endParaRPr lang="zh-TW" altLang="en-US" sz="2600" dirty="0">
              <a:solidFill>
                <a:srgbClr val="000066"/>
              </a:solidFill>
              <a:latin typeface="微軟正黑體" pitchFamily="34" charset="-120"/>
            </a:endParaRPr>
          </a:p>
          <a:p>
            <a:pPr>
              <a:defRPr/>
            </a:pPr>
            <a:endParaRPr lang="en-US" altLang="zh-TW" sz="2100" dirty="0">
              <a:solidFill>
                <a:srgbClr val="FF0000"/>
              </a:solidFill>
            </a:endParaRPr>
          </a:p>
        </p:txBody>
      </p:sp>
      <p:sp>
        <p:nvSpPr>
          <p:cNvPr id="121860" name="文字方塊 6"/>
          <p:cNvSpPr txBox="1">
            <a:spLocks noChangeArrowheads="1"/>
          </p:cNvSpPr>
          <p:nvPr/>
        </p:nvSpPr>
        <p:spPr bwMode="auto">
          <a:xfrm>
            <a:off x="1396604" y="1115616"/>
            <a:ext cx="5942409" cy="55399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3000" dirty="0" smtClean="0">
                <a:solidFill>
                  <a:srgbClr val="FFFF00"/>
                </a:solidFill>
                <a:latin typeface="微軟正黑體" panose="020B0604030504040204" pitchFamily="34" charset="-120"/>
                <a:ea typeface="華康細圓體" panose="020F0309000000000000" pitchFamily="49" charset="-120"/>
              </a:rPr>
              <a:t>選</a:t>
            </a:r>
            <a:r>
              <a:rPr lang="zh-TW" altLang="zh-TW" sz="3000" dirty="0">
                <a:solidFill>
                  <a:srgbClr val="FFFF00"/>
                </a:solidFill>
                <a:latin typeface="微軟正黑體" panose="020B0604030504040204" pitchFamily="34" charset="-120"/>
                <a:ea typeface="華康細圓體" panose="020F0309000000000000" pitchFamily="49" charset="-120"/>
              </a:rPr>
              <a:t>填志願</a:t>
            </a:r>
            <a:r>
              <a:rPr lang="zh-TW" altLang="zh-TW" sz="3000" dirty="0" smtClean="0">
                <a:solidFill>
                  <a:srgbClr val="FFFF00"/>
                </a:solidFill>
                <a:latin typeface="微軟正黑體" panose="020B0604030504040204" pitchFamily="34" charset="-120"/>
                <a:ea typeface="華康細圓體" panose="020F0309000000000000" pitchFamily="49" charset="-120"/>
              </a:rPr>
              <a:t>注意事項</a:t>
            </a:r>
            <a:r>
              <a:rPr lang="en-US" altLang="zh-TW" sz="3000" dirty="0">
                <a:solidFill>
                  <a:srgbClr val="FFFF00"/>
                </a:solidFill>
                <a:latin typeface="微軟正黑體" panose="020B0604030504040204" pitchFamily="34" charset="-120"/>
                <a:ea typeface="華康細圓體" panose="020F0309000000000000" pitchFamily="49" charset="-120"/>
              </a:rPr>
              <a:t>4</a:t>
            </a:r>
            <a:endParaRPr lang="zh-TW" altLang="en-US" sz="3000" dirty="0">
              <a:solidFill>
                <a:srgbClr val="FFFF00"/>
              </a:solidFill>
            </a:endParaRPr>
          </a:p>
        </p:txBody>
      </p:sp>
      <p:sp>
        <p:nvSpPr>
          <p:cNvPr id="12186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3B95B5-A858-4C83-956D-F553CB8C8475}" type="slidenum">
              <a:rPr kumimoji="0" lang="zh-TW" altLang="en-US" smtClean="0">
                <a:solidFill>
                  <a:srgbClr val="FEFFFF"/>
                </a:solidFill>
                <a:latin typeface="Century Gothic" panose="020B0502020202020204" pitchFamily="34" charset="0"/>
              </a:rPr>
              <a:pPr/>
              <a:t>47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748625402"/>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606154" y="1447800"/>
          <a:ext cx="5732861" cy="4392216"/>
        </p:xfrm>
        <a:graphic>
          <a:graphicData uri="http://schemas.openxmlformats.org/drawingml/2006/table">
            <a:tbl>
              <a:tblPr/>
              <a:tblGrid>
                <a:gridCol w="789969">
                  <a:extLst>
                    <a:ext uri="{9D8B030D-6E8A-4147-A177-3AD203B41FA5}">
                      <a16:colId xmlns:a16="http://schemas.microsoft.com/office/drawing/2014/main" val="20000"/>
                    </a:ext>
                  </a:extLst>
                </a:gridCol>
                <a:gridCol w="523312">
                  <a:extLst>
                    <a:ext uri="{9D8B030D-6E8A-4147-A177-3AD203B41FA5}">
                      <a16:colId xmlns:a16="http://schemas.microsoft.com/office/drawing/2014/main" val="20001"/>
                    </a:ext>
                  </a:extLst>
                </a:gridCol>
                <a:gridCol w="523312">
                  <a:extLst>
                    <a:ext uri="{9D8B030D-6E8A-4147-A177-3AD203B41FA5}">
                      <a16:colId xmlns:a16="http://schemas.microsoft.com/office/drawing/2014/main" val="20002"/>
                    </a:ext>
                  </a:extLst>
                </a:gridCol>
                <a:gridCol w="523312">
                  <a:extLst>
                    <a:ext uri="{9D8B030D-6E8A-4147-A177-3AD203B41FA5}">
                      <a16:colId xmlns:a16="http://schemas.microsoft.com/office/drawing/2014/main" val="20003"/>
                    </a:ext>
                  </a:extLst>
                </a:gridCol>
                <a:gridCol w="523312">
                  <a:extLst>
                    <a:ext uri="{9D8B030D-6E8A-4147-A177-3AD203B41FA5}">
                      <a16:colId xmlns:a16="http://schemas.microsoft.com/office/drawing/2014/main" val="20004"/>
                    </a:ext>
                  </a:extLst>
                </a:gridCol>
                <a:gridCol w="519722">
                  <a:extLst>
                    <a:ext uri="{9D8B030D-6E8A-4147-A177-3AD203B41FA5}">
                      <a16:colId xmlns:a16="http://schemas.microsoft.com/office/drawing/2014/main" val="20005"/>
                    </a:ext>
                  </a:extLst>
                </a:gridCol>
                <a:gridCol w="543410">
                  <a:extLst>
                    <a:ext uri="{9D8B030D-6E8A-4147-A177-3AD203B41FA5}">
                      <a16:colId xmlns:a16="http://schemas.microsoft.com/office/drawing/2014/main" val="20006"/>
                    </a:ext>
                  </a:extLst>
                </a:gridCol>
                <a:gridCol w="595504">
                  <a:extLst>
                    <a:ext uri="{9D8B030D-6E8A-4147-A177-3AD203B41FA5}">
                      <a16:colId xmlns:a16="http://schemas.microsoft.com/office/drawing/2014/main" val="20007"/>
                    </a:ext>
                  </a:extLst>
                </a:gridCol>
                <a:gridCol w="595504">
                  <a:extLst>
                    <a:ext uri="{9D8B030D-6E8A-4147-A177-3AD203B41FA5}">
                      <a16:colId xmlns:a16="http://schemas.microsoft.com/office/drawing/2014/main" val="20008"/>
                    </a:ext>
                  </a:extLst>
                </a:gridCol>
                <a:gridCol w="595504">
                  <a:extLst>
                    <a:ext uri="{9D8B030D-6E8A-4147-A177-3AD203B41FA5}">
                      <a16:colId xmlns:a16="http://schemas.microsoft.com/office/drawing/2014/main" val="20009"/>
                    </a:ext>
                  </a:extLst>
                </a:gridCol>
              </a:tblGrid>
              <a:tr h="33378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志願序</a:t>
                      </a:r>
                    </a:p>
                  </a:txBody>
                  <a:tcPr marL="38581" marR="38581" marT="19274" marB="192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38581" marR="38581" marT="19274" marB="192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38581" marR="38581" marT="19274" marB="192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2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12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38581" marR="38581" marT="19274" marB="192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381449">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38581" marR="38581" marT="19274" marB="192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200" b="1" i="0" u="none" strike="noStrike" cap="none" normalizeH="0" baseline="0" dirty="0" smtClean="0">
                        <a:ln>
                          <a:noFill/>
                        </a:ln>
                        <a:solidFill>
                          <a:srgbClr val="FF0000"/>
                        </a:solidFill>
                        <a:effectLst/>
                        <a:latin typeface="微軟正黑體"/>
                        <a:ea typeface="微軟正黑體"/>
                        <a:cs typeface="微軟正黑體"/>
                      </a:endParaRPr>
                    </a:p>
                  </a:txBody>
                  <a:tcPr marL="38581" marR="38581" marT="19274" marB="192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2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12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2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38581" marR="38581" marT="19274" marB="192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2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2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2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38581" marR="38581" marT="19274" marB="192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46214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38581" marR="38581" marT="19274" marB="192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高職乙</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sz="1100"/>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高職乙</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38581" marR="38581" marT="19274" marB="192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64296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1</a:t>
                      </a:r>
                    </a:p>
                  </a:txBody>
                  <a:tcPr marL="38581" marR="38581" marT="19274" marB="192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1</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100" b="1" i="0" u="none" strike="noStrike" cap="none" normalizeH="0" baseline="0" dirty="0" smtClean="0">
                        <a:ln>
                          <a:noFill/>
                        </a:ln>
                        <a:solidFill>
                          <a:srgbClr val="7030A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100"/>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6</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1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100" b="1" i="0" u="none" strike="noStrike" cap="none" normalizeH="0" baseline="0" dirty="0" smtClean="0">
                        <a:ln>
                          <a:noFill/>
                        </a:ln>
                        <a:solidFill>
                          <a:schemeClr val="tx1"/>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7030A0"/>
                          </a:solidFill>
                          <a:effectLst/>
                          <a:latin typeface="微軟正黑體"/>
                          <a:ea typeface="微軟正黑體"/>
                          <a:cs typeface="微軟正黑體"/>
                        </a:rPr>
                        <a:t>4</a:t>
                      </a:r>
                      <a:endParaRPr kumimoji="0" lang="zh-TW" altLang="en-US" sz="1100" b="1" i="0" u="none" strike="noStrike" cap="none" normalizeH="0" baseline="0" dirty="0" smtClean="0">
                        <a:ln>
                          <a:noFill/>
                        </a:ln>
                        <a:solidFill>
                          <a:srgbClr val="7030A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100" b="1" i="0" u="none" strike="noStrike" cap="none" normalizeH="0" baseline="0" dirty="0" smtClean="0">
                        <a:ln>
                          <a:noFill/>
                        </a:ln>
                        <a:solidFill>
                          <a:srgbClr val="C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64296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100" b="1" i="0" u="none" strike="noStrike" cap="none" normalizeH="0" baseline="0" dirty="0" smtClean="0">
                        <a:ln>
                          <a:noFill/>
                        </a:ln>
                        <a:solidFill>
                          <a:srgbClr val="FF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100" b="1" i="0" u="none" strike="noStrike" cap="none" normalizeH="0" baseline="0" dirty="0" smtClean="0">
                        <a:ln>
                          <a:noFill/>
                        </a:ln>
                        <a:solidFill>
                          <a:srgbClr val="7030A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100" dirty="0"/>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7</a:t>
                      </a:r>
                      <a:endParaRPr kumimoji="0" lang="zh-TW" altLang="en-US" sz="1100" b="1" i="0" u="none" strike="noStrike" cap="none" normalizeH="0" baseline="0" dirty="0" smtClean="0">
                        <a:ln>
                          <a:noFill/>
                        </a:ln>
                        <a:solidFill>
                          <a:srgbClr val="FF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1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1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7030A0"/>
                          </a:solidFill>
                          <a:effectLst/>
                          <a:latin typeface="微軟正黑體"/>
                          <a:ea typeface="微軟正黑體"/>
                          <a:cs typeface="微軟正黑體"/>
                        </a:rPr>
                        <a:t>5</a:t>
                      </a:r>
                      <a:endParaRPr kumimoji="0" lang="zh-TW" altLang="en-US" sz="1100" b="1" i="0" u="none" strike="noStrike" cap="none" normalizeH="0" baseline="0" dirty="0" smtClean="0">
                        <a:ln>
                          <a:noFill/>
                        </a:ln>
                        <a:solidFill>
                          <a:srgbClr val="7030A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1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64296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100" b="1" i="0" u="none" strike="noStrike" cap="none" normalizeH="0" baseline="0" dirty="0" smtClean="0">
                        <a:ln>
                          <a:noFill/>
                        </a:ln>
                        <a:solidFill>
                          <a:srgbClr val="FF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100"/>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7030A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1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100" b="1" i="0" u="none" strike="noStrike" cap="none" normalizeH="0" baseline="0" dirty="0" smtClean="0">
                        <a:ln>
                          <a:noFill/>
                        </a:ln>
                        <a:solidFill>
                          <a:schemeClr val="tx1"/>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100" b="1" i="0" u="none" strike="noStrike" cap="none" normalizeH="0" baseline="0" dirty="0" smtClean="0">
                        <a:ln>
                          <a:noFill/>
                        </a:ln>
                        <a:solidFill>
                          <a:srgbClr val="C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64296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100" b="0" i="0" u="none" strike="noStrike" cap="none" normalizeH="0" baseline="0" dirty="0" smtClean="0">
                        <a:ln>
                          <a:noFill/>
                        </a:ln>
                        <a:solidFill>
                          <a:schemeClr val="tx1"/>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100"/>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900" b="0" i="0" u="none" strike="noStrike" cap="none" normalizeH="0" baseline="0" smtClean="0">
                        <a:ln>
                          <a:noFill/>
                        </a:ln>
                        <a:solidFill>
                          <a:srgbClr val="0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9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9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1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1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1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64296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2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2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2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100" b="0" i="0" u="none" strike="noStrike" cap="none" normalizeH="0" baseline="0" dirty="0" smtClean="0">
                        <a:ln>
                          <a:noFill/>
                        </a:ln>
                        <a:solidFill>
                          <a:schemeClr val="tx1"/>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100" dirty="0"/>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900" b="0" i="0" u="none" strike="noStrike" cap="none" normalizeH="0" baseline="0" smtClean="0">
                        <a:ln>
                          <a:noFill/>
                        </a:ln>
                        <a:solidFill>
                          <a:srgbClr val="000000"/>
                        </a:solidFill>
                        <a:effectLst/>
                        <a:latin typeface="微軟正黑體"/>
                        <a:ea typeface="微軟正黑體"/>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9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9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1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1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1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1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1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1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38581" marR="38581" marT="19274" marB="192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2" name="矩形 1"/>
          <p:cNvSpPr/>
          <p:nvPr/>
        </p:nvSpPr>
        <p:spPr>
          <a:xfrm>
            <a:off x="2312194" y="2512219"/>
            <a:ext cx="594122" cy="30861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3879057" y="2512219"/>
            <a:ext cx="594122" cy="30861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997" name="文字方塊 6"/>
          <p:cNvSpPr txBox="1">
            <a:spLocks noChangeArrowheads="1"/>
          </p:cNvSpPr>
          <p:nvPr/>
        </p:nvSpPr>
        <p:spPr bwMode="auto">
          <a:xfrm>
            <a:off x="1501378" y="939404"/>
            <a:ext cx="5918597" cy="46166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a:solidFill>
                  <a:srgbClr val="FFFF00"/>
                </a:solidFill>
                <a:latin typeface="微軟正黑體" panose="020B0604030504040204" pitchFamily="34" charset="-120"/>
                <a:ea typeface="華康細圓體" panose="020F0309000000000000" pitchFamily="49" charset="-120"/>
              </a:rPr>
              <a:t>同一學校第</a:t>
            </a:r>
            <a:r>
              <a:rPr lang="en-US" altLang="zh-TW" sz="2400">
                <a:solidFill>
                  <a:srgbClr val="FFFF00"/>
                </a:solidFill>
                <a:latin typeface="微軟正黑體" panose="020B0604030504040204" pitchFamily="34" charset="-120"/>
                <a:ea typeface="華康細圓體" panose="020F0309000000000000" pitchFamily="49" charset="-120"/>
              </a:rPr>
              <a:t>2</a:t>
            </a:r>
            <a:r>
              <a:rPr lang="zh-TW" altLang="en-US" sz="2400">
                <a:solidFill>
                  <a:srgbClr val="FFFF00"/>
                </a:solidFill>
                <a:latin typeface="微軟正黑體" panose="020B0604030504040204" pitchFamily="34" charset="-120"/>
                <a:ea typeface="華康細圓體" panose="020F0309000000000000" pitchFamily="49" charset="-120"/>
              </a:rPr>
              <a:t>次選填，視為不同志願序。</a:t>
            </a:r>
          </a:p>
        </p:txBody>
      </p:sp>
      <p:sp>
        <p:nvSpPr>
          <p:cNvPr id="12399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7BF16C-E66B-4D1E-B7E9-1617F4D6B618}" type="slidenum">
              <a:rPr kumimoji="0" lang="zh-TW" altLang="en-US" smtClean="0">
                <a:solidFill>
                  <a:srgbClr val="FEFFFF"/>
                </a:solidFill>
                <a:latin typeface="Century Gothic" panose="020B0502020202020204" pitchFamily="34" charset="0"/>
              </a:rPr>
              <a:pPr/>
              <a:t>48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7943971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內容版面配置區 2"/>
          <p:cNvSpPr>
            <a:spLocks noGrp="1"/>
          </p:cNvSpPr>
          <p:nvPr>
            <p:ph idx="1"/>
          </p:nvPr>
        </p:nvSpPr>
        <p:spPr>
          <a:xfrm>
            <a:off x="1829991" y="1869282"/>
            <a:ext cx="6172200" cy="3604022"/>
          </a:xfrm>
        </p:spPr>
        <p:txBody>
          <a:bodyPr/>
          <a:lstStyle/>
          <a:p>
            <a:pPr eaLnBrk="1" hangingPunct="1"/>
            <a:r>
              <a:rPr lang="zh-TW" altLang="en-US" dirty="0">
                <a:latin typeface="華康超圓體"/>
                <a:ea typeface="華康粗圓體" panose="020F0709000000000000" pitchFamily="49" charset="-120"/>
              </a:rPr>
              <a:t>競賽成績學生網路填報：</a:t>
            </a:r>
            <a:endParaRPr lang="en-US" altLang="zh-TW" dirty="0">
              <a:latin typeface="華康超圓體"/>
              <a:ea typeface="華康粗圓體" panose="020F0709000000000000" pitchFamily="49" charset="-120"/>
            </a:endParaRPr>
          </a:p>
          <a:p>
            <a:pPr lvl="1" eaLnBrk="1" hangingPunct="1"/>
            <a:r>
              <a:rPr lang="en-US" altLang="zh-TW" sz="1950" dirty="0">
                <a:latin typeface="華康超圓體"/>
                <a:ea typeface="華康粗圓體" panose="020F0709000000000000" pitchFamily="49" charset="-120"/>
              </a:rPr>
              <a:t>107</a:t>
            </a:r>
            <a:r>
              <a:rPr lang="zh-TW" altLang="en-US" sz="1950" dirty="0">
                <a:latin typeface="華康超圓體"/>
                <a:ea typeface="華康粗圓體" panose="020F0709000000000000" pitchFamily="49" charset="-120"/>
              </a:rPr>
              <a:t>年</a:t>
            </a:r>
            <a:r>
              <a:rPr lang="en-US" altLang="zh-TW" sz="1950" dirty="0">
                <a:latin typeface="華康超圓體"/>
                <a:ea typeface="華康粗圓體" panose="020F0709000000000000" pitchFamily="49" charset="-120"/>
              </a:rPr>
              <a:t>2</a:t>
            </a:r>
            <a:r>
              <a:rPr lang="zh-TW" altLang="en-US" sz="1950" dirty="0">
                <a:latin typeface="華康超圓體"/>
                <a:ea typeface="華康粗圓體" panose="020F0709000000000000" pitchFamily="49" charset="-120"/>
              </a:rPr>
              <a:t>月</a:t>
            </a:r>
            <a:r>
              <a:rPr lang="en-US" altLang="zh-TW" sz="1950" dirty="0">
                <a:latin typeface="華康超圓體"/>
                <a:ea typeface="華康粗圓體" panose="020F0709000000000000" pitchFamily="49" charset="-120"/>
              </a:rPr>
              <a:t>26</a:t>
            </a:r>
            <a:r>
              <a:rPr lang="zh-TW" altLang="en-US" sz="1950" dirty="0">
                <a:latin typeface="華康超圓體"/>
                <a:ea typeface="華康粗圓體" panose="020F0709000000000000" pitchFamily="49" charset="-120"/>
              </a:rPr>
              <a:t>日</a:t>
            </a:r>
            <a:r>
              <a:rPr lang="en-US" altLang="zh-TW" sz="1950" dirty="0">
                <a:latin typeface="華康超圓體"/>
                <a:ea typeface="華康粗圓體" panose="020F0709000000000000" pitchFamily="49" charset="-120"/>
              </a:rPr>
              <a:t>(</a:t>
            </a:r>
            <a:r>
              <a:rPr lang="zh-TW" altLang="en-US" sz="1950" dirty="0">
                <a:latin typeface="華康超圓體"/>
                <a:ea typeface="華康粗圓體" panose="020F0709000000000000" pitchFamily="49" charset="-120"/>
              </a:rPr>
              <a:t>一</a:t>
            </a:r>
            <a:r>
              <a:rPr lang="en-US" altLang="zh-TW" sz="1950" dirty="0">
                <a:latin typeface="華康超圓體"/>
                <a:ea typeface="華康粗圓體" panose="020F0709000000000000" pitchFamily="49" charset="-120"/>
              </a:rPr>
              <a:t>)</a:t>
            </a:r>
            <a:r>
              <a:rPr lang="zh-TW" altLang="en-US" sz="1950" dirty="0">
                <a:latin typeface="華康超圓體"/>
                <a:ea typeface="華康粗圓體" panose="020F0709000000000000" pitchFamily="49" charset="-120"/>
              </a:rPr>
              <a:t>至</a:t>
            </a:r>
            <a:r>
              <a:rPr lang="en-US" altLang="zh-TW" sz="1950" dirty="0">
                <a:latin typeface="華康超圓體"/>
                <a:ea typeface="華康粗圓體" panose="020F0709000000000000" pitchFamily="49" charset="-120"/>
              </a:rPr>
              <a:t>107</a:t>
            </a:r>
            <a:r>
              <a:rPr lang="zh-TW" altLang="en-US" sz="1950" dirty="0">
                <a:latin typeface="華康超圓體"/>
                <a:ea typeface="華康粗圓體" panose="020F0709000000000000" pitchFamily="49" charset="-120"/>
              </a:rPr>
              <a:t>年</a:t>
            </a:r>
            <a:r>
              <a:rPr lang="en-US" altLang="zh-TW" sz="1950" dirty="0">
                <a:latin typeface="華康超圓體"/>
                <a:ea typeface="華康粗圓體" panose="020F0709000000000000" pitchFamily="49" charset="-120"/>
              </a:rPr>
              <a:t>3</a:t>
            </a:r>
            <a:r>
              <a:rPr lang="zh-TW" altLang="en-US" sz="1950" dirty="0">
                <a:latin typeface="華康超圓體"/>
                <a:ea typeface="華康粗圓體" panose="020F0709000000000000" pitchFamily="49" charset="-120"/>
              </a:rPr>
              <a:t>月</a:t>
            </a:r>
            <a:r>
              <a:rPr lang="en-US" altLang="zh-TW" sz="1950" dirty="0">
                <a:latin typeface="華康超圓體"/>
                <a:ea typeface="華康粗圓體" panose="020F0709000000000000" pitchFamily="49" charset="-120"/>
              </a:rPr>
              <a:t>4</a:t>
            </a:r>
            <a:r>
              <a:rPr lang="zh-TW" altLang="en-US" sz="1950" dirty="0">
                <a:latin typeface="華康超圓體"/>
                <a:ea typeface="華康粗圓體" panose="020F0709000000000000" pitchFamily="49" charset="-120"/>
              </a:rPr>
              <a:t>日</a:t>
            </a:r>
            <a:r>
              <a:rPr lang="en-US" altLang="zh-TW" sz="1950" dirty="0">
                <a:latin typeface="華康超圓體"/>
                <a:ea typeface="華康粗圓體" panose="020F0709000000000000" pitchFamily="49" charset="-120"/>
              </a:rPr>
              <a:t>(</a:t>
            </a:r>
            <a:r>
              <a:rPr lang="zh-TW" altLang="en-US" sz="1950" dirty="0">
                <a:latin typeface="華康超圓體"/>
                <a:ea typeface="華康粗圓體" panose="020F0709000000000000" pitchFamily="49" charset="-120"/>
              </a:rPr>
              <a:t>日</a:t>
            </a:r>
            <a:r>
              <a:rPr lang="en-US" altLang="zh-TW" sz="1950" dirty="0">
                <a:latin typeface="華康超圓體"/>
                <a:ea typeface="華康粗圓體" panose="020F0709000000000000" pitchFamily="49" charset="-120"/>
              </a:rPr>
              <a:t>)</a:t>
            </a:r>
          </a:p>
          <a:p>
            <a:pPr lvl="1" eaLnBrk="1" hangingPunct="1"/>
            <a:endParaRPr lang="en-US" altLang="zh-TW" sz="1950" dirty="0">
              <a:latin typeface="華康超圓體"/>
              <a:ea typeface="華康粗圓體" panose="020F0709000000000000" pitchFamily="49" charset="-120"/>
            </a:endParaRPr>
          </a:p>
          <a:p>
            <a:pPr eaLnBrk="1" hangingPunct="1"/>
            <a:r>
              <a:rPr lang="zh-TW" altLang="en-US" dirty="0">
                <a:latin typeface="華康超圓體"/>
                <a:ea typeface="華康粗圓體" panose="020F0709000000000000" pitchFamily="49" charset="-120"/>
              </a:rPr>
              <a:t>競賽成績審查資料送件：</a:t>
            </a:r>
            <a:endParaRPr lang="en-US" altLang="zh-TW" dirty="0">
              <a:latin typeface="華康超圓體"/>
              <a:ea typeface="華康粗圓體" panose="020F0709000000000000" pitchFamily="49" charset="-120"/>
            </a:endParaRPr>
          </a:p>
          <a:p>
            <a:pPr lvl="1" eaLnBrk="1" hangingPunct="1"/>
            <a:r>
              <a:rPr lang="en-US" altLang="zh-TW" sz="1950" dirty="0">
                <a:latin typeface="華康超圓體"/>
                <a:ea typeface="華康粗圓體" panose="020F0709000000000000" pitchFamily="49" charset="-120"/>
              </a:rPr>
              <a:t>107</a:t>
            </a:r>
            <a:r>
              <a:rPr lang="zh-TW" altLang="en-US" sz="1950" dirty="0">
                <a:latin typeface="華康超圓體"/>
                <a:ea typeface="華康粗圓體" panose="020F0709000000000000" pitchFamily="49" charset="-120"/>
              </a:rPr>
              <a:t>年</a:t>
            </a:r>
            <a:r>
              <a:rPr lang="en-US" altLang="zh-TW" sz="1950" dirty="0">
                <a:latin typeface="華康超圓體"/>
                <a:ea typeface="華康粗圓體" panose="020F0709000000000000" pitchFamily="49" charset="-120"/>
              </a:rPr>
              <a:t>3</a:t>
            </a:r>
            <a:r>
              <a:rPr lang="zh-TW" altLang="en-US" sz="1950" dirty="0">
                <a:latin typeface="華康超圓體"/>
                <a:ea typeface="華康粗圓體" panose="020F0709000000000000" pitchFamily="49" charset="-120"/>
              </a:rPr>
              <a:t>月</a:t>
            </a:r>
            <a:r>
              <a:rPr lang="en-US" altLang="zh-TW" sz="1950" dirty="0">
                <a:latin typeface="華康超圓體"/>
                <a:ea typeface="華康粗圓體" panose="020F0709000000000000" pitchFamily="49" charset="-120"/>
              </a:rPr>
              <a:t>12</a:t>
            </a:r>
            <a:r>
              <a:rPr lang="zh-TW" altLang="en-US" sz="1950" dirty="0">
                <a:latin typeface="華康超圓體"/>
                <a:ea typeface="華康粗圓體" panose="020F0709000000000000" pitchFamily="49" charset="-120"/>
              </a:rPr>
              <a:t>日</a:t>
            </a:r>
            <a:r>
              <a:rPr lang="en-US" altLang="zh-TW" sz="1950" dirty="0">
                <a:latin typeface="華康超圓體"/>
                <a:ea typeface="華康粗圓體" panose="020F0709000000000000" pitchFamily="49" charset="-120"/>
              </a:rPr>
              <a:t>(</a:t>
            </a:r>
            <a:r>
              <a:rPr lang="zh-TW" altLang="en-US" sz="1950" dirty="0">
                <a:latin typeface="華康超圓體"/>
                <a:ea typeface="華康粗圓體" panose="020F0709000000000000" pitchFamily="49" charset="-120"/>
              </a:rPr>
              <a:t>一</a:t>
            </a:r>
            <a:r>
              <a:rPr lang="en-US" altLang="zh-TW" sz="1950" dirty="0">
                <a:latin typeface="華康超圓體"/>
                <a:ea typeface="華康粗圓體" panose="020F0709000000000000" pitchFamily="49" charset="-120"/>
              </a:rPr>
              <a:t>)</a:t>
            </a:r>
            <a:r>
              <a:rPr lang="zh-TW" altLang="en-US" sz="1950" dirty="0">
                <a:latin typeface="華康超圓體"/>
                <a:ea typeface="華康粗圓體" panose="020F0709000000000000" pitchFamily="49" charset="-120"/>
              </a:rPr>
              <a:t>至</a:t>
            </a:r>
            <a:r>
              <a:rPr lang="en-US" altLang="zh-TW" sz="1950" dirty="0">
                <a:latin typeface="華康超圓體"/>
                <a:ea typeface="華康粗圓體" panose="020F0709000000000000" pitchFamily="49" charset="-120"/>
              </a:rPr>
              <a:t>107</a:t>
            </a:r>
            <a:r>
              <a:rPr lang="zh-TW" altLang="en-US" sz="1950" dirty="0">
                <a:latin typeface="華康超圓體"/>
                <a:ea typeface="華康粗圓體" panose="020F0709000000000000" pitchFamily="49" charset="-120"/>
              </a:rPr>
              <a:t>年</a:t>
            </a:r>
            <a:r>
              <a:rPr lang="en-US" altLang="zh-TW" sz="1950" dirty="0">
                <a:latin typeface="華康超圓體"/>
                <a:ea typeface="華康粗圓體" panose="020F0709000000000000" pitchFamily="49" charset="-120"/>
              </a:rPr>
              <a:t>3</a:t>
            </a:r>
            <a:r>
              <a:rPr lang="zh-TW" altLang="en-US" sz="1950" dirty="0">
                <a:latin typeface="華康超圓體"/>
                <a:ea typeface="華康粗圓體" panose="020F0709000000000000" pitchFamily="49" charset="-120"/>
              </a:rPr>
              <a:t>月</a:t>
            </a:r>
            <a:r>
              <a:rPr lang="en-US" altLang="zh-TW" sz="1950" dirty="0">
                <a:latin typeface="華康超圓體"/>
                <a:ea typeface="華康粗圓體" panose="020F0709000000000000" pitchFamily="49" charset="-120"/>
              </a:rPr>
              <a:t>13</a:t>
            </a:r>
            <a:r>
              <a:rPr lang="zh-TW" altLang="en-US" sz="1950" dirty="0">
                <a:latin typeface="華康超圓體"/>
                <a:ea typeface="華康粗圓體" panose="020F0709000000000000" pitchFamily="49" charset="-120"/>
              </a:rPr>
              <a:t>日</a:t>
            </a:r>
            <a:r>
              <a:rPr lang="en-US" altLang="zh-TW" sz="1950" dirty="0">
                <a:latin typeface="華康超圓體"/>
                <a:ea typeface="華康粗圓體" panose="020F0709000000000000" pitchFamily="49" charset="-120"/>
              </a:rPr>
              <a:t>(</a:t>
            </a:r>
            <a:r>
              <a:rPr lang="zh-TW" altLang="en-US" sz="1950" dirty="0">
                <a:latin typeface="華康超圓體"/>
                <a:ea typeface="華康粗圓體" panose="020F0709000000000000" pitchFamily="49" charset="-120"/>
              </a:rPr>
              <a:t>二</a:t>
            </a:r>
            <a:r>
              <a:rPr lang="en-US" altLang="zh-TW" sz="1950" dirty="0">
                <a:latin typeface="華康超圓體"/>
                <a:ea typeface="華康粗圓體" panose="020F0709000000000000" pitchFamily="49" charset="-120"/>
              </a:rPr>
              <a:t>)</a:t>
            </a:r>
          </a:p>
          <a:p>
            <a:pPr lvl="1" eaLnBrk="1" hangingPunct="1"/>
            <a:endParaRPr lang="zh-TW" altLang="en-US" sz="1950" dirty="0">
              <a:latin typeface="華康超圓體"/>
              <a:ea typeface="華康粗圓體" panose="020F0709000000000000" pitchFamily="49" charset="-120"/>
            </a:endParaRPr>
          </a:p>
        </p:txBody>
      </p:sp>
      <p:sp>
        <p:nvSpPr>
          <p:cNvPr id="126979" name="標題 1"/>
          <p:cNvSpPr txBox="1">
            <a:spLocks/>
          </p:cNvSpPr>
          <p:nvPr/>
        </p:nvSpPr>
        <p:spPr bwMode="auto">
          <a:xfrm>
            <a:off x="1496617" y="1106091"/>
            <a:ext cx="660201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000" dirty="0" smtClean="0">
                <a:solidFill>
                  <a:srgbClr val="FFFF00"/>
                </a:solidFill>
                <a:latin typeface="標楷體" panose="03000509000000000000" pitchFamily="65" charset="-120"/>
                <a:ea typeface="標楷體" panose="03000509000000000000" pitchFamily="65" charset="-120"/>
              </a:rPr>
              <a:t>多元</a:t>
            </a:r>
            <a:r>
              <a:rPr kumimoji="0" lang="zh-TW" altLang="en-US" sz="3000" dirty="0">
                <a:solidFill>
                  <a:srgbClr val="FFFF00"/>
                </a:solidFill>
                <a:latin typeface="標楷體" panose="03000509000000000000" pitchFamily="65" charset="-120"/>
                <a:ea typeface="標楷體" panose="03000509000000000000" pitchFamily="65" charset="-120"/>
              </a:rPr>
              <a:t>學習</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競賽成績</a:t>
            </a:r>
            <a:r>
              <a:rPr kumimoji="0" lang="en-US" altLang="zh-TW" sz="3000" dirty="0">
                <a:solidFill>
                  <a:srgbClr val="FFFF00"/>
                </a:solidFill>
                <a:latin typeface="標楷體" panose="03000509000000000000" pitchFamily="65" charset="-120"/>
                <a:ea typeface="標楷體" panose="03000509000000000000" pitchFamily="65" charset="-120"/>
              </a:rPr>
              <a:t>2(</a:t>
            </a:r>
            <a:r>
              <a:rPr kumimoji="0" lang="zh-TW" altLang="en-US" sz="3000" dirty="0">
                <a:solidFill>
                  <a:srgbClr val="FFFF00"/>
                </a:solidFill>
                <a:latin typeface="標楷體" panose="03000509000000000000" pitchFamily="65" charset="-120"/>
                <a:ea typeface="標楷體" panose="03000509000000000000" pitchFamily="65" charset="-120"/>
              </a:rPr>
              <a:t>正向表列</a:t>
            </a:r>
            <a:r>
              <a:rPr kumimoji="0" lang="en-US" altLang="zh-TW" sz="3000" dirty="0">
                <a:solidFill>
                  <a:srgbClr val="FFFF00"/>
                </a:solidFill>
                <a:latin typeface="標楷體" panose="03000509000000000000" pitchFamily="65" charset="-120"/>
                <a:ea typeface="標楷體" panose="03000509000000000000" pitchFamily="65" charset="-120"/>
              </a:rPr>
              <a:t>)</a:t>
            </a:r>
            <a:endParaRPr kumimoji="0" lang="zh-TW" altLang="en-US" sz="3000" dirty="0">
              <a:solidFill>
                <a:srgbClr val="FFFF00"/>
              </a:solidFill>
              <a:latin typeface="標楷體" panose="03000509000000000000" pitchFamily="65" charset="-120"/>
              <a:ea typeface="標楷體" panose="03000509000000000000"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5DDDB5-620F-4892-B9FC-01254832EC67}" type="slidenum">
              <a:rPr kumimoji="0" lang="zh-TW" altLang="en-US" smtClean="0">
                <a:solidFill>
                  <a:srgbClr val="FEFFFF"/>
                </a:solidFill>
                <a:latin typeface="Century Gothic" panose="020B0502020202020204" pitchFamily="34" charset="0"/>
              </a:rPr>
              <a:pPr/>
              <a:t>49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92637612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5939" y="1017588"/>
            <a:ext cx="5894387" cy="468312"/>
          </a:xfrm>
        </p:spPr>
        <p:txBody>
          <a:bodyPr/>
          <a:lstStyle/>
          <a:p>
            <a:pPr fontAlgn="auto">
              <a:spcAft>
                <a:spcPts val="0"/>
              </a:spcAft>
              <a:defRPr/>
            </a:pPr>
            <a:r>
              <a:rPr kumimoji="1" lang="zh-TW" altLang="en-US" sz="2400" b="1" dirty="0">
                <a:solidFill>
                  <a:srgbClr val="FF0000"/>
                </a:solidFill>
                <a:cs typeface="Times New Roman" pitchFamily="18" charset="0"/>
              </a:rPr>
              <a:t>臺灣的學校內變異、學校間變異世界第一</a:t>
            </a:r>
          </a:p>
        </p:txBody>
      </p:sp>
      <p:pic>
        <p:nvPicPr>
          <p:cNvPr id="21507" name="內容版面配置區 6"/>
          <p:cNvPicPr>
            <a:picLocks noGrp="1"/>
          </p:cNvPicPr>
          <p:nvPr>
            <p:ph idx="1"/>
          </p:nvPr>
        </p:nvPicPr>
        <p:blipFill>
          <a:blip r:embed="rId3">
            <a:extLst>
              <a:ext uri="{28A0092B-C50C-407E-A947-70E740481C1C}">
                <a14:useLocalDpi xmlns:a14="http://schemas.microsoft.com/office/drawing/2010/main" val="0"/>
              </a:ext>
            </a:extLst>
          </a:blip>
          <a:srcRect l="1183" r="2371"/>
          <a:stretch>
            <a:fillRect/>
          </a:stretch>
        </p:blipFill>
        <p:spPr>
          <a:xfrm>
            <a:off x="1250950" y="1570039"/>
            <a:ext cx="6535738" cy="4092575"/>
          </a:xfrm>
        </p:spPr>
      </p:pic>
      <p:sp>
        <p:nvSpPr>
          <p:cNvPr id="217091" name="投影片編號版面配置區 8"/>
          <p:cNvSpPr>
            <a:spLocks noGrp="1"/>
          </p:cNvSpPr>
          <p:nvPr>
            <p:ph type="sldNum" sz="quarter" idx="12"/>
          </p:nvPr>
        </p:nvSpPr>
        <p:spPr bwMode="auto">
          <a:ln>
            <a:miter lim="800000"/>
            <a:headEnd/>
            <a:tailEnd/>
          </a:ln>
        </p:spPr>
        <p:txBody>
          <a:bodyPr vert="horz" wrap="square" lIns="68580" tIns="34290" rIns="68580" bIns="34290" numCol="1" rtlCol="0" anchor="ctr" anchorCtr="0" compatLnSpc="1">
            <a:prstTxWarp prst="textNoShape">
              <a:avLst/>
            </a:prstTxWarp>
          </a:bodyPr>
          <a:lstStyle/>
          <a:p>
            <a:pPr>
              <a:defRPr/>
            </a:pPr>
            <a:fld id="{5759907D-0B80-4F60-B41B-99DAE83B0D6E}" type="slidenum">
              <a:rPr lang="zh-TW" altLang="en-US" smtClean="0">
                <a:latin typeface="Arial" charset="0"/>
                <a:ea typeface="新細明體" charset="-120"/>
              </a:rPr>
              <a:pPr>
                <a:defRPr/>
              </a:pPr>
              <a:t>5</a:t>
            </a:fld>
            <a:endParaRPr lang="en-US" altLang="zh-TW" smtClean="0">
              <a:latin typeface="Arial" charset="0"/>
              <a:ea typeface="新細明體" charset="-120"/>
            </a:endParaRPr>
          </a:p>
        </p:txBody>
      </p:sp>
      <p:sp>
        <p:nvSpPr>
          <p:cNvPr id="217092" name="矩形 2"/>
          <p:cNvSpPr>
            <a:spLocks noChangeArrowheads="1"/>
          </p:cNvSpPr>
          <p:nvPr/>
        </p:nvSpPr>
        <p:spPr bwMode="auto">
          <a:xfrm>
            <a:off x="1250951" y="5740401"/>
            <a:ext cx="6589713" cy="207963"/>
          </a:xfrm>
          <a:prstGeom prst="rect">
            <a:avLst/>
          </a:prstGeom>
          <a:solidFill>
            <a:schemeClr val="bg1">
              <a:alpha val="85097"/>
            </a:schemeClr>
          </a:solidFill>
          <a:ln w="9525">
            <a:noFill/>
            <a:miter lim="800000"/>
            <a:headEnd/>
            <a:tailEnd/>
          </a:ln>
        </p:spPr>
        <p:txBody>
          <a:bodyPr>
            <a:spAutoFit/>
          </a:bodyPr>
          <a:lstStyle/>
          <a:p>
            <a:pPr>
              <a:defRPr/>
            </a:pPr>
            <a:r>
              <a:rPr lang="zh-TW" altLang="en-US" sz="750" b="1">
                <a:solidFill>
                  <a:srgbClr val="FF9900"/>
                </a:solidFill>
                <a:ea typeface="微軟正黑體"/>
                <a:cs typeface="Arial" charset="0"/>
              </a:rPr>
              <a:t>資料來源</a:t>
            </a:r>
            <a:r>
              <a:rPr lang="en-US" altLang="zh-TW" sz="750" b="1">
                <a:solidFill>
                  <a:srgbClr val="FF9900"/>
                </a:solidFill>
                <a:ea typeface="微軟正黑體"/>
                <a:cs typeface="Arial" charset="0"/>
              </a:rPr>
              <a:t>:</a:t>
            </a:r>
            <a:r>
              <a:rPr lang="zh-TW" altLang="en-US" sz="750" b="1">
                <a:solidFill>
                  <a:srgbClr val="FF9900"/>
                </a:solidFill>
                <a:ea typeface="微軟正黑體"/>
                <a:cs typeface="Arial" charset="0"/>
              </a:rPr>
              <a:t> </a:t>
            </a:r>
            <a:r>
              <a:rPr lang="en-US" altLang="zh-TW" sz="750" b="1">
                <a:solidFill>
                  <a:srgbClr val="FF9900"/>
                </a:solidFill>
                <a:ea typeface="微軟正黑體"/>
                <a:cs typeface="Arial" charset="0"/>
              </a:rPr>
              <a:t>OECD (2013), PISA 2012 Results: Excellence through Equity Giving Every Student the Chance to Succeed Volume II, p47</a:t>
            </a:r>
            <a:endParaRPr lang="zh-TW" altLang="en-US" sz="750" b="1">
              <a:solidFill>
                <a:srgbClr val="FF9900"/>
              </a:solidFill>
              <a:ea typeface="微軟正黑體"/>
              <a:cs typeface="Arial" charset="0"/>
            </a:endParaRPr>
          </a:p>
        </p:txBody>
      </p:sp>
      <p:sp>
        <p:nvSpPr>
          <p:cNvPr id="5" name="矩形 4"/>
          <p:cNvSpPr/>
          <p:nvPr/>
        </p:nvSpPr>
        <p:spPr>
          <a:xfrm>
            <a:off x="1277939" y="2251075"/>
            <a:ext cx="1728787" cy="539750"/>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511" name="文字方塊 5"/>
          <p:cNvSpPr txBox="1">
            <a:spLocks noChangeArrowheads="1"/>
          </p:cNvSpPr>
          <p:nvPr/>
        </p:nvSpPr>
        <p:spPr bwMode="auto">
          <a:xfrm>
            <a:off x="3741739" y="2165351"/>
            <a:ext cx="8651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sz="1500" b="1">
                <a:solidFill>
                  <a:srgbClr val="FF0000"/>
                </a:solidFill>
                <a:latin typeface="標楷體" panose="03000509000000000000" pitchFamily="65" charset="-120"/>
                <a:ea typeface="標楷體" panose="03000509000000000000" pitchFamily="65" charset="-120"/>
                <a:cs typeface="BiauKai"/>
              </a:rPr>
              <a:t>學校內</a:t>
            </a:r>
          </a:p>
        </p:txBody>
      </p:sp>
      <p:sp>
        <p:nvSpPr>
          <p:cNvPr id="21512" name="文字方塊 7"/>
          <p:cNvSpPr txBox="1">
            <a:spLocks noChangeArrowheads="1"/>
          </p:cNvSpPr>
          <p:nvPr/>
        </p:nvSpPr>
        <p:spPr bwMode="auto">
          <a:xfrm>
            <a:off x="6118225" y="2165351"/>
            <a:ext cx="8651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sz="1500" b="1">
                <a:solidFill>
                  <a:srgbClr val="FF0000"/>
                </a:solidFill>
                <a:latin typeface="標楷體" panose="03000509000000000000" pitchFamily="65" charset="-120"/>
                <a:ea typeface="標楷體" panose="03000509000000000000" pitchFamily="65" charset="-120"/>
                <a:cs typeface="BiauKai"/>
              </a:rPr>
              <a:t>學校間</a:t>
            </a:r>
          </a:p>
        </p:txBody>
      </p:sp>
    </p:spTree>
    <p:extLst>
      <p:ext uri="{BB962C8B-B14F-4D97-AF65-F5344CB8AC3E}">
        <p14:creationId xmlns:p14="http://schemas.microsoft.com/office/powerpoint/2010/main" val="2895854466"/>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內容版面配置區 2"/>
          <p:cNvSpPr>
            <a:spLocks noGrp="1"/>
          </p:cNvSpPr>
          <p:nvPr>
            <p:ph idx="1"/>
          </p:nvPr>
        </p:nvSpPr>
        <p:spPr>
          <a:xfrm>
            <a:off x="1763316" y="2187179"/>
            <a:ext cx="6103144" cy="2638425"/>
          </a:xfrm>
        </p:spPr>
        <p:txBody>
          <a:bodyPr/>
          <a:lstStyle/>
          <a:p>
            <a:pPr eaLnBrk="1" hangingPunct="1"/>
            <a:r>
              <a:rPr lang="zh-TW" altLang="zh-TW" dirty="0">
                <a:solidFill>
                  <a:srgbClr val="FF0066"/>
                </a:solidFill>
                <a:latin typeface="華康魏碑體" panose="03000709000000000000" pitchFamily="65" charset="-120"/>
                <a:ea typeface="超研澤粗魏碑"/>
                <a:cs typeface="超研澤粗魏碑"/>
              </a:rPr>
              <a:t>功過相抵後，無懲處紀錄者給予基本分3分</a:t>
            </a:r>
            <a:r>
              <a:rPr lang="zh-TW" altLang="en-US" dirty="0">
                <a:solidFill>
                  <a:srgbClr val="FF0066"/>
                </a:solidFill>
                <a:latin typeface="華康魏碑體" panose="03000709000000000000" pitchFamily="65" charset="-120"/>
                <a:ea typeface="超研澤粗魏碑"/>
                <a:cs typeface="超研澤粗魏碑"/>
              </a:rPr>
              <a:t>。</a:t>
            </a:r>
            <a:endParaRPr lang="en-US" altLang="zh-TW" dirty="0">
              <a:solidFill>
                <a:srgbClr val="FF0066"/>
              </a:solidFill>
              <a:latin typeface="華康魏碑體" panose="03000709000000000000" pitchFamily="65" charset="-120"/>
              <a:ea typeface="超研澤粗魏碑"/>
              <a:cs typeface="超研澤粗魏碑"/>
            </a:endParaRPr>
          </a:p>
          <a:p>
            <a:pPr eaLnBrk="1" hangingPunct="1"/>
            <a:r>
              <a:rPr lang="zh-TW" altLang="en-US" dirty="0">
                <a:latin typeface="華康魏碑體" panose="03000709000000000000" pitchFamily="65" charset="-120"/>
                <a:ea typeface="超研澤粗魏碑"/>
                <a:cs typeface="超研澤粗魏碑"/>
              </a:rPr>
              <a:t>嘉獎</a:t>
            </a:r>
            <a:r>
              <a:rPr lang="en-US" altLang="zh-TW" dirty="0">
                <a:latin typeface="華康魏碑體" panose="03000709000000000000" pitchFamily="65" charset="-120"/>
                <a:ea typeface="超研澤粗魏碑"/>
                <a:cs typeface="超研澤粗魏碑"/>
              </a:rPr>
              <a:t>0.5</a:t>
            </a:r>
            <a:r>
              <a:rPr lang="zh-TW" altLang="en-US" dirty="0">
                <a:latin typeface="華康魏碑體" panose="03000709000000000000" pitchFamily="65" charset="-120"/>
                <a:ea typeface="超研澤粗魏碑"/>
                <a:cs typeface="超研澤粗魏碑"/>
              </a:rPr>
              <a:t>分、小功</a:t>
            </a:r>
            <a:r>
              <a:rPr lang="en-US" altLang="zh-TW" dirty="0">
                <a:latin typeface="華康魏碑體" panose="03000709000000000000" pitchFamily="65" charset="-120"/>
                <a:ea typeface="超研澤粗魏碑"/>
                <a:cs typeface="超研澤粗魏碑"/>
              </a:rPr>
              <a:t>1.5</a:t>
            </a:r>
            <a:r>
              <a:rPr lang="zh-TW" altLang="en-US" dirty="0">
                <a:latin typeface="華康魏碑體" panose="03000709000000000000" pitchFamily="65" charset="-120"/>
                <a:ea typeface="超研澤粗魏碑"/>
                <a:cs typeface="超研澤粗魏碑"/>
              </a:rPr>
              <a:t>分、大功</a:t>
            </a:r>
            <a:r>
              <a:rPr lang="en-US" altLang="zh-TW" dirty="0">
                <a:latin typeface="華康魏碑體" panose="03000709000000000000" pitchFamily="65" charset="-120"/>
                <a:ea typeface="超研澤粗魏碑"/>
                <a:cs typeface="超研澤粗魏碑"/>
              </a:rPr>
              <a:t>4.5</a:t>
            </a:r>
            <a:r>
              <a:rPr lang="zh-TW" altLang="en-US" dirty="0">
                <a:latin typeface="華康魏碑體" panose="03000709000000000000" pitchFamily="65" charset="-120"/>
                <a:ea typeface="超研澤粗魏碑"/>
                <a:cs typeface="超研澤粗魏碑"/>
              </a:rPr>
              <a:t>分。</a:t>
            </a:r>
            <a:endParaRPr lang="en-US" altLang="zh-TW" dirty="0">
              <a:latin typeface="華康魏碑體" panose="03000709000000000000" pitchFamily="65" charset="-120"/>
              <a:ea typeface="超研澤粗魏碑"/>
              <a:cs typeface="超研澤粗魏碑"/>
            </a:endParaRPr>
          </a:p>
          <a:p>
            <a:pPr eaLnBrk="1" hangingPunct="1"/>
            <a:r>
              <a:rPr lang="zh-TW" altLang="en-US" dirty="0">
                <a:latin typeface="華康魏碑體" panose="03000709000000000000" pitchFamily="65" charset="-120"/>
                <a:ea typeface="超研澤粗魏碑"/>
                <a:cs typeface="超研澤粗魏碑"/>
              </a:rPr>
              <a:t>警告</a:t>
            </a:r>
            <a:r>
              <a:rPr lang="en-US" altLang="zh-TW" dirty="0">
                <a:latin typeface="華康魏碑體" panose="03000709000000000000" pitchFamily="65" charset="-120"/>
                <a:ea typeface="超研澤粗魏碑"/>
                <a:cs typeface="超研澤粗魏碑"/>
              </a:rPr>
              <a:t>-0.5</a:t>
            </a:r>
            <a:r>
              <a:rPr lang="zh-TW" altLang="en-US" dirty="0">
                <a:latin typeface="華康魏碑體" panose="03000709000000000000" pitchFamily="65" charset="-120"/>
                <a:ea typeface="超研澤粗魏碑"/>
                <a:cs typeface="超研澤粗魏碑"/>
              </a:rPr>
              <a:t>分、小過</a:t>
            </a:r>
            <a:r>
              <a:rPr lang="en-US" altLang="zh-TW" dirty="0">
                <a:latin typeface="華康魏碑體" panose="03000709000000000000" pitchFamily="65" charset="-120"/>
                <a:ea typeface="超研澤粗魏碑"/>
                <a:cs typeface="超研澤粗魏碑"/>
              </a:rPr>
              <a:t>-1.5</a:t>
            </a:r>
            <a:r>
              <a:rPr lang="zh-TW" altLang="en-US" dirty="0">
                <a:latin typeface="華康魏碑體" panose="03000709000000000000" pitchFamily="65" charset="-120"/>
                <a:ea typeface="超研澤粗魏碑"/>
                <a:cs typeface="超研澤粗魏碑"/>
              </a:rPr>
              <a:t>分、大過</a:t>
            </a:r>
            <a:r>
              <a:rPr lang="en-US" altLang="zh-TW" dirty="0">
                <a:latin typeface="華康魏碑體" panose="03000709000000000000" pitchFamily="65" charset="-120"/>
                <a:ea typeface="超研澤粗魏碑"/>
                <a:cs typeface="超研澤粗魏碑"/>
              </a:rPr>
              <a:t>-4.5</a:t>
            </a:r>
            <a:r>
              <a:rPr lang="zh-TW" altLang="en-US" dirty="0">
                <a:latin typeface="華康魏碑體" panose="03000709000000000000" pitchFamily="65" charset="-120"/>
                <a:ea typeface="超研澤粗魏碑"/>
                <a:cs typeface="超研澤粗魏碑"/>
              </a:rPr>
              <a:t>分。</a:t>
            </a:r>
            <a:endParaRPr lang="en-US" altLang="zh-TW" dirty="0">
              <a:latin typeface="華康魏碑體" panose="03000709000000000000" pitchFamily="65" charset="-120"/>
              <a:ea typeface="超研澤粗魏碑"/>
              <a:cs typeface="超研澤粗魏碑"/>
            </a:endParaRPr>
          </a:p>
          <a:p>
            <a:pPr eaLnBrk="1" hangingPunct="1"/>
            <a:endParaRPr lang="zh-TW" altLang="en-US" dirty="0">
              <a:latin typeface="華康魏碑體" panose="03000709000000000000" pitchFamily="65" charset="-120"/>
              <a:ea typeface="華康魏碑體" panose="03000709000000000000" pitchFamily="65" charset="-120"/>
            </a:endParaRPr>
          </a:p>
        </p:txBody>
      </p:sp>
      <p:sp>
        <p:nvSpPr>
          <p:cNvPr id="5" name="矩形 4"/>
          <p:cNvSpPr/>
          <p:nvPr/>
        </p:nvSpPr>
        <p:spPr bwMode="auto">
          <a:xfrm>
            <a:off x="2901554" y="3949303"/>
            <a:ext cx="971550" cy="451247"/>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fontAlgn="auto">
              <a:spcBef>
                <a:spcPts val="0"/>
              </a:spcBef>
              <a:spcAft>
                <a:spcPts val="0"/>
              </a:spcAft>
              <a:defRPr/>
            </a:pPr>
            <a:r>
              <a:rPr kumimoji="0" lang="en-US" altLang="zh-TW" sz="2400" dirty="0">
                <a:solidFill>
                  <a:prstClr val="black"/>
                </a:solidFill>
                <a:latin typeface="華康魏碑體" panose="03000709000000000000" pitchFamily="65" charset="-120"/>
                <a:ea typeface="華康魏碑體" panose="03000709000000000000" pitchFamily="65" charset="-120"/>
              </a:rPr>
              <a:t>3</a:t>
            </a:r>
            <a:r>
              <a:rPr kumimoji="0" lang="zh-TW" altLang="en-US" sz="2400" dirty="0">
                <a:solidFill>
                  <a:prstClr val="black"/>
                </a:solidFill>
                <a:latin typeface="華康魏碑體" panose="03000709000000000000" pitchFamily="65" charset="-120"/>
                <a:ea typeface="華康魏碑體" panose="03000709000000000000" pitchFamily="65" charset="-120"/>
              </a:rPr>
              <a:t>分</a:t>
            </a:r>
          </a:p>
        </p:txBody>
      </p:sp>
      <p:sp>
        <p:nvSpPr>
          <p:cNvPr id="6" name="矩形 5"/>
          <p:cNvSpPr/>
          <p:nvPr/>
        </p:nvSpPr>
        <p:spPr bwMode="auto">
          <a:xfrm>
            <a:off x="3873104" y="3949303"/>
            <a:ext cx="2349103" cy="451247"/>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fontAlgn="auto">
              <a:spcBef>
                <a:spcPts val="0"/>
              </a:spcBef>
              <a:spcAft>
                <a:spcPts val="0"/>
              </a:spcAft>
              <a:defRPr/>
            </a:pPr>
            <a:r>
              <a:rPr kumimoji="0" lang="en-US" altLang="zh-TW" sz="2700" dirty="0">
                <a:solidFill>
                  <a:prstClr val="black"/>
                </a:solidFill>
                <a:latin typeface="華康魏碑體" panose="03000709000000000000" pitchFamily="65" charset="-120"/>
                <a:ea typeface="華康魏碑體" panose="03000709000000000000" pitchFamily="65" charset="-120"/>
              </a:rPr>
              <a:t>12</a:t>
            </a:r>
            <a:r>
              <a:rPr kumimoji="0" lang="zh-TW" altLang="en-US" sz="2700" dirty="0">
                <a:solidFill>
                  <a:prstClr val="black"/>
                </a:solidFill>
                <a:latin typeface="華康魏碑體" panose="03000709000000000000" pitchFamily="65" charset="-120"/>
                <a:ea typeface="華康魏碑體" panose="03000709000000000000" pitchFamily="65" charset="-120"/>
              </a:rPr>
              <a:t>分</a:t>
            </a:r>
          </a:p>
        </p:txBody>
      </p:sp>
      <p:sp>
        <p:nvSpPr>
          <p:cNvPr id="152582" name="文字方塊 8"/>
          <p:cNvSpPr txBox="1">
            <a:spLocks noChangeArrowheads="1"/>
          </p:cNvSpPr>
          <p:nvPr/>
        </p:nvSpPr>
        <p:spPr bwMode="auto">
          <a:xfrm>
            <a:off x="2901554" y="4427935"/>
            <a:ext cx="1094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1600" dirty="0">
                <a:solidFill>
                  <a:srgbClr val="FF0066"/>
                </a:solidFill>
                <a:latin typeface="華康魏碑體" panose="03000709000000000000" pitchFamily="65" charset="-120"/>
                <a:ea typeface="超研澤粗魏碑" panose="02010609010101010101" pitchFamily="49" charset="-120"/>
              </a:rPr>
              <a:t>功過相抵後，無懲處紀錄者</a:t>
            </a:r>
            <a:endParaRPr kumimoji="0" lang="zh-TW" altLang="en-US" sz="1600" dirty="0">
              <a:solidFill>
                <a:srgbClr val="FF0066"/>
              </a:solidFill>
              <a:latin typeface="華康魏碑體" panose="03000709000000000000" pitchFamily="65" charset="-120"/>
              <a:ea typeface="超研澤粗魏碑" panose="02010609010101010101" pitchFamily="49" charset="-120"/>
            </a:endParaRPr>
          </a:p>
        </p:txBody>
      </p:sp>
      <p:sp>
        <p:nvSpPr>
          <p:cNvPr id="128006" name="文字方塊 9"/>
          <p:cNvSpPr txBox="1">
            <a:spLocks noChangeArrowheads="1"/>
          </p:cNvSpPr>
          <p:nvPr/>
        </p:nvSpPr>
        <p:spPr bwMode="auto">
          <a:xfrm>
            <a:off x="4261247" y="4469606"/>
            <a:ext cx="1743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華康魏碑體" panose="03000709000000000000" pitchFamily="65" charset="-120"/>
                <a:ea typeface="超研澤粗魏碑"/>
                <a:cs typeface="超研澤粗魏碑"/>
              </a:rPr>
              <a:t>至少</a:t>
            </a:r>
            <a:r>
              <a:rPr kumimoji="0" lang="en-US" altLang="zh-TW">
                <a:solidFill>
                  <a:srgbClr val="000000"/>
                </a:solidFill>
                <a:latin typeface="華康魏碑體" panose="03000709000000000000" pitchFamily="65" charset="-120"/>
                <a:ea typeface="超研澤粗魏碑"/>
                <a:cs typeface="超研澤粗魏碑"/>
              </a:rPr>
              <a:t>24</a:t>
            </a:r>
            <a:r>
              <a:rPr kumimoji="0" lang="zh-TW" altLang="en-US">
                <a:solidFill>
                  <a:srgbClr val="000000"/>
                </a:solidFill>
                <a:latin typeface="華康魏碑體" panose="03000709000000000000" pitchFamily="65" charset="-120"/>
                <a:ea typeface="超研澤粗魏碑"/>
                <a:cs typeface="超研澤粗魏碑"/>
              </a:rPr>
              <a:t>次嘉獎</a:t>
            </a:r>
          </a:p>
        </p:txBody>
      </p:sp>
      <p:sp>
        <p:nvSpPr>
          <p:cNvPr id="128007" name="標題 1"/>
          <p:cNvSpPr txBox="1">
            <a:spLocks/>
          </p:cNvSpPr>
          <p:nvPr/>
        </p:nvSpPr>
        <p:spPr bwMode="auto">
          <a:xfrm>
            <a:off x="1413273" y="1277541"/>
            <a:ext cx="660201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000" dirty="0" smtClean="0">
                <a:solidFill>
                  <a:srgbClr val="FFFF00"/>
                </a:solidFill>
                <a:latin typeface="標楷體" panose="03000509000000000000" pitchFamily="65" charset="-120"/>
                <a:ea typeface="標楷體" panose="03000509000000000000" pitchFamily="65" charset="-120"/>
              </a:rPr>
              <a:t>多元</a:t>
            </a:r>
            <a:r>
              <a:rPr kumimoji="0" lang="zh-TW" altLang="en-US" sz="3000" dirty="0">
                <a:solidFill>
                  <a:srgbClr val="FFFF00"/>
                </a:solidFill>
                <a:latin typeface="標楷體" panose="03000509000000000000" pitchFamily="65" charset="-120"/>
                <a:ea typeface="標楷體" panose="03000509000000000000" pitchFamily="65" charset="-120"/>
              </a:rPr>
              <a:t>學習</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獎勵紀錄</a:t>
            </a:r>
            <a:r>
              <a:rPr kumimoji="0" lang="en-US" altLang="zh-TW" sz="3000" dirty="0">
                <a:solidFill>
                  <a:srgbClr val="FFFF00"/>
                </a:solidFill>
                <a:latin typeface="標楷體" panose="03000509000000000000" pitchFamily="65" charset="-120"/>
                <a:ea typeface="標楷體" panose="03000509000000000000" pitchFamily="65" charset="-120"/>
              </a:rPr>
              <a:t>1(15</a:t>
            </a:r>
            <a:r>
              <a:rPr kumimoji="0" lang="zh-TW" altLang="en-US" sz="3000" dirty="0">
                <a:solidFill>
                  <a:srgbClr val="FFFF00"/>
                </a:solidFill>
                <a:latin typeface="標楷體" panose="03000509000000000000" pitchFamily="65" charset="-120"/>
                <a:ea typeface="標楷體" panose="03000509000000000000" pitchFamily="65" charset="-120"/>
              </a:rPr>
              <a:t>分</a:t>
            </a:r>
            <a:r>
              <a:rPr kumimoji="0" lang="en-US" altLang="zh-TW" sz="3000" dirty="0">
                <a:solidFill>
                  <a:srgbClr val="FFFF00"/>
                </a:solidFill>
                <a:latin typeface="標楷體" panose="03000509000000000000" pitchFamily="65" charset="-120"/>
                <a:ea typeface="標楷體" panose="03000509000000000000" pitchFamily="65" charset="-120"/>
              </a:rPr>
              <a:t>)</a:t>
            </a:r>
            <a:endParaRPr kumimoji="0" lang="zh-TW" altLang="en-US" sz="3000" dirty="0">
              <a:solidFill>
                <a:srgbClr val="FFFF00"/>
              </a:solidFill>
              <a:latin typeface="標楷體" panose="03000509000000000000" pitchFamily="65" charset="-120"/>
              <a:ea typeface="標楷體" panose="03000509000000000000" pitchFamily="65" charset="-120"/>
            </a:endParaRPr>
          </a:p>
        </p:txBody>
      </p:sp>
      <p:sp>
        <p:nvSpPr>
          <p:cNvPr id="1280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9091A9-563C-4CF7-926E-E116972EE109}" type="slidenum">
              <a:rPr kumimoji="0" lang="zh-TW" altLang="en-US" smtClean="0">
                <a:solidFill>
                  <a:srgbClr val="FEFFFF"/>
                </a:solidFill>
                <a:latin typeface="Century Gothic" panose="020B0502020202020204" pitchFamily="34" charset="0"/>
              </a:rPr>
              <a:pPr/>
              <a:t>50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0203013"/>
      </p:ext>
    </p:extLst>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內容版面配置區 2"/>
          <p:cNvSpPr>
            <a:spLocks noGrp="1"/>
          </p:cNvSpPr>
          <p:nvPr>
            <p:ph idx="1"/>
          </p:nvPr>
        </p:nvSpPr>
        <p:spPr>
          <a:xfrm>
            <a:off x="1422426" y="2352501"/>
            <a:ext cx="5779294" cy="2125265"/>
          </a:xfrm>
        </p:spPr>
        <p:txBody>
          <a:bodyPr/>
          <a:lstStyle/>
          <a:p>
            <a:pPr eaLnBrk="1" hangingPunct="1"/>
            <a:r>
              <a:rPr lang="zh-TW" altLang="en-US" sz="2700" dirty="0">
                <a:latin typeface="華康魏碑體" panose="03000709000000000000" pitchFamily="65" charset="-120"/>
                <a:ea typeface="超研澤粗魏碑"/>
                <a:cs typeface="超研澤粗魏碑"/>
              </a:rPr>
              <a:t>每學期滿</a:t>
            </a:r>
            <a:r>
              <a:rPr lang="en-US" altLang="zh-TW" sz="2700" dirty="0">
                <a:latin typeface="華康魏碑體" panose="03000709000000000000" pitchFamily="65" charset="-120"/>
                <a:ea typeface="超研澤粗魏碑"/>
                <a:cs typeface="超研澤粗魏碑"/>
              </a:rPr>
              <a:t>16</a:t>
            </a:r>
            <a:r>
              <a:rPr lang="zh-TW" altLang="en-US" sz="2700" dirty="0">
                <a:latin typeface="華康魏碑體" panose="03000709000000000000" pitchFamily="65" charset="-120"/>
                <a:ea typeface="超研澤粗魏碑"/>
                <a:cs typeface="超研澤粗魏碑"/>
              </a:rPr>
              <a:t>小時</a:t>
            </a:r>
            <a:r>
              <a:rPr lang="en-US" altLang="zh-TW" sz="2700" dirty="0">
                <a:latin typeface="華康魏碑體" panose="03000709000000000000" pitchFamily="65" charset="-120"/>
                <a:ea typeface="超研澤粗魏碑"/>
                <a:cs typeface="超研澤粗魏碑"/>
              </a:rPr>
              <a:t>(</a:t>
            </a:r>
            <a:r>
              <a:rPr lang="zh-TW" altLang="en-US" sz="2700" dirty="0">
                <a:latin typeface="華康魏碑體" panose="03000709000000000000" pitchFamily="65" charset="-120"/>
                <a:ea typeface="超研澤粗魏碑"/>
                <a:cs typeface="超研澤粗魏碑"/>
              </a:rPr>
              <a:t>節</a:t>
            </a:r>
            <a:r>
              <a:rPr lang="en-US" altLang="zh-TW" sz="2700" dirty="0">
                <a:latin typeface="華康魏碑體" panose="03000709000000000000" pitchFamily="65" charset="-120"/>
                <a:ea typeface="超研澤粗魏碑"/>
                <a:cs typeface="超研澤粗魏碑"/>
              </a:rPr>
              <a:t>)</a:t>
            </a:r>
            <a:r>
              <a:rPr lang="zh-TW" altLang="en-US" sz="2700" dirty="0">
                <a:latin typeface="華康魏碑體" panose="03000709000000000000" pitchFamily="65" charset="-120"/>
                <a:ea typeface="超研澤粗魏碑"/>
                <a:cs typeface="超研澤粗魏碑"/>
              </a:rPr>
              <a:t>以上，並經</a:t>
            </a:r>
            <a:r>
              <a:rPr lang="zh-TW" altLang="en-US" sz="2700" b="1" u="sng" dirty="0">
                <a:solidFill>
                  <a:srgbClr val="FF0000"/>
                </a:solidFill>
                <a:latin typeface="華康魏碑體" panose="03000709000000000000" pitchFamily="65" charset="-120"/>
                <a:ea typeface="超研澤粗魏碑"/>
                <a:cs typeface="超研澤粗魏碑"/>
              </a:rPr>
              <a:t>教師評核通過者</a:t>
            </a:r>
            <a:r>
              <a:rPr lang="zh-TW" altLang="en-US" sz="2700" dirty="0">
                <a:latin typeface="華康魏碑體" panose="03000709000000000000" pitchFamily="65" charset="-120"/>
                <a:ea typeface="超研澤粗魏碑"/>
                <a:cs typeface="超研澤粗魏碑"/>
              </a:rPr>
              <a:t>給</a:t>
            </a:r>
            <a:r>
              <a:rPr lang="en-US" altLang="zh-TW" sz="2700" dirty="0">
                <a:latin typeface="華康魏碑體" panose="03000709000000000000" pitchFamily="65" charset="-120"/>
                <a:ea typeface="超研澤粗魏碑"/>
                <a:cs typeface="超研澤粗魏碑"/>
              </a:rPr>
              <a:t>2</a:t>
            </a:r>
            <a:r>
              <a:rPr lang="zh-TW" altLang="en-US" sz="2700" dirty="0">
                <a:latin typeface="華康魏碑體" panose="03000709000000000000" pitchFamily="65" charset="-120"/>
                <a:ea typeface="超研澤粗魏碑"/>
                <a:cs typeface="超研澤粗魏碑"/>
              </a:rPr>
              <a:t>分。</a:t>
            </a:r>
            <a:endParaRPr lang="en-US" altLang="zh-TW" sz="2700" dirty="0">
              <a:latin typeface="華康魏碑體" panose="03000709000000000000" pitchFamily="65" charset="-120"/>
              <a:ea typeface="超研澤粗魏碑"/>
              <a:cs typeface="超研澤粗魏碑"/>
            </a:endParaRPr>
          </a:p>
          <a:p>
            <a:pPr eaLnBrk="1" hangingPunct="1"/>
            <a:r>
              <a:rPr lang="zh-TW" altLang="en-US" sz="2700" dirty="0">
                <a:latin typeface="華康魏碑體" panose="03000709000000000000" pitchFamily="65" charset="-120"/>
                <a:ea typeface="超研澤粗魏碑"/>
                <a:cs typeface="超研澤粗魏碑"/>
              </a:rPr>
              <a:t>技藝課程亦列為社團採計。</a:t>
            </a:r>
          </a:p>
        </p:txBody>
      </p:sp>
      <p:sp>
        <p:nvSpPr>
          <p:cNvPr id="129027" name="標題 1"/>
          <p:cNvSpPr txBox="1">
            <a:spLocks/>
          </p:cNvSpPr>
          <p:nvPr/>
        </p:nvSpPr>
        <p:spPr bwMode="auto">
          <a:xfrm>
            <a:off x="1413273" y="1266825"/>
            <a:ext cx="660201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000" dirty="0" smtClean="0">
                <a:solidFill>
                  <a:srgbClr val="FFFF00"/>
                </a:solidFill>
                <a:latin typeface="標楷體" panose="03000509000000000000" pitchFamily="65" charset="-120"/>
                <a:ea typeface="標楷體" panose="03000509000000000000" pitchFamily="65" charset="-120"/>
              </a:rPr>
              <a:t>多元</a:t>
            </a:r>
            <a:r>
              <a:rPr kumimoji="0" lang="zh-TW" altLang="en-US" sz="3000" dirty="0">
                <a:solidFill>
                  <a:srgbClr val="FFFF00"/>
                </a:solidFill>
                <a:latin typeface="標楷體" panose="03000509000000000000" pitchFamily="65" charset="-120"/>
                <a:ea typeface="標楷體" panose="03000509000000000000" pitchFamily="65" charset="-120"/>
              </a:rPr>
              <a:t>學習</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社團參與</a:t>
            </a:r>
            <a:r>
              <a:rPr kumimoji="0" lang="en-US" altLang="zh-TW" sz="3000" dirty="0">
                <a:solidFill>
                  <a:srgbClr val="FFFF00"/>
                </a:solidFill>
                <a:latin typeface="標楷體" panose="03000509000000000000" pitchFamily="65" charset="-120"/>
                <a:ea typeface="標楷體" panose="03000509000000000000" pitchFamily="65" charset="-120"/>
              </a:rPr>
              <a:t>(10</a:t>
            </a:r>
            <a:r>
              <a:rPr kumimoji="0" lang="zh-TW" altLang="en-US" sz="3000" dirty="0">
                <a:solidFill>
                  <a:srgbClr val="FFFF00"/>
                </a:solidFill>
                <a:latin typeface="標楷體" panose="03000509000000000000" pitchFamily="65" charset="-120"/>
                <a:ea typeface="標楷體" panose="03000509000000000000" pitchFamily="65" charset="-120"/>
              </a:rPr>
              <a:t>分</a:t>
            </a:r>
            <a:r>
              <a:rPr kumimoji="0" lang="en-US" altLang="zh-TW" sz="3000" dirty="0">
                <a:solidFill>
                  <a:srgbClr val="FFFF00"/>
                </a:solidFill>
                <a:latin typeface="標楷體" panose="03000509000000000000" pitchFamily="65" charset="-120"/>
                <a:ea typeface="標楷體" panose="03000509000000000000" pitchFamily="65" charset="-120"/>
              </a:rPr>
              <a:t>)</a:t>
            </a:r>
            <a:endParaRPr kumimoji="0" lang="zh-TW" altLang="en-US" sz="3000" dirty="0">
              <a:solidFill>
                <a:srgbClr val="FFFF00"/>
              </a:solidFill>
              <a:latin typeface="標楷體" panose="03000509000000000000" pitchFamily="65" charset="-120"/>
              <a:ea typeface="標楷體" panose="03000509000000000000" pitchFamily="65" charset="-120"/>
            </a:endParaRPr>
          </a:p>
        </p:txBody>
      </p:sp>
      <p:sp>
        <p:nvSpPr>
          <p:cNvPr id="1290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102E92-82D1-4AB9-99AF-427292DDEB00}" type="slidenum">
              <a:rPr kumimoji="0" lang="zh-TW" altLang="en-US" smtClean="0">
                <a:solidFill>
                  <a:srgbClr val="FEFFFF"/>
                </a:solidFill>
                <a:latin typeface="Century Gothic" panose="020B0502020202020204" pitchFamily="34" charset="0"/>
              </a:rPr>
              <a:pPr/>
              <a:t>51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66668508"/>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內容版面配置區 2"/>
          <p:cNvSpPr>
            <a:spLocks noGrp="1"/>
          </p:cNvSpPr>
          <p:nvPr>
            <p:ph idx="1"/>
          </p:nvPr>
        </p:nvSpPr>
        <p:spPr>
          <a:xfrm>
            <a:off x="1187624" y="1628800"/>
            <a:ext cx="7219776" cy="4464496"/>
          </a:xfrm>
        </p:spPr>
        <p:txBody>
          <a:bodyPr/>
          <a:lstStyle/>
          <a:p>
            <a:pPr eaLnBrk="1" hangingPunct="1"/>
            <a:r>
              <a:rPr lang="zh-TW" altLang="en-US" dirty="0">
                <a:latin typeface="華康魏碑體" panose="03000709000000000000" pitchFamily="65" charset="-120"/>
                <a:ea typeface="華康粗圓體" panose="020F0709000000000000" pitchFamily="49" charset="-120"/>
              </a:rPr>
              <a:t>總時數以</a:t>
            </a:r>
            <a:r>
              <a:rPr lang="en-US" altLang="zh-TW" dirty="0">
                <a:latin typeface="華康魏碑體" panose="03000709000000000000" pitchFamily="65" charset="-120"/>
                <a:ea typeface="華康粗圓體" panose="020F0709000000000000" pitchFamily="49" charset="-120"/>
              </a:rPr>
              <a:t>50</a:t>
            </a:r>
            <a:r>
              <a:rPr lang="zh-TW" altLang="en-US" dirty="0">
                <a:latin typeface="華康魏碑體" panose="03000709000000000000" pitchFamily="65" charset="-120"/>
                <a:ea typeface="華康粗圓體" panose="020F0709000000000000" pitchFamily="49" charset="-120"/>
              </a:rPr>
              <a:t>小時計，每小時</a:t>
            </a:r>
            <a:r>
              <a:rPr lang="en-US" altLang="zh-TW" dirty="0">
                <a:latin typeface="華康魏碑體" panose="03000709000000000000" pitchFamily="65" charset="-120"/>
                <a:ea typeface="華康粗圓體" panose="020F0709000000000000" pitchFamily="49" charset="-120"/>
              </a:rPr>
              <a:t>0.3</a:t>
            </a:r>
            <a:r>
              <a:rPr lang="zh-TW" altLang="en-US" dirty="0">
                <a:latin typeface="華康魏碑體" panose="03000709000000000000" pitchFamily="65" charset="-120"/>
                <a:ea typeface="華康粗圓體" panose="020F0709000000000000" pitchFamily="49" charset="-120"/>
              </a:rPr>
              <a:t>分。</a:t>
            </a:r>
            <a:endParaRPr lang="en-US" altLang="zh-TW" dirty="0">
              <a:latin typeface="華康魏碑體" panose="03000709000000000000" pitchFamily="65" charset="-120"/>
              <a:ea typeface="華康粗圓體" panose="020F0709000000000000" pitchFamily="49" charset="-120"/>
            </a:endParaRPr>
          </a:p>
          <a:p>
            <a:pPr eaLnBrk="1" hangingPunct="1"/>
            <a:r>
              <a:rPr lang="zh-TW" altLang="en-US" dirty="0">
                <a:latin typeface="華康魏碑體" panose="03000709000000000000" pitchFamily="65" charset="-120"/>
                <a:ea typeface="華康粗圓體" panose="020F0709000000000000" pitchFamily="49" charset="-120"/>
              </a:rPr>
              <a:t>分成三類：校內服務、學校與校外機構合作、校外服務</a:t>
            </a:r>
            <a:r>
              <a:rPr lang="en-US" altLang="zh-TW" dirty="0">
                <a:latin typeface="華康魏碑體" panose="03000709000000000000" pitchFamily="65" charset="-120"/>
                <a:ea typeface="華康粗圓體" panose="020F0709000000000000" pitchFamily="49" charset="-120"/>
              </a:rPr>
              <a:t>(</a:t>
            </a:r>
            <a:r>
              <a:rPr lang="zh-TW" altLang="en-US" dirty="0">
                <a:latin typeface="華康魏碑體" panose="03000709000000000000" pitchFamily="65" charset="-120"/>
                <a:ea typeface="華康粗圓體" panose="020F0709000000000000" pitchFamily="49" charset="-120"/>
              </a:rPr>
              <a:t>教育局之服務學習機構一覽表：</a:t>
            </a:r>
            <a:r>
              <a:rPr lang="en-US" altLang="zh-TW" dirty="0" smtClean="0">
                <a:solidFill>
                  <a:srgbClr val="3333FF"/>
                </a:solidFill>
                <a:ea typeface="華康粗圓體" panose="020F0709000000000000" pitchFamily="49" charset="-120"/>
                <a:hlinkClick r:id="rId2"/>
              </a:rPr>
              <a:t>http://163.26.134.3/</a:t>
            </a:r>
            <a:r>
              <a:rPr lang="en-US" altLang="zh-TW" dirty="0" err="1" smtClean="0">
                <a:solidFill>
                  <a:srgbClr val="3333FF"/>
                </a:solidFill>
                <a:ea typeface="華康粗圓體" panose="020F0709000000000000" pitchFamily="49" charset="-120"/>
                <a:hlinkClick r:id="rId2"/>
              </a:rPr>
              <a:t>12service</a:t>
            </a:r>
            <a:r>
              <a:rPr lang="en-US" altLang="zh-TW" dirty="0" smtClean="0">
                <a:solidFill>
                  <a:srgbClr val="3333FF"/>
                </a:solidFill>
                <a:ea typeface="華康粗圓體" panose="020F0709000000000000" pitchFamily="49" charset="-120"/>
                <a:hlinkClick r:id="rId2"/>
              </a:rPr>
              <a:t>/</a:t>
            </a:r>
            <a:r>
              <a:rPr lang="en-US" altLang="zh-TW" dirty="0" err="1" smtClean="0">
                <a:solidFill>
                  <a:srgbClr val="3333FF"/>
                </a:solidFill>
                <a:ea typeface="華康粗圓體" panose="020F0709000000000000" pitchFamily="49" charset="-120"/>
                <a:hlinkClick r:id="rId2"/>
              </a:rPr>
              <a:t>12service.aspx</a:t>
            </a:r>
            <a:endParaRPr lang="en-US" altLang="zh-TW" dirty="0">
              <a:solidFill>
                <a:srgbClr val="3333FF"/>
              </a:solidFill>
              <a:latin typeface="華康魏碑體" panose="03000709000000000000" pitchFamily="65" charset="-120"/>
              <a:ea typeface="華康粗圓體" panose="020F0709000000000000" pitchFamily="49" charset="-120"/>
            </a:endParaRPr>
          </a:p>
          <a:p>
            <a:pPr eaLnBrk="1" hangingPunct="1"/>
            <a:r>
              <a:rPr lang="zh-TW" altLang="en-US" dirty="0">
                <a:latin typeface="華康魏碑體" panose="03000709000000000000" pitchFamily="65" charset="-120"/>
                <a:ea typeface="華康粗圓體" panose="020F0709000000000000" pitchFamily="49" charset="-120"/>
              </a:rPr>
              <a:t>校外服務學習</a:t>
            </a:r>
            <a:r>
              <a:rPr lang="zh-TW" altLang="en-US" dirty="0">
                <a:solidFill>
                  <a:srgbClr val="FF0000"/>
                </a:solidFill>
                <a:latin typeface="華康魏碑體" panose="03000709000000000000" pitchFamily="65" charset="-120"/>
                <a:ea typeface="華康粗圓體" panose="020F0709000000000000" pitchFamily="49" charset="-120"/>
              </a:rPr>
              <a:t>需事先經家長同意後，向學校申請登記參加</a:t>
            </a:r>
            <a:r>
              <a:rPr lang="zh-TW" altLang="en-US" dirty="0">
                <a:latin typeface="華康魏碑體" panose="03000709000000000000" pitchFamily="65" charset="-120"/>
                <a:ea typeface="華康粗圓體" panose="020F0709000000000000" pitchFamily="49" charset="-120"/>
              </a:rPr>
              <a:t>後，始得採計。</a:t>
            </a:r>
            <a:endParaRPr lang="en-US" altLang="zh-TW" dirty="0">
              <a:latin typeface="華康魏碑體" panose="03000709000000000000" pitchFamily="65" charset="-120"/>
              <a:ea typeface="華康粗圓體" panose="020F0709000000000000" pitchFamily="49" charset="-120"/>
            </a:endParaRPr>
          </a:p>
          <a:p>
            <a:pPr eaLnBrk="1" hangingPunct="1"/>
            <a:r>
              <a:rPr lang="zh-TW" altLang="en-US" dirty="0">
                <a:latin typeface="華康魏碑體" panose="03000709000000000000" pitchFamily="65" charset="-120"/>
                <a:ea typeface="華康粗圓體" panose="020F0709000000000000" pitchFamily="49" charset="-120"/>
              </a:rPr>
              <a:t>重考生的部分</a:t>
            </a:r>
            <a:r>
              <a:rPr lang="en-US" altLang="zh-TW" dirty="0">
                <a:latin typeface="華康魏碑體" panose="03000709000000000000" pitchFamily="65" charset="-120"/>
                <a:ea typeface="華康粗圓體" panose="020F0709000000000000" pitchFamily="49" charset="-120"/>
              </a:rPr>
              <a:t>(</a:t>
            </a:r>
            <a:r>
              <a:rPr lang="zh-TW" altLang="en-US" dirty="0">
                <a:latin typeface="華康魏碑體" panose="03000709000000000000" pitchFamily="65" charset="-120"/>
                <a:ea typeface="華康粗圓體" panose="020F0709000000000000" pitchFamily="49" charset="-120"/>
              </a:rPr>
              <a:t>依推動小組決議</a:t>
            </a:r>
            <a:r>
              <a:rPr lang="en-US" altLang="zh-TW" dirty="0">
                <a:latin typeface="華康魏碑體" panose="03000709000000000000" pitchFamily="65" charset="-120"/>
                <a:ea typeface="華康粗圓體" panose="020F0709000000000000" pitchFamily="49" charset="-120"/>
              </a:rPr>
              <a:t>)</a:t>
            </a:r>
            <a:endParaRPr lang="zh-TW" altLang="en-US" dirty="0">
              <a:latin typeface="華康魏碑體" panose="03000709000000000000" pitchFamily="65" charset="-120"/>
              <a:ea typeface="華康粗圓體" panose="020F0709000000000000" pitchFamily="49" charset="-120"/>
            </a:endParaRPr>
          </a:p>
        </p:txBody>
      </p:sp>
      <p:sp>
        <p:nvSpPr>
          <p:cNvPr id="130051" name="標題 1"/>
          <p:cNvSpPr txBox="1">
            <a:spLocks/>
          </p:cNvSpPr>
          <p:nvPr/>
        </p:nvSpPr>
        <p:spPr bwMode="auto">
          <a:xfrm>
            <a:off x="1187624" y="548680"/>
            <a:ext cx="6602015"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000" dirty="0" smtClean="0">
                <a:solidFill>
                  <a:srgbClr val="FFFF00"/>
                </a:solidFill>
                <a:latin typeface="標楷體" panose="03000509000000000000" pitchFamily="65" charset="-120"/>
                <a:ea typeface="標楷體" panose="03000509000000000000" pitchFamily="65" charset="-120"/>
              </a:rPr>
              <a:t>多元</a:t>
            </a:r>
            <a:r>
              <a:rPr kumimoji="0" lang="zh-TW" altLang="en-US" sz="3000" dirty="0">
                <a:solidFill>
                  <a:srgbClr val="FFFF00"/>
                </a:solidFill>
                <a:latin typeface="標楷體" panose="03000509000000000000" pitchFamily="65" charset="-120"/>
                <a:ea typeface="標楷體" panose="03000509000000000000" pitchFamily="65" charset="-120"/>
              </a:rPr>
              <a:t>學習</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服務學習</a:t>
            </a:r>
            <a:r>
              <a:rPr kumimoji="0" lang="en-US" altLang="zh-TW" sz="3000" dirty="0">
                <a:solidFill>
                  <a:srgbClr val="FFFF00"/>
                </a:solidFill>
                <a:latin typeface="標楷體" panose="03000509000000000000" pitchFamily="65" charset="-120"/>
                <a:ea typeface="標楷體" panose="03000509000000000000" pitchFamily="65" charset="-120"/>
              </a:rPr>
              <a:t>1(15</a:t>
            </a:r>
            <a:r>
              <a:rPr kumimoji="0" lang="zh-TW" altLang="en-US" sz="3000" dirty="0">
                <a:solidFill>
                  <a:srgbClr val="FFFF00"/>
                </a:solidFill>
                <a:latin typeface="標楷體" panose="03000509000000000000" pitchFamily="65" charset="-120"/>
                <a:ea typeface="標楷體" panose="03000509000000000000" pitchFamily="65" charset="-120"/>
              </a:rPr>
              <a:t>分</a:t>
            </a:r>
            <a:r>
              <a:rPr kumimoji="0" lang="en-US" altLang="zh-TW" sz="3000" dirty="0">
                <a:solidFill>
                  <a:srgbClr val="FFFF00"/>
                </a:solidFill>
                <a:latin typeface="標楷體" panose="03000509000000000000" pitchFamily="65" charset="-120"/>
                <a:ea typeface="標楷體" panose="03000509000000000000" pitchFamily="65" charset="-120"/>
              </a:rPr>
              <a:t>)</a:t>
            </a:r>
            <a:endParaRPr kumimoji="0" lang="zh-TW" altLang="en-US" sz="3000" dirty="0">
              <a:solidFill>
                <a:srgbClr val="FFFF00"/>
              </a:solidFill>
              <a:latin typeface="標楷體" panose="03000509000000000000" pitchFamily="65" charset="-120"/>
              <a:ea typeface="標楷體" panose="03000509000000000000" pitchFamily="65" charset="-120"/>
            </a:endParaRPr>
          </a:p>
        </p:txBody>
      </p:sp>
      <p:sp>
        <p:nvSpPr>
          <p:cNvPr id="1300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0F57DB0-0562-4A06-9FDF-1DF94CBF5692}" type="slidenum">
              <a:rPr kumimoji="0" lang="zh-TW" altLang="en-US" smtClean="0">
                <a:solidFill>
                  <a:srgbClr val="FEFFFF"/>
                </a:solidFill>
                <a:latin typeface="Century Gothic" panose="020B0502020202020204" pitchFamily="34" charset="0"/>
              </a:rPr>
              <a:pPr/>
              <a:t>52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977927859"/>
      </p:ext>
    </p:extLst>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2558654" y="3602831"/>
            <a:ext cx="5644753" cy="1725216"/>
          </a:xfrm>
        </p:spPr>
        <p:txBody>
          <a:bodyPr/>
          <a:lstStyle/>
          <a:p>
            <a:pPr marL="0" indent="0"/>
            <a:r>
              <a:rPr lang="zh-TW" altLang="en-US" dirty="0">
                <a:latin typeface="華康魏碑體" panose="03000709000000000000" pitchFamily="65" charset="-120"/>
                <a:ea typeface="超研澤粗魏碑"/>
                <a:cs typeface="超研澤粗魏碑"/>
              </a:rPr>
              <a:t>以個人完成四項檢測為原則，經醫院、學校或檢測站認定無法完成檢測者，得擇項檢測，按照計分標準予以計分。</a:t>
            </a:r>
            <a:endParaRPr lang="en-US" altLang="zh-TW" dirty="0">
              <a:latin typeface="華康魏碑體" panose="03000709000000000000" pitchFamily="65" charset="-120"/>
              <a:ea typeface="超研澤粗魏碑"/>
              <a:cs typeface="超研澤粗魏碑"/>
            </a:endParaRPr>
          </a:p>
          <a:p>
            <a:pPr marL="0" indent="0"/>
            <a:r>
              <a:rPr lang="zh-TW" altLang="en-US" dirty="0">
                <a:latin typeface="華康魏碑體" panose="03000709000000000000" pitchFamily="65" charset="-120"/>
                <a:ea typeface="超研澤粗魏碑"/>
                <a:cs typeface="超研澤粗魏碑"/>
              </a:rPr>
              <a:t>身心障礙、重大傷病、體弱學生、學校專責小組認定不宜檢測之學生，以</a:t>
            </a:r>
            <a:r>
              <a:rPr lang="en-US" altLang="zh-TW" dirty="0">
                <a:solidFill>
                  <a:srgbClr val="FF0000"/>
                </a:solidFill>
                <a:latin typeface="華康魏碑體" panose="03000709000000000000" pitchFamily="65" charset="-120"/>
                <a:ea typeface="超研澤粗魏碑"/>
                <a:cs typeface="超研澤粗魏碑"/>
              </a:rPr>
              <a:t>4</a:t>
            </a:r>
            <a:r>
              <a:rPr lang="zh-TW" altLang="en-US" dirty="0">
                <a:solidFill>
                  <a:srgbClr val="FF0000"/>
                </a:solidFill>
                <a:latin typeface="華康魏碑體" panose="03000709000000000000" pitchFamily="65" charset="-120"/>
                <a:ea typeface="超研澤粗魏碑"/>
                <a:cs typeface="超研澤粗魏碑"/>
              </a:rPr>
              <a:t>分</a:t>
            </a:r>
            <a:r>
              <a:rPr lang="zh-TW" altLang="en-US" dirty="0">
                <a:latin typeface="華康魏碑體" panose="03000709000000000000" pitchFamily="65" charset="-120"/>
                <a:ea typeface="超研澤粗魏碑"/>
                <a:cs typeface="超研澤粗魏碑"/>
              </a:rPr>
              <a:t>計。</a:t>
            </a:r>
          </a:p>
        </p:txBody>
      </p:sp>
      <p:graphicFrame>
        <p:nvGraphicFramePr>
          <p:cNvPr id="5" name="表格 4"/>
          <p:cNvGraphicFramePr>
            <a:graphicFrameLocks noGrp="1"/>
          </p:cNvGraphicFramePr>
          <p:nvPr/>
        </p:nvGraphicFramePr>
        <p:xfrm>
          <a:off x="2558654" y="2041923"/>
          <a:ext cx="5450682" cy="1421607"/>
        </p:xfrm>
        <a:graphic>
          <a:graphicData uri="http://schemas.openxmlformats.org/drawingml/2006/table">
            <a:tbl>
              <a:tblPr>
                <a:tableStyleId>{5C22544A-7EE6-4342-B048-85BDC9FD1C3A}</a:tableStyleId>
              </a:tblPr>
              <a:tblGrid>
                <a:gridCol w="1075266">
                  <a:extLst>
                    <a:ext uri="{9D8B030D-6E8A-4147-A177-3AD203B41FA5}">
                      <a16:colId xmlns:a16="http://schemas.microsoft.com/office/drawing/2014/main" val="20000"/>
                    </a:ext>
                  </a:extLst>
                </a:gridCol>
                <a:gridCol w="1093854">
                  <a:extLst>
                    <a:ext uri="{9D8B030D-6E8A-4147-A177-3AD203B41FA5}">
                      <a16:colId xmlns:a16="http://schemas.microsoft.com/office/drawing/2014/main" val="20001"/>
                    </a:ext>
                  </a:extLst>
                </a:gridCol>
                <a:gridCol w="1093854">
                  <a:extLst>
                    <a:ext uri="{9D8B030D-6E8A-4147-A177-3AD203B41FA5}">
                      <a16:colId xmlns:a16="http://schemas.microsoft.com/office/drawing/2014/main" val="20002"/>
                    </a:ext>
                  </a:extLst>
                </a:gridCol>
                <a:gridCol w="1093854">
                  <a:extLst>
                    <a:ext uri="{9D8B030D-6E8A-4147-A177-3AD203B41FA5}">
                      <a16:colId xmlns:a16="http://schemas.microsoft.com/office/drawing/2014/main" val="20003"/>
                    </a:ext>
                  </a:extLst>
                </a:gridCol>
                <a:gridCol w="1093854">
                  <a:extLst>
                    <a:ext uri="{9D8B030D-6E8A-4147-A177-3AD203B41FA5}">
                      <a16:colId xmlns:a16="http://schemas.microsoft.com/office/drawing/2014/main" val="20004"/>
                    </a:ext>
                  </a:extLst>
                </a:gridCol>
              </a:tblGrid>
              <a:tr h="949751">
                <a:tc>
                  <a:txBody>
                    <a:bodyPr/>
                    <a:lstStyle/>
                    <a:p>
                      <a:pPr algn="ctr" fontAlgn="ctr"/>
                      <a:r>
                        <a:rPr lang="zh-TW" altLang="en-US" sz="2100" u="none" strike="noStrike" dirty="0">
                          <a:effectLst/>
                          <a:latin typeface="標楷體" panose="03000509000000000000" pitchFamily="65" charset="-120"/>
                          <a:ea typeface="標楷體" panose="03000509000000000000" pitchFamily="65" charset="-120"/>
                        </a:rPr>
                        <a:t>四項</a:t>
                      </a:r>
                      <a:r>
                        <a:rPr lang="zh-TW" altLang="en-US" sz="2100" u="none" strike="noStrike" dirty="0" smtClean="0">
                          <a:effectLst/>
                          <a:latin typeface="標楷體" panose="03000509000000000000" pitchFamily="65" charset="-120"/>
                          <a:ea typeface="標楷體" panose="03000509000000000000" pitchFamily="65" charset="-120"/>
                        </a:rPr>
                        <a:t>均</a:t>
                      </a:r>
                      <a:endParaRPr lang="en-US" altLang="zh-TW" sz="2100" u="none" strike="noStrike" dirty="0" smtClean="0">
                        <a:effectLst/>
                        <a:latin typeface="標楷體" panose="03000509000000000000" pitchFamily="65" charset="-120"/>
                        <a:ea typeface="標楷體" panose="03000509000000000000" pitchFamily="65" charset="-120"/>
                      </a:endParaRPr>
                    </a:p>
                    <a:p>
                      <a:pPr algn="ctr" fontAlgn="ctr"/>
                      <a:r>
                        <a:rPr lang="zh-TW" altLang="en-US" sz="2100" u="none" strike="noStrike" dirty="0" smtClean="0">
                          <a:effectLst/>
                          <a:latin typeface="標楷體" panose="03000509000000000000" pitchFamily="65" charset="-120"/>
                          <a:ea typeface="標楷體" panose="03000509000000000000" pitchFamily="65" charset="-120"/>
                        </a:rPr>
                        <a:t>未達</a:t>
                      </a:r>
                      <a:r>
                        <a:rPr lang="zh-TW" altLang="en-US" sz="2100" u="none" strike="noStrike" dirty="0">
                          <a:effectLst/>
                          <a:latin typeface="標楷體" panose="03000509000000000000" pitchFamily="65" charset="-120"/>
                          <a:ea typeface="標楷體" panose="03000509000000000000" pitchFamily="65" charset="-120"/>
                        </a:rPr>
                        <a:t>門檻</a:t>
                      </a:r>
                      <a:endParaRPr lang="zh-TW" altLang="en-US" sz="21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100" u="none" strike="noStrike" dirty="0">
                          <a:effectLst/>
                          <a:latin typeface="標楷體" panose="03000509000000000000" pitchFamily="65" charset="-120"/>
                          <a:ea typeface="標楷體" panose="03000509000000000000" pitchFamily="65" charset="-120"/>
                        </a:rPr>
                        <a:t>任兩</a:t>
                      </a:r>
                      <a:r>
                        <a:rPr lang="zh-TW" altLang="en-US" sz="2100" u="none" strike="noStrike" dirty="0" smtClean="0">
                          <a:effectLst/>
                          <a:latin typeface="標楷體" panose="03000509000000000000" pitchFamily="65" charset="-120"/>
                          <a:ea typeface="標楷體" panose="03000509000000000000" pitchFamily="65" charset="-120"/>
                        </a:rPr>
                        <a:t>項</a:t>
                      </a:r>
                      <a:endParaRPr lang="en-US" altLang="zh-TW" sz="2100" u="none" strike="noStrike" dirty="0" smtClean="0">
                        <a:effectLst/>
                        <a:latin typeface="標楷體" panose="03000509000000000000" pitchFamily="65" charset="-120"/>
                        <a:ea typeface="標楷體" panose="03000509000000000000" pitchFamily="65" charset="-120"/>
                      </a:endParaRPr>
                    </a:p>
                    <a:p>
                      <a:pPr algn="ctr" fontAlgn="ctr"/>
                      <a:r>
                        <a:rPr lang="zh-TW" altLang="en-US" sz="2100" u="none" strike="noStrike" dirty="0" smtClean="0">
                          <a:effectLst/>
                          <a:latin typeface="標楷體" panose="03000509000000000000" pitchFamily="65" charset="-120"/>
                          <a:ea typeface="標楷體" panose="03000509000000000000" pitchFamily="65" charset="-120"/>
                        </a:rPr>
                        <a:t>達</a:t>
                      </a:r>
                      <a:r>
                        <a:rPr lang="zh-TW" altLang="en-US" sz="2100" u="none" strike="noStrike" dirty="0">
                          <a:effectLst/>
                          <a:latin typeface="標楷體" panose="03000509000000000000" pitchFamily="65" charset="-120"/>
                          <a:ea typeface="標楷體" panose="03000509000000000000" pitchFamily="65" charset="-120"/>
                        </a:rPr>
                        <a:t>門檻</a:t>
                      </a:r>
                      <a:endParaRPr lang="zh-TW" altLang="en-US" sz="21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100" u="none" strike="noStrike" dirty="0">
                          <a:effectLst/>
                          <a:latin typeface="標楷體" panose="03000509000000000000" pitchFamily="65" charset="-120"/>
                          <a:ea typeface="標楷體" panose="03000509000000000000" pitchFamily="65" charset="-120"/>
                        </a:rPr>
                        <a:t>兩項達</a:t>
                      </a:r>
                      <a:r>
                        <a:rPr lang="en-US" altLang="zh-TW" sz="2100" u="none" strike="noStrike" dirty="0">
                          <a:effectLst/>
                          <a:latin typeface="標楷體" panose="03000509000000000000" pitchFamily="65" charset="-120"/>
                          <a:ea typeface="標楷體" panose="03000509000000000000" pitchFamily="65" charset="-120"/>
                        </a:rPr>
                        <a:t>50</a:t>
                      </a:r>
                      <a:endParaRPr lang="en-US" altLang="zh-TW" sz="21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100" u="none" strike="noStrike" dirty="0">
                          <a:effectLst/>
                          <a:latin typeface="標楷體" panose="03000509000000000000" pitchFamily="65" charset="-120"/>
                          <a:ea typeface="標楷體" panose="03000509000000000000" pitchFamily="65" charset="-120"/>
                        </a:rPr>
                        <a:t>兩項達</a:t>
                      </a:r>
                      <a:r>
                        <a:rPr lang="en-US" altLang="zh-TW" sz="2100" u="none" strike="noStrike" dirty="0">
                          <a:effectLst/>
                          <a:latin typeface="標楷體" panose="03000509000000000000" pitchFamily="65" charset="-120"/>
                          <a:ea typeface="標楷體" panose="03000509000000000000" pitchFamily="65" charset="-120"/>
                        </a:rPr>
                        <a:t>75</a:t>
                      </a:r>
                      <a:endParaRPr lang="en-US" altLang="zh-TW" sz="21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100" u="none" strike="noStrike" dirty="0">
                          <a:effectLst/>
                          <a:latin typeface="標楷體" panose="03000509000000000000" pitchFamily="65" charset="-120"/>
                          <a:ea typeface="標楷體" panose="03000509000000000000" pitchFamily="65" charset="-120"/>
                        </a:rPr>
                        <a:t>兩項達</a:t>
                      </a:r>
                      <a:r>
                        <a:rPr lang="en-US" altLang="zh-TW" sz="2100" u="none" strike="noStrike" dirty="0">
                          <a:effectLst/>
                          <a:latin typeface="標楷體" panose="03000509000000000000" pitchFamily="65" charset="-120"/>
                          <a:ea typeface="標楷體" panose="03000509000000000000" pitchFamily="65" charset="-120"/>
                        </a:rPr>
                        <a:t>85</a:t>
                      </a:r>
                      <a:endParaRPr lang="en-US" altLang="zh-TW" sz="21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471856">
                <a:tc>
                  <a:txBody>
                    <a:bodyPr/>
                    <a:lstStyle/>
                    <a:p>
                      <a:pPr algn="ctr" fontAlgn="ctr"/>
                      <a:r>
                        <a:rPr lang="en-US" altLang="zh-TW" sz="2700" u="none" strike="noStrike" dirty="0">
                          <a:effectLst/>
                          <a:latin typeface="標楷體" panose="03000509000000000000" pitchFamily="65" charset="-120"/>
                          <a:ea typeface="標楷體" panose="03000509000000000000" pitchFamily="65" charset="-120"/>
                        </a:rPr>
                        <a:t>4</a:t>
                      </a:r>
                      <a:endParaRPr lang="en-US" altLang="zh-TW" sz="27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700" u="none" strike="noStrike" dirty="0">
                          <a:effectLst/>
                          <a:latin typeface="標楷體" panose="03000509000000000000" pitchFamily="65" charset="-120"/>
                          <a:ea typeface="標楷體" panose="03000509000000000000" pitchFamily="65" charset="-120"/>
                        </a:rPr>
                        <a:t>6</a:t>
                      </a:r>
                      <a:endParaRPr lang="en-US" altLang="zh-TW" sz="27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700" u="none" strike="noStrike" dirty="0">
                          <a:effectLst/>
                          <a:latin typeface="標楷體" panose="03000509000000000000" pitchFamily="65" charset="-120"/>
                          <a:ea typeface="標楷體" panose="03000509000000000000" pitchFamily="65" charset="-120"/>
                        </a:rPr>
                        <a:t>8</a:t>
                      </a:r>
                      <a:endParaRPr lang="en-US" altLang="zh-TW" sz="27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700" u="none" strike="noStrike" dirty="0">
                          <a:effectLst/>
                          <a:latin typeface="標楷體" panose="03000509000000000000" pitchFamily="65" charset="-120"/>
                          <a:ea typeface="標楷體" panose="03000509000000000000" pitchFamily="65" charset="-120"/>
                        </a:rPr>
                        <a:t>9</a:t>
                      </a:r>
                      <a:endParaRPr lang="en-US" altLang="zh-TW" sz="27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700" u="none" strike="noStrike" dirty="0">
                          <a:effectLst/>
                          <a:latin typeface="標楷體" panose="03000509000000000000" pitchFamily="65" charset="-120"/>
                          <a:ea typeface="標楷體" panose="03000509000000000000" pitchFamily="65" charset="-120"/>
                        </a:rPr>
                        <a:t>10</a:t>
                      </a:r>
                      <a:endParaRPr lang="en-US" altLang="zh-TW" sz="2700" b="0" i="0" u="none" strike="noStrike" dirty="0">
                        <a:solidFill>
                          <a:srgbClr val="000000"/>
                        </a:solidFill>
                        <a:effectLst/>
                        <a:latin typeface="標楷體" panose="03000509000000000000" pitchFamily="65" charset="-120"/>
                        <a:ea typeface="標楷體" panose="03000509000000000000" pitchFamily="65" charset="-120"/>
                      </a:endParaRPr>
                    </a:p>
                  </a:txBody>
                  <a:tcPr marL="3573" marR="3573" marT="356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2119" name="文字方塊 1"/>
          <p:cNvSpPr txBox="1">
            <a:spLocks noChangeArrowheads="1"/>
          </p:cNvSpPr>
          <p:nvPr/>
        </p:nvSpPr>
        <p:spPr bwMode="auto">
          <a:xfrm>
            <a:off x="683568" y="1963119"/>
            <a:ext cx="1241658" cy="30008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700" dirty="0">
                <a:solidFill>
                  <a:srgbClr val="0000CC"/>
                </a:solidFill>
                <a:latin typeface="超研澤顏楷"/>
                <a:ea typeface="超研澤顏楷"/>
                <a:cs typeface="超研澤顏楷"/>
              </a:rPr>
              <a:t>未來體適能越發重要，鼓勵孩子平時就要多運動</a:t>
            </a:r>
          </a:p>
        </p:txBody>
      </p:sp>
      <p:sp>
        <p:nvSpPr>
          <p:cNvPr id="132120" name="標題 1"/>
          <p:cNvSpPr txBox="1">
            <a:spLocks/>
          </p:cNvSpPr>
          <p:nvPr/>
        </p:nvSpPr>
        <p:spPr bwMode="auto">
          <a:xfrm>
            <a:off x="611560" y="620688"/>
            <a:ext cx="6603206"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000" dirty="0" smtClean="0">
                <a:solidFill>
                  <a:srgbClr val="FFFF00"/>
                </a:solidFill>
                <a:latin typeface="標楷體" panose="03000509000000000000" pitchFamily="65" charset="-120"/>
                <a:ea typeface="標楷體" panose="03000509000000000000" pitchFamily="65" charset="-120"/>
              </a:rPr>
              <a:t>多元</a:t>
            </a:r>
            <a:r>
              <a:rPr kumimoji="0" lang="zh-TW" altLang="en-US" sz="3000" dirty="0">
                <a:solidFill>
                  <a:srgbClr val="FFFF00"/>
                </a:solidFill>
                <a:latin typeface="標楷體" panose="03000509000000000000" pitchFamily="65" charset="-120"/>
                <a:ea typeface="標楷體" panose="03000509000000000000" pitchFamily="65" charset="-120"/>
              </a:rPr>
              <a:t>學習</a:t>
            </a:r>
            <a:r>
              <a:rPr kumimoji="0" lang="en-US" altLang="zh-TW" sz="3000" dirty="0">
                <a:solidFill>
                  <a:srgbClr val="FFFF00"/>
                </a:solidFill>
                <a:latin typeface="標楷體" panose="03000509000000000000" pitchFamily="65" charset="-120"/>
                <a:ea typeface="標楷體" panose="03000509000000000000" pitchFamily="65" charset="-120"/>
              </a:rPr>
              <a:t>-</a:t>
            </a:r>
            <a:r>
              <a:rPr kumimoji="0" lang="zh-TW" altLang="en-US" sz="3000" dirty="0">
                <a:solidFill>
                  <a:srgbClr val="FFFF00"/>
                </a:solidFill>
                <a:latin typeface="標楷體" panose="03000509000000000000" pitchFamily="65" charset="-120"/>
                <a:ea typeface="標楷體" panose="03000509000000000000" pitchFamily="65" charset="-120"/>
              </a:rPr>
              <a:t>體適能</a:t>
            </a:r>
            <a:r>
              <a:rPr kumimoji="0" lang="en-US" altLang="zh-TW" sz="3000" dirty="0">
                <a:solidFill>
                  <a:srgbClr val="FFFF00"/>
                </a:solidFill>
                <a:latin typeface="標楷體" panose="03000509000000000000" pitchFamily="65" charset="-120"/>
                <a:ea typeface="標楷體" panose="03000509000000000000" pitchFamily="65" charset="-120"/>
              </a:rPr>
              <a:t>(10</a:t>
            </a:r>
            <a:r>
              <a:rPr kumimoji="0" lang="zh-TW" altLang="en-US" sz="3000" dirty="0">
                <a:solidFill>
                  <a:srgbClr val="FFFF00"/>
                </a:solidFill>
                <a:latin typeface="標楷體" panose="03000509000000000000" pitchFamily="65" charset="-120"/>
                <a:ea typeface="標楷體" panose="03000509000000000000" pitchFamily="65" charset="-120"/>
              </a:rPr>
              <a:t>分</a:t>
            </a:r>
            <a:r>
              <a:rPr kumimoji="0" lang="en-US" altLang="zh-TW" sz="3000" dirty="0">
                <a:solidFill>
                  <a:srgbClr val="FFFF00"/>
                </a:solidFill>
                <a:latin typeface="標楷體" panose="03000509000000000000" pitchFamily="65" charset="-120"/>
                <a:ea typeface="標楷體" panose="03000509000000000000" pitchFamily="65" charset="-120"/>
              </a:rPr>
              <a:t>)</a:t>
            </a:r>
            <a:endParaRPr kumimoji="0" lang="zh-TW" altLang="en-US" sz="3000" dirty="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53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741286199"/>
      </p:ext>
    </p:extLst>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545665082"/>
              </p:ext>
            </p:extLst>
          </p:nvPr>
        </p:nvGraphicFramePr>
        <p:xfrm>
          <a:off x="683568" y="1423272"/>
          <a:ext cx="7560840" cy="4760859"/>
        </p:xfrm>
        <a:graphic>
          <a:graphicData uri="http://schemas.openxmlformats.org/drawingml/2006/table">
            <a:tbl>
              <a:tblPr>
                <a:tableStyleId>{35758FB7-9AC5-4552-8A53-C91805E547FA}</a:tableStyleId>
              </a:tblPr>
              <a:tblGrid>
                <a:gridCol w="4994455">
                  <a:extLst>
                    <a:ext uri="{9D8B030D-6E8A-4147-A177-3AD203B41FA5}">
                      <a16:colId xmlns:a16="http://schemas.microsoft.com/office/drawing/2014/main" val="20001"/>
                    </a:ext>
                  </a:extLst>
                </a:gridCol>
                <a:gridCol w="2566385">
                  <a:extLst>
                    <a:ext uri="{9D8B030D-6E8A-4147-A177-3AD203B41FA5}">
                      <a16:colId xmlns:a16="http://schemas.microsoft.com/office/drawing/2014/main" val="20002"/>
                    </a:ext>
                  </a:extLst>
                </a:gridCol>
              </a:tblGrid>
              <a:tr h="499279">
                <a:tc>
                  <a:txBody>
                    <a:bodyPr/>
                    <a:lstStyle/>
                    <a:p>
                      <a:pPr algn="ctr" fontAlgn="ctr"/>
                      <a:r>
                        <a:rPr lang="zh-TW" altLang="en-US" sz="3600" u="none" strike="noStrike" dirty="0">
                          <a:effectLst/>
                        </a:rPr>
                        <a:t>項目</a:t>
                      </a:r>
                      <a:endParaRPr lang="zh-TW" altLang="en-US" sz="3600" b="0" i="0" u="none" strike="noStrike" dirty="0">
                        <a:solidFill>
                          <a:srgbClr val="FFFFFF"/>
                        </a:solidFill>
                        <a:effectLst/>
                        <a:latin typeface="新細明體" panose="02020500000000000000" pitchFamily="18" charset="-120"/>
                        <a:ea typeface="新細明體" panose="02020500000000000000" pitchFamily="18" charset="-120"/>
                      </a:endParaRPr>
                    </a:p>
                  </a:txBody>
                  <a:tcPr marL="4763" marR="4763" marT="4763"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3600" u="none" strike="noStrike" dirty="0">
                          <a:effectLst/>
                        </a:rPr>
                        <a:t>最高分數</a:t>
                      </a:r>
                      <a:endParaRPr lang="zh-TW" altLang="en-US" sz="3600" b="0" i="0" u="none" strike="noStrike" dirty="0">
                        <a:solidFill>
                          <a:srgbClr val="FFFFFF"/>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99279">
                <a:tc>
                  <a:txBody>
                    <a:bodyPr/>
                    <a:lstStyle/>
                    <a:p>
                      <a:pPr algn="l" fontAlgn="ctr"/>
                      <a:r>
                        <a:rPr lang="zh-TW" altLang="en-US" sz="3600" u="none" strike="noStrike" dirty="0">
                          <a:effectLst/>
                        </a:rPr>
                        <a:t>多元學習</a:t>
                      </a:r>
                      <a:r>
                        <a:rPr lang="zh-TW" altLang="en-US" sz="3600" u="none" strike="noStrike" dirty="0" smtClean="0">
                          <a:effectLst/>
                        </a:rPr>
                        <a:t>表現總分</a:t>
                      </a:r>
                      <a:endParaRPr lang="zh-TW" altLang="en-US" sz="3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l" fontAlgn="ctr"/>
                      <a:r>
                        <a:rPr lang="en-US" altLang="zh-TW" sz="3600" b="1" u="none" strike="noStrike" dirty="0">
                          <a:solidFill>
                            <a:srgbClr val="FF0000"/>
                          </a:solidFill>
                          <a:effectLst/>
                        </a:rPr>
                        <a:t>50</a:t>
                      </a:r>
                      <a:endParaRPr lang="en-US" altLang="zh-TW" sz="3600" b="1" i="0" u="none" strike="noStrike" dirty="0">
                        <a:solidFill>
                          <a:srgbClr val="FF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499279">
                <a:tc>
                  <a:txBody>
                    <a:bodyPr/>
                    <a:lstStyle/>
                    <a:p>
                      <a:pPr algn="ctr" fontAlgn="ctr"/>
                      <a:r>
                        <a:rPr lang="zh-TW" altLang="en-US" sz="3600" b="1" u="none" strike="noStrike" dirty="0">
                          <a:solidFill>
                            <a:srgbClr val="0070C0"/>
                          </a:solidFill>
                          <a:effectLst/>
                        </a:rPr>
                        <a:t>體適能</a:t>
                      </a:r>
                      <a:endParaRPr lang="zh-TW" altLang="en-US" sz="3600" b="1" i="0" u="none" strike="noStrike" dirty="0">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3600" b="1" u="none" strike="noStrike">
                          <a:solidFill>
                            <a:srgbClr val="0070C0"/>
                          </a:solidFill>
                          <a:effectLst/>
                        </a:rPr>
                        <a:t>10</a:t>
                      </a:r>
                      <a:endParaRPr lang="en-US" altLang="zh-TW" sz="3600" b="1" i="0" u="none" strike="noStrike">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499279">
                <a:tc>
                  <a:txBody>
                    <a:bodyPr/>
                    <a:lstStyle/>
                    <a:p>
                      <a:pPr algn="ctr" fontAlgn="ctr"/>
                      <a:r>
                        <a:rPr lang="zh-TW" altLang="en-US" sz="3600" b="1" u="none" strike="noStrike" dirty="0">
                          <a:solidFill>
                            <a:srgbClr val="0070C0"/>
                          </a:solidFill>
                          <a:effectLst/>
                        </a:rPr>
                        <a:t>社團參與</a:t>
                      </a:r>
                      <a:endParaRPr lang="zh-TW" altLang="en-US" sz="3600" b="1" i="0" u="none" strike="noStrike" dirty="0">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3600" b="1" u="none" strike="noStrike">
                          <a:solidFill>
                            <a:srgbClr val="0070C0"/>
                          </a:solidFill>
                          <a:effectLst/>
                        </a:rPr>
                        <a:t>10</a:t>
                      </a:r>
                      <a:endParaRPr lang="en-US" altLang="zh-TW" sz="3600" b="1" i="0" u="none" strike="noStrike">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7"/>
                  </a:ext>
                </a:extLst>
              </a:tr>
              <a:tr h="499279">
                <a:tc>
                  <a:txBody>
                    <a:bodyPr/>
                    <a:lstStyle/>
                    <a:p>
                      <a:pPr algn="ctr" fontAlgn="ctr"/>
                      <a:r>
                        <a:rPr lang="zh-TW" altLang="en-US" sz="3600" b="1" u="none" strike="noStrike" dirty="0">
                          <a:solidFill>
                            <a:srgbClr val="0070C0"/>
                          </a:solidFill>
                          <a:effectLst/>
                        </a:rPr>
                        <a:t>獎勵紀錄</a:t>
                      </a:r>
                      <a:endParaRPr lang="zh-TW" altLang="en-US" sz="3600" b="1" i="0" u="none" strike="noStrike" dirty="0">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3600" b="1" u="none" strike="noStrike" dirty="0" smtClean="0">
                          <a:solidFill>
                            <a:srgbClr val="0070C0"/>
                          </a:solidFill>
                          <a:effectLst/>
                        </a:rPr>
                        <a:t>15</a:t>
                      </a:r>
                      <a:endParaRPr lang="en-US" altLang="zh-TW" sz="3600" b="1" i="0" u="none" strike="noStrike" dirty="0">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9"/>
                  </a:ext>
                </a:extLst>
              </a:tr>
              <a:tr h="499279">
                <a:tc>
                  <a:txBody>
                    <a:bodyPr/>
                    <a:lstStyle/>
                    <a:p>
                      <a:pPr algn="ctr" fontAlgn="ctr"/>
                      <a:r>
                        <a:rPr lang="zh-TW" altLang="en-US" sz="3600" b="1" u="none" strike="noStrike">
                          <a:solidFill>
                            <a:srgbClr val="0070C0"/>
                          </a:solidFill>
                          <a:effectLst/>
                        </a:rPr>
                        <a:t>服務學習</a:t>
                      </a:r>
                      <a:endParaRPr lang="zh-TW" altLang="en-US" sz="3600" b="1" i="0" u="none" strike="noStrike">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3600" b="1" u="none" strike="noStrike" dirty="0">
                          <a:solidFill>
                            <a:srgbClr val="0070C0"/>
                          </a:solidFill>
                          <a:effectLst/>
                        </a:rPr>
                        <a:t>15</a:t>
                      </a:r>
                      <a:endParaRPr lang="en-US" altLang="zh-TW" sz="3600" b="1" i="0" u="none" strike="noStrike" dirty="0">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0"/>
                  </a:ext>
                </a:extLst>
              </a:tr>
              <a:tr h="499279">
                <a:tc>
                  <a:txBody>
                    <a:bodyPr/>
                    <a:lstStyle/>
                    <a:p>
                      <a:pPr algn="ctr" fontAlgn="ctr"/>
                      <a:r>
                        <a:rPr lang="zh-TW" altLang="en-US" sz="3600" b="1" u="none" strike="noStrike">
                          <a:solidFill>
                            <a:srgbClr val="0070C0"/>
                          </a:solidFill>
                          <a:effectLst/>
                        </a:rPr>
                        <a:t>競賽成績</a:t>
                      </a:r>
                      <a:endParaRPr lang="zh-TW" altLang="en-US" sz="3600" b="1" i="0" u="none" strike="noStrike">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solidFill>
                      <a:srgbClr val="FFFFCC"/>
                    </a:solidFill>
                  </a:tcPr>
                </a:tc>
                <a:tc>
                  <a:txBody>
                    <a:bodyPr/>
                    <a:lstStyle/>
                    <a:p>
                      <a:pPr algn="ctr" fontAlgn="ctr"/>
                      <a:r>
                        <a:rPr lang="en-US" altLang="zh-TW" sz="3600" b="1" u="none" strike="noStrike" dirty="0" smtClean="0">
                          <a:solidFill>
                            <a:srgbClr val="0070C0"/>
                          </a:solidFill>
                          <a:effectLst/>
                        </a:rPr>
                        <a:t>10</a:t>
                      </a:r>
                      <a:endParaRPr lang="en-US" altLang="zh-TW" sz="3600" b="1" i="0" u="none" strike="noStrike" dirty="0">
                        <a:solidFill>
                          <a:srgbClr val="0070C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1"/>
                  </a:ext>
                </a:extLst>
              </a:tr>
              <a:tr h="887038">
                <a:tc>
                  <a:txBody>
                    <a:bodyPr/>
                    <a:lstStyle/>
                    <a:p>
                      <a:pPr algn="l" fontAlgn="ctr"/>
                      <a:r>
                        <a:rPr lang="zh-TW" altLang="en-US" sz="3600" b="0" i="0" u="none" strike="noStrike" dirty="0" smtClean="0">
                          <a:solidFill>
                            <a:srgbClr val="000000"/>
                          </a:solidFill>
                          <a:effectLst/>
                          <a:latin typeface="新細明體" panose="02020500000000000000" pitchFamily="18" charset="-120"/>
                          <a:ea typeface="新細明體" panose="02020500000000000000" pitchFamily="18" charset="-120"/>
                        </a:rPr>
                        <a:t>分項加總</a:t>
                      </a:r>
                      <a:endParaRPr lang="zh-TW" altLang="en-US" sz="3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4763" marR="4763" marT="4763" marB="0" anchor="ctr">
                    <a:lnB w="38100" cap="flat" cmpd="sng" algn="ctr">
                      <a:solidFill>
                        <a:schemeClr val="tx1"/>
                      </a:solidFill>
                      <a:prstDash val="solid"/>
                      <a:round/>
                      <a:headEnd type="none" w="med" len="med"/>
                      <a:tailEnd type="none" w="med" len="med"/>
                    </a:lnB>
                    <a:solidFill>
                      <a:srgbClr val="FFFFCC"/>
                    </a:solidFill>
                  </a:tcPr>
                </a:tc>
                <a:tc>
                  <a:txBody>
                    <a:bodyPr/>
                    <a:lstStyle/>
                    <a:p>
                      <a:pPr algn="l" fontAlgn="ctr"/>
                      <a:r>
                        <a:rPr lang="en-US" altLang="zh-TW" sz="3600" b="1" i="0" u="none" strike="noStrike" dirty="0" smtClean="0">
                          <a:solidFill>
                            <a:srgbClr val="FF0000"/>
                          </a:solidFill>
                          <a:effectLst/>
                          <a:latin typeface="新細明體" panose="02020500000000000000" pitchFamily="18" charset="-120"/>
                          <a:ea typeface="新細明體" panose="02020500000000000000" pitchFamily="18" charset="-120"/>
                        </a:rPr>
                        <a:t>60</a:t>
                      </a:r>
                      <a:endParaRPr lang="zh-TW" altLang="en-US" sz="3600" b="1" i="0" u="none" strike="noStrike" dirty="0">
                        <a:solidFill>
                          <a:srgbClr val="FF0000"/>
                        </a:solidFill>
                        <a:effectLst/>
                        <a:latin typeface="新細明體" panose="02020500000000000000" pitchFamily="18" charset="-120"/>
                        <a:ea typeface="新細明體" panose="02020500000000000000" pitchFamily="18" charset="-120"/>
                      </a:endParaRPr>
                    </a:p>
                  </a:txBody>
                  <a:tcPr marL="4763" marR="4763" marT="4763"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bl>
          </a:graphicData>
        </a:graphic>
      </p:graphicFrame>
      <p:sp>
        <p:nvSpPr>
          <p:cNvPr id="113667" name="標題 1"/>
          <p:cNvSpPr txBox="1">
            <a:spLocks/>
          </p:cNvSpPr>
          <p:nvPr/>
        </p:nvSpPr>
        <p:spPr bwMode="auto">
          <a:xfrm>
            <a:off x="709092" y="404664"/>
            <a:ext cx="4629150" cy="642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3000" dirty="0" smtClean="0">
                <a:solidFill>
                  <a:schemeClr val="bg1"/>
                </a:solidFill>
                <a:latin typeface="微軟正黑體" panose="020B0604030504040204" pitchFamily="34" charset="-120"/>
              </a:rPr>
              <a:t>家長免緊張</a:t>
            </a:r>
            <a:endParaRPr kumimoji="0" lang="zh-TW" altLang="en-US" sz="3000" dirty="0">
              <a:solidFill>
                <a:schemeClr val="bg1"/>
              </a:solidFill>
              <a:latin typeface="微軟正黑體" panose="020B0604030504040204" pitchFamily="34"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54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540178580"/>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ctrTitle"/>
          </p:nvPr>
        </p:nvSpPr>
        <p:spPr>
          <a:xfrm>
            <a:off x="2627784" y="2924944"/>
            <a:ext cx="7772400" cy="1102519"/>
          </a:xfrm>
        </p:spPr>
        <p:txBody>
          <a:bodyPr/>
          <a:lstStyle/>
          <a:p>
            <a:r>
              <a:rPr lang="zh-TW" altLang="en-US" sz="405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13721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A3A51DA-2D61-4432-903F-2B57650F6202}" type="slidenum">
              <a:rPr kumimoji="0" lang="zh-TW" altLang="en-US" smtClean="0">
                <a:solidFill>
                  <a:srgbClr val="FEFFFF"/>
                </a:solidFill>
                <a:latin typeface="Century Gothic" panose="020B0502020202020204" pitchFamily="34" charset="0"/>
              </a:rPr>
              <a:pPr/>
              <a:t>55</a:t>
            </a:fld>
            <a:endParaRPr kumimoji="0" lang="zh-TW" altLang="en-US" smtClean="0">
              <a:solidFill>
                <a:srgbClr val="FEFFFF"/>
              </a:solidFill>
              <a:latin typeface="Century Gothic" panose="020B0502020202020204" pitchFamily="34" charset="0"/>
            </a:endParaRPr>
          </a:p>
        </p:txBody>
      </p:sp>
      <p:pic>
        <p:nvPicPr>
          <p:cNvPr id="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6265251"/>
            <a:ext cx="2418135" cy="5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054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群組 4"/>
          <p:cNvGrpSpPr>
            <a:grpSpLocks/>
          </p:cNvGrpSpPr>
          <p:nvPr/>
        </p:nvGrpSpPr>
        <p:grpSpPr bwMode="auto">
          <a:xfrm>
            <a:off x="1196579" y="1484710"/>
            <a:ext cx="6778228" cy="4429125"/>
            <a:chOff x="72008" y="44624"/>
            <a:chExt cx="9036496" cy="6696744"/>
          </a:xfrm>
        </p:grpSpPr>
        <p:sp>
          <p:nvSpPr>
            <p:cNvPr id="3" name="按鈕形 2"/>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1500" b="1" dirty="0">
                  <a:solidFill>
                    <a:prstClr val="black"/>
                  </a:solidFill>
                  <a:latin typeface="微軟正黑體" panose="020B0604030504040204" pitchFamily="34" charset="-120"/>
                </a:rPr>
                <a:t>「</a:t>
              </a:r>
              <a:r>
                <a:rPr lang="en-US" altLang="zh-TW" sz="1500" b="1" dirty="0">
                  <a:solidFill>
                    <a:prstClr val="black"/>
                  </a:solidFill>
                  <a:latin typeface="微軟正黑體" panose="020B0604030504040204" pitchFamily="34" charset="-120"/>
                </a:rPr>
                <a:t>106</a:t>
              </a:r>
              <a:r>
                <a:rPr lang="zh-TW" altLang="zh-TW" sz="1500" b="1" dirty="0">
                  <a:solidFill>
                    <a:prstClr val="black"/>
                  </a:solidFill>
                  <a:latin typeface="微軟正黑體" panose="020B0604030504040204" pitchFamily="34" charset="-120"/>
                </a:rPr>
                <a:t>學年度○○就學區學生免試入學超額比序（未含志願序）</a:t>
              </a:r>
              <a:endParaRPr lang="en-US" altLang="zh-TW" sz="1500" b="1" dirty="0">
                <a:solidFill>
                  <a:prstClr val="black"/>
                </a:solidFill>
                <a:latin typeface="微軟正黑體" panose="020B0604030504040204" pitchFamily="34" charset="-120"/>
              </a:endParaRPr>
            </a:p>
            <a:p>
              <a:pPr algn="ctr">
                <a:defRPr/>
              </a:pPr>
              <a:r>
                <a:rPr lang="zh-TW" altLang="zh-TW" sz="1500" b="1" u="sng" dirty="0">
                  <a:solidFill>
                    <a:srgbClr val="FF0000"/>
                  </a:solidFill>
                  <a:latin typeface="微軟正黑體" panose="020B0604030504040204" pitchFamily="34" charset="-120"/>
                </a:rPr>
                <a:t>個別序位</a:t>
              </a:r>
              <a:r>
                <a:rPr lang="zh-TW" altLang="zh-TW" sz="1500" b="1" dirty="0">
                  <a:solidFill>
                    <a:prstClr val="black"/>
                  </a:solidFill>
                  <a:latin typeface="微軟正黑體" panose="020B0604030504040204" pitchFamily="34" charset="-120"/>
                </a:rPr>
                <a:t>之比率及</a:t>
              </a:r>
              <a:r>
                <a:rPr lang="zh-TW" altLang="en-US" sz="1500" b="1" dirty="0">
                  <a:solidFill>
                    <a:prstClr val="black"/>
                  </a:solidFill>
                  <a:latin typeface="微軟正黑體" panose="020B0604030504040204" pitchFamily="34" charset="-120"/>
                </a:rPr>
                <a:t>累積</a:t>
              </a:r>
              <a:r>
                <a:rPr lang="zh-TW" altLang="zh-TW" sz="1500" b="1" dirty="0">
                  <a:solidFill>
                    <a:prstClr val="black"/>
                  </a:solidFill>
                  <a:latin typeface="微軟正黑體" panose="020B0604030504040204" pitchFamily="34" charset="-120"/>
                </a:rPr>
                <a:t>人數區間</a:t>
              </a:r>
              <a:r>
                <a:rPr lang="zh-TW" altLang="en-US" sz="1500" dirty="0">
                  <a:solidFill>
                    <a:prstClr val="black"/>
                  </a:solidFill>
                  <a:latin typeface="微軟正黑體" panose="020B0604030504040204" pitchFamily="34" charset="-120"/>
                </a:rPr>
                <a:t>」</a:t>
              </a:r>
              <a:r>
                <a:rPr lang="zh-TW" altLang="zh-TW" sz="1500" b="1" dirty="0">
                  <a:solidFill>
                    <a:prstClr val="black"/>
                  </a:solidFill>
                  <a:latin typeface="微軟正黑體" panose="020B0604030504040204" pitchFamily="34" charset="-120"/>
                </a:rPr>
                <a:t>查詢服務</a:t>
              </a:r>
              <a:endParaRPr lang="en-US" altLang="zh-TW" sz="1500" dirty="0">
                <a:solidFill>
                  <a:prstClr val="black"/>
                </a:solidFill>
                <a:latin typeface="微軟正黑體" panose="020B0604030504040204" pitchFamily="34" charset="-120"/>
              </a:endParaRPr>
            </a:p>
            <a:p>
              <a:pPr>
                <a:defRPr/>
              </a:pPr>
              <a:r>
                <a:rPr lang="zh-TW" altLang="en-US" sz="1500" b="1" dirty="0">
                  <a:solidFill>
                    <a:prstClr val="black"/>
                  </a:solidFill>
                  <a:latin typeface="標楷體" panose="03000509000000000000" pitchFamily="65" charset="-120"/>
                  <a:ea typeface="標楷體" panose="03000509000000000000" pitchFamily="65" charset="-120"/>
                </a:rPr>
                <a:t>說明：</a:t>
              </a:r>
              <a:r>
                <a:rPr lang="zh-TW" altLang="en-US" sz="1500" dirty="0">
                  <a:solidFill>
                    <a:prstClr val="black"/>
                  </a:solidFill>
                </a:rPr>
                <a:t>以下</a:t>
              </a:r>
              <a:r>
                <a:rPr lang="zh-TW" altLang="zh-TW" sz="1500" dirty="0">
                  <a:solidFill>
                    <a:prstClr val="black"/>
                  </a:solidFill>
                </a:rPr>
                <a:t>服務</a:t>
              </a:r>
              <a:r>
                <a:rPr lang="zh-TW" altLang="en-US" sz="1500" dirty="0">
                  <a:solidFill>
                    <a:prstClr val="black"/>
                  </a:solidFill>
                </a:rPr>
                <a:t>資訊</a:t>
              </a:r>
              <a:endParaRPr lang="en-US" altLang="zh-TW" sz="1500" b="1" dirty="0">
                <a:solidFill>
                  <a:prstClr val="black"/>
                </a:solidFill>
                <a:latin typeface="標楷體" panose="03000509000000000000" pitchFamily="65" charset="-120"/>
                <a:ea typeface="標楷體" panose="03000509000000000000" pitchFamily="65" charset="-120"/>
              </a:endParaRPr>
            </a:p>
            <a:p>
              <a:pPr>
                <a:defRPr/>
              </a:pPr>
              <a:r>
                <a:rPr lang="en-US" altLang="zh-TW" sz="1500" dirty="0">
                  <a:solidFill>
                    <a:prstClr val="black"/>
                  </a:solidFill>
                  <a:latin typeface="標楷體" panose="03000509000000000000" pitchFamily="65" charset="-120"/>
                  <a:ea typeface="標楷體" panose="03000509000000000000" pitchFamily="65" charset="-120"/>
                </a:rPr>
                <a:t>1.</a:t>
              </a:r>
              <a:r>
                <a:rPr lang="zh-TW" altLang="en-US" sz="15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15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1500" b="1" u="sng" dirty="0">
                  <a:solidFill>
                    <a:prstClr val="black"/>
                  </a:solidFill>
                  <a:latin typeface="標楷體" panose="03000509000000000000" pitchFamily="65" charset="-120"/>
                  <a:ea typeface="標楷體" panose="03000509000000000000" pitchFamily="65" charset="-120"/>
                </a:rPr>
                <a:t>基</a:t>
              </a:r>
              <a:r>
                <a:rPr lang="zh-TW" altLang="zh-TW" sz="1500" b="1" u="sng" dirty="0">
                  <a:solidFill>
                    <a:prstClr val="black"/>
                  </a:solidFill>
                  <a:latin typeface="標楷體" panose="03000509000000000000" pitchFamily="65" charset="-120"/>
                  <a:ea typeface="標楷體" panose="03000509000000000000" pitchFamily="65" charset="-120"/>
                </a:rPr>
                <a:t>準</a:t>
              </a:r>
              <a:r>
                <a:rPr lang="zh-TW" altLang="zh-TW" sz="1500" dirty="0">
                  <a:solidFill>
                    <a:prstClr val="black"/>
                  </a:solidFill>
                  <a:latin typeface="標楷體" panose="03000509000000000000" pitchFamily="65" charset="-120"/>
                  <a:ea typeface="標楷體" panose="03000509000000000000" pitchFamily="65" charset="-120"/>
                </a:rPr>
                <a:t>。</a:t>
              </a:r>
              <a:endParaRPr lang="en-US" altLang="zh-TW" sz="1500" dirty="0">
                <a:solidFill>
                  <a:prstClr val="black"/>
                </a:solidFill>
                <a:latin typeface="標楷體" panose="03000509000000000000" pitchFamily="65" charset="-120"/>
                <a:ea typeface="標楷體" panose="03000509000000000000" pitchFamily="65" charset="-120"/>
              </a:endParaRPr>
            </a:p>
            <a:p>
              <a:pPr>
                <a:defRPr/>
              </a:pPr>
              <a:r>
                <a:rPr lang="en-US" altLang="zh-TW" sz="1500" dirty="0">
                  <a:solidFill>
                    <a:prstClr val="black"/>
                  </a:solidFill>
                  <a:latin typeface="標楷體" panose="03000509000000000000" pitchFamily="65" charset="-120"/>
                  <a:ea typeface="標楷體" panose="03000509000000000000" pitchFamily="65" charset="-120"/>
                </a:rPr>
                <a:t>2.</a:t>
              </a:r>
              <a:r>
                <a:rPr lang="zh-TW" altLang="zh-TW" sz="15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dirty="0">
                  <a:solidFill>
                    <a:srgbClr val="FF0000"/>
                  </a:solidFill>
                  <a:latin typeface="標楷體" panose="03000509000000000000" pitchFamily="65" charset="-120"/>
                  <a:ea typeface="標楷體" panose="03000509000000000000" pitchFamily="65" charset="-120"/>
                </a:rPr>
                <a:t>不低於百分之一</a:t>
              </a:r>
              <a:r>
                <a:rPr lang="zh-TW" altLang="zh-TW" sz="1500" dirty="0">
                  <a:solidFill>
                    <a:prstClr val="black"/>
                  </a:solidFill>
                  <a:latin typeface="標楷體" panose="03000509000000000000" pitchFamily="65" charset="-120"/>
                  <a:ea typeface="標楷體" panose="03000509000000000000" pitchFamily="65" charset="-120"/>
                </a:rPr>
                <a:t>且</a:t>
              </a:r>
              <a:r>
                <a:rPr lang="zh-TW" altLang="zh-TW" dirty="0">
                  <a:solidFill>
                    <a:srgbClr val="FF0000"/>
                  </a:solidFill>
                  <a:latin typeface="標楷體" panose="03000509000000000000" pitchFamily="65" charset="-120"/>
                  <a:ea typeface="標楷體" panose="03000509000000000000" pitchFamily="65" charset="-120"/>
                </a:rPr>
                <a:t>人數不少於一百人</a:t>
              </a:r>
              <a:r>
                <a:rPr lang="zh-TW" altLang="zh-TW" sz="1500" dirty="0">
                  <a:solidFill>
                    <a:prstClr val="black"/>
                  </a:solidFill>
                  <a:latin typeface="標楷體" panose="03000509000000000000" pitchFamily="65" charset="-120"/>
                  <a:ea typeface="標楷體" panose="03000509000000000000" pitchFamily="65" charset="-120"/>
                </a:rPr>
                <a:t>，計算其個別序位所屬區間</a:t>
              </a:r>
              <a:r>
                <a:rPr lang="zh-TW" altLang="en-US" sz="1500" dirty="0">
                  <a:solidFill>
                    <a:prstClr val="black"/>
                  </a:solidFill>
                  <a:latin typeface="標楷體" panose="03000509000000000000" pitchFamily="65" charset="-120"/>
                  <a:ea typeface="標楷體" panose="03000509000000000000" pitchFamily="65" charset="-120"/>
                </a:rPr>
                <a:t>，</a:t>
              </a:r>
              <a:r>
                <a:rPr lang="zh-TW" altLang="zh-TW" sz="15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1500" dirty="0">
                  <a:solidFill>
                    <a:prstClr val="black"/>
                  </a:solidFill>
                  <a:latin typeface="標楷體" panose="03000509000000000000" pitchFamily="65" charset="-120"/>
                  <a:ea typeface="標楷體" panose="03000509000000000000" pitchFamily="65" charset="-120"/>
                </a:rPr>
                <a:t>，</a:t>
              </a:r>
              <a:r>
                <a:rPr lang="zh-TW" altLang="zh-TW" sz="15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1500" dirty="0">
                <a:solidFill>
                  <a:prstClr val="black"/>
                </a:solidFill>
                <a:latin typeface="標楷體" panose="03000509000000000000" pitchFamily="65" charset="-120"/>
                <a:ea typeface="標楷體" panose="03000509000000000000" pitchFamily="65" charset="-120"/>
              </a:endParaRPr>
            </a:p>
            <a:p>
              <a:pPr>
                <a:defRPr/>
              </a:pPr>
              <a:r>
                <a:rPr lang="en-US" altLang="zh-TW" sz="1500" dirty="0">
                  <a:solidFill>
                    <a:prstClr val="black"/>
                  </a:solidFill>
                  <a:latin typeface="標楷體" panose="03000509000000000000" pitchFamily="65" charset="-120"/>
                  <a:ea typeface="標楷體" panose="03000509000000000000" pitchFamily="65" charset="-120"/>
                </a:rPr>
                <a:t>3.</a:t>
              </a:r>
              <a:r>
                <a:rPr lang="zh-TW" altLang="zh-TW" sz="15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1500" dirty="0">
                  <a:solidFill>
                    <a:prstClr val="black"/>
                  </a:solidFill>
                  <a:latin typeface="標楷體" panose="03000509000000000000" pitchFamily="65" charset="-120"/>
                  <a:ea typeface="標楷體" panose="03000509000000000000" pitchFamily="65" charset="-120"/>
                </a:rPr>
                <a:t>4.</a:t>
              </a:r>
              <a:r>
                <a:rPr lang="zh-TW" altLang="en-US" sz="1500" dirty="0">
                  <a:solidFill>
                    <a:prstClr val="black"/>
                  </a:solidFill>
                  <a:latin typeface="標楷體" panose="03000509000000000000" pitchFamily="65" charset="-120"/>
                  <a:ea typeface="標楷體" panose="03000509000000000000" pitchFamily="65" charset="-120"/>
                </a:rPr>
                <a:t>於</a:t>
              </a:r>
              <a:r>
                <a:rPr lang="zh-TW" altLang="zh-TW" sz="1500" dirty="0">
                  <a:solidFill>
                    <a:prstClr val="black"/>
                  </a:solidFill>
                  <a:latin typeface="標楷體" panose="03000509000000000000" pitchFamily="65" charset="-120"/>
                  <a:ea typeface="標楷體" panose="03000509000000000000" pitchFamily="65" charset="-120"/>
                </a:rPr>
                <a:t>選填志願時</a:t>
              </a:r>
              <a:r>
                <a:rPr lang="zh-TW" altLang="en-US" sz="1500" dirty="0">
                  <a:solidFill>
                    <a:prstClr val="black"/>
                  </a:solidFill>
                  <a:latin typeface="標楷體" panose="03000509000000000000" pitchFamily="65" charset="-120"/>
                  <a:ea typeface="標楷體" panose="03000509000000000000" pitchFamily="65" charset="-120"/>
                </a:rPr>
                <a:t>提供</a:t>
              </a:r>
              <a:r>
                <a:rPr lang="zh-TW" altLang="zh-TW" sz="1500" dirty="0">
                  <a:solidFill>
                    <a:prstClr val="black"/>
                  </a:solidFill>
                  <a:latin typeface="標楷體" panose="03000509000000000000" pitchFamily="65" charset="-120"/>
                  <a:ea typeface="標楷體" panose="03000509000000000000" pitchFamily="65" charset="-120"/>
                </a:rPr>
                <a:t>參考外，</a:t>
              </a:r>
              <a:r>
                <a:rPr lang="zh-TW" altLang="zh-TW" sz="15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1500" dirty="0">
                  <a:solidFill>
                    <a:prstClr val="black"/>
                  </a:solidFill>
                  <a:latin typeface="標楷體" panose="03000509000000000000" pitchFamily="65" charset="-120"/>
                  <a:ea typeface="標楷體" panose="03000509000000000000" pitchFamily="65" charset="-120"/>
                </a:rPr>
                <a:t>。</a:t>
              </a:r>
              <a:endParaRPr lang="en-US" altLang="zh-TW" sz="1500" b="1" dirty="0">
                <a:solidFill>
                  <a:prstClr val="black"/>
                </a:solidFill>
                <a:latin typeface="標楷體" panose="03000509000000000000" pitchFamily="65" charset="-120"/>
                <a:ea typeface="標楷體" panose="03000509000000000000" pitchFamily="65" charset="-120"/>
              </a:endParaRPr>
            </a:p>
          </p:txBody>
        </p:sp>
        <p:sp>
          <p:nvSpPr>
            <p:cNvPr id="4" name="圓角矩形 3"/>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b="1" dirty="0">
                  <a:solidFill>
                    <a:srgbClr val="FF0000"/>
                  </a:solidFill>
                  <a:latin typeface="標楷體" panose="03000509000000000000" pitchFamily="65" charset="-120"/>
                  <a:ea typeface="標楷體" panose="03000509000000000000" pitchFamily="65" charset="-120"/>
                </a:rPr>
                <a:t>學生：</a:t>
              </a:r>
              <a:r>
                <a:rPr lang="en-US" altLang="zh-TW" b="1" u="sng" dirty="0">
                  <a:solidFill>
                    <a:srgbClr val="FF0000"/>
                  </a:solidFill>
                  <a:latin typeface="標楷體" panose="03000509000000000000" pitchFamily="65" charset="-120"/>
                  <a:ea typeface="標楷體" panose="03000509000000000000" pitchFamily="65" charset="-120"/>
                </a:rPr>
                <a:t>       </a:t>
              </a:r>
              <a:r>
                <a:rPr lang="zh-TW" altLang="zh-TW" b="1" dirty="0">
                  <a:solidFill>
                    <a:srgbClr val="FF0000"/>
                  </a:solidFill>
                  <a:latin typeface="標楷體" panose="03000509000000000000" pitchFamily="65" charset="-120"/>
                  <a:ea typeface="標楷體" panose="03000509000000000000" pitchFamily="65" charset="-120"/>
                </a:rPr>
                <a:t>身分證字號：</a:t>
              </a:r>
              <a:r>
                <a:rPr lang="en-US" altLang="zh-TW" b="1" dirty="0">
                  <a:solidFill>
                    <a:srgbClr val="FF0000"/>
                  </a:solidFill>
                  <a:latin typeface="標楷體" panose="03000509000000000000" pitchFamily="65" charset="-120"/>
                  <a:ea typeface="標楷體" panose="03000509000000000000" pitchFamily="65" charset="-120"/>
                </a:rPr>
                <a:t>_________</a:t>
              </a:r>
              <a:endParaRPr lang="zh-TW" altLang="zh-TW" b="1" dirty="0">
                <a:solidFill>
                  <a:srgbClr val="FF0000"/>
                </a:solidFill>
                <a:latin typeface="標楷體" panose="03000509000000000000" pitchFamily="65" charset="-120"/>
                <a:ea typeface="標楷體" panose="03000509000000000000" pitchFamily="65" charset="-120"/>
              </a:endParaRPr>
            </a:p>
            <a:p>
              <a:pPr>
                <a:defRPr/>
              </a:pPr>
              <a:r>
                <a:rPr lang="zh-TW" altLang="zh-TW" dirty="0">
                  <a:solidFill>
                    <a:prstClr val="black"/>
                  </a:solidFill>
                  <a:latin typeface="標楷體" panose="03000509000000000000" pitchFamily="65" charset="-120"/>
                  <a:ea typeface="標楷體" panose="03000509000000000000" pitchFamily="65" charset="-120"/>
                </a:rPr>
                <a:t>個別序位之比率及</a:t>
              </a:r>
              <a:r>
                <a:rPr lang="zh-TW" altLang="en-US" dirty="0">
                  <a:solidFill>
                    <a:prstClr val="black"/>
                  </a:solidFill>
                  <a:latin typeface="標楷體" panose="03000509000000000000" pitchFamily="65" charset="-120"/>
                  <a:ea typeface="標楷體" panose="03000509000000000000" pitchFamily="65" charset="-120"/>
                </a:rPr>
                <a:t>累積</a:t>
              </a:r>
              <a:r>
                <a:rPr lang="zh-TW" altLang="zh-TW" dirty="0">
                  <a:solidFill>
                    <a:prstClr val="black"/>
                  </a:solidFill>
                  <a:latin typeface="標楷體" panose="03000509000000000000" pitchFamily="65" charset="-120"/>
                  <a:ea typeface="標楷體" panose="03000509000000000000" pitchFamily="65" charset="-120"/>
                </a:rPr>
                <a:t>人數區間：</a:t>
              </a:r>
            </a:p>
            <a:p>
              <a:pPr>
                <a:defRPr/>
              </a:pPr>
              <a:r>
                <a:rPr lang="zh-TW" altLang="zh-TW" dirty="0">
                  <a:solidFill>
                    <a:prstClr val="black"/>
                  </a:solidFill>
                  <a:latin typeface="標楷體" panose="03000509000000000000" pitchFamily="65" charset="-120"/>
                  <a:ea typeface="標楷體" panose="03000509000000000000" pitchFamily="65" charset="-120"/>
                </a:rPr>
                <a:t>比</a:t>
              </a:r>
              <a:r>
                <a:rPr lang="zh-TW" altLang="en-US" dirty="0">
                  <a:solidFill>
                    <a:prstClr val="black"/>
                  </a:solidFill>
                  <a:latin typeface="標楷體" panose="03000509000000000000" pitchFamily="65" charset="-120"/>
                  <a:ea typeface="標楷體" panose="03000509000000000000" pitchFamily="65" charset="-120"/>
                </a:rPr>
                <a:t>    </a:t>
              </a:r>
              <a:r>
                <a:rPr lang="zh-TW" altLang="zh-TW" dirty="0">
                  <a:solidFill>
                    <a:prstClr val="black"/>
                  </a:solidFill>
                  <a:latin typeface="標楷體" panose="03000509000000000000" pitchFamily="65" charset="-120"/>
                  <a:ea typeface="標楷體" panose="03000509000000000000" pitchFamily="65" charset="-120"/>
                </a:rPr>
                <a:t>率區間：</a:t>
              </a:r>
              <a:r>
                <a:rPr lang="en-US" altLang="zh-TW" u="sng" dirty="0">
                  <a:solidFill>
                    <a:prstClr val="black"/>
                  </a:solidFill>
                  <a:latin typeface="標楷體" panose="03000509000000000000" pitchFamily="65" charset="-120"/>
                  <a:ea typeface="標楷體" panose="03000509000000000000" pitchFamily="65" charset="-120"/>
                </a:rPr>
                <a:t>        </a:t>
              </a:r>
              <a:r>
                <a:rPr lang="zh-TW" altLang="zh-TW" dirty="0">
                  <a:solidFill>
                    <a:prstClr val="black"/>
                  </a:solidFill>
                  <a:latin typeface="標楷體" panose="03000509000000000000" pitchFamily="65" charset="-120"/>
                  <a:ea typeface="標楷體" panose="03000509000000000000" pitchFamily="65" charset="-120"/>
                </a:rPr>
                <a:t>％～</a:t>
              </a:r>
              <a:r>
                <a:rPr lang="en-US" altLang="zh-TW" u="sng" dirty="0">
                  <a:solidFill>
                    <a:prstClr val="black"/>
                  </a:solidFill>
                  <a:latin typeface="標楷體" panose="03000509000000000000" pitchFamily="65" charset="-120"/>
                  <a:ea typeface="標楷體" panose="03000509000000000000" pitchFamily="65" charset="-120"/>
                </a:rPr>
                <a:t>       </a:t>
              </a:r>
              <a:r>
                <a:rPr lang="zh-TW" altLang="zh-TW" dirty="0">
                  <a:solidFill>
                    <a:prstClr val="black"/>
                  </a:solidFill>
                  <a:latin typeface="標楷體" panose="03000509000000000000" pitchFamily="65" charset="-120"/>
                  <a:ea typeface="標楷體" panose="03000509000000000000" pitchFamily="65" charset="-120"/>
                </a:rPr>
                <a:t>％；</a:t>
              </a:r>
            </a:p>
            <a:p>
              <a:pPr>
                <a:defRPr/>
              </a:pPr>
              <a:r>
                <a:rPr lang="zh-TW" altLang="en-US" dirty="0">
                  <a:solidFill>
                    <a:prstClr val="black"/>
                  </a:solidFill>
                  <a:latin typeface="標楷體" panose="03000509000000000000" pitchFamily="65" charset="-120"/>
                  <a:ea typeface="標楷體" panose="03000509000000000000" pitchFamily="65" charset="-120"/>
                </a:rPr>
                <a:t>累積</a:t>
              </a:r>
              <a:r>
                <a:rPr lang="zh-TW" altLang="zh-TW" dirty="0">
                  <a:solidFill>
                    <a:prstClr val="black"/>
                  </a:solidFill>
                  <a:latin typeface="標楷體" panose="03000509000000000000" pitchFamily="65" charset="-120"/>
                  <a:ea typeface="標楷體" panose="03000509000000000000" pitchFamily="65" charset="-120"/>
                </a:rPr>
                <a:t>人數區間：</a:t>
              </a:r>
              <a:r>
                <a:rPr lang="en-US" altLang="zh-TW" u="sng" dirty="0">
                  <a:solidFill>
                    <a:prstClr val="black"/>
                  </a:solidFill>
                  <a:latin typeface="標楷體" panose="03000509000000000000" pitchFamily="65" charset="-120"/>
                  <a:ea typeface="標楷體" panose="03000509000000000000" pitchFamily="65" charset="-120"/>
                </a:rPr>
                <a:t>        </a:t>
              </a:r>
              <a:r>
                <a:rPr lang="zh-TW" altLang="zh-TW" dirty="0">
                  <a:solidFill>
                    <a:prstClr val="black"/>
                  </a:solidFill>
                  <a:latin typeface="標楷體" panose="03000509000000000000" pitchFamily="65" charset="-120"/>
                  <a:ea typeface="標楷體" panose="03000509000000000000" pitchFamily="65" charset="-120"/>
                </a:rPr>
                <a:t>人～</a:t>
              </a:r>
              <a:r>
                <a:rPr lang="en-US" altLang="zh-TW" u="sng" dirty="0">
                  <a:solidFill>
                    <a:prstClr val="black"/>
                  </a:solidFill>
                  <a:latin typeface="標楷體" panose="03000509000000000000" pitchFamily="65" charset="-120"/>
                  <a:ea typeface="標楷體" panose="03000509000000000000" pitchFamily="65" charset="-120"/>
                </a:rPr>
                <a:t>       </a:t>
              </a:r>
              <a:r>
                <a:rPr lang="zh-TW" altLang="zh-TW" dirty="0">
                  <a:solidFill>
                    <a:prstClr val="black"/>
                  </a:solidFill>
                  <a:latin typeface="標楷體" panose="03000509000000000000" pitchFamily="65" charset="-120"/>
                  <a:ea typeface="標楷體" panose="03000509000000000000" pitchFamily="65" charset="-120"/>
                </a:rPr>
                <a:t>人</a:t>
              </a:r>
              <a:r>
                <a:rPr lang="zh-TW" altLang="en-US" dirty="0">
                  <a:solidFill>
                    <a:prstClr val="black"/>
                  </a:solidFill>
                  <a:latin typeface="標楷體" panose="03000509000000000000" pitchFamily="65" charset="-120"/>
                  <a:ea typeface="標楷體" panose="03000509000000000000" pitchFamily="65" charset="-120"/>
                </a:rPr>
                <a:t>。</a:t>
              </a:r>
              <a:endParaRPr lang="zh-TW" altLang="en-US" dirty="0">
                <a:solidFill>
                  <a:prstClr val="black"/>
                </a:solidFill>
              </a:endParaRPr>
            </a:p>
          </p:txBody>
        </p:sp>
      </p:grpSp>
      <p:sp>
        <p:nvSpPr>
          <p:cNvPr id="138243" name="矩形 5"/>
          <p:cNvSpPr>
            <a:spLocks noChangeArrowheads="1"/>
          </p:cNvSpPr>
          <p:nvPr/>
        </p:nvSpPr>
        <p:spPr bwMode="auto">
          <a:xfrm>
            <a:off x="1835696" y="836712"/>
            <a:ext cx="5948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smtClean="0">
                <a:solidFill>
                  <a:srgbClr val="000000"/>
                </a:solidFill>
                <a:latin typeface="微軟正黑體" panose="020B0604030504040204" pitchFamily="34" charset="-120"/>
              </a:rPr>
              <a:t>10</a:t>
            </a:r>
            <a:r>
              <a:rPr lang="en-US" altLang="zh-TW" b="1" dirty="0" smtClean="0">
                <a:latin typeface="微軟正黑體" panose="020B0604030504040204" pitchFamily="34" charset="-120"/>
              </a:rPr>
              <a:t>6</a:t>
            </a:r>
            <a:r>
              <a:rPr lang="zh-TW" altLang="en-US" b="1" dirty="0">
                <a:solidFill>
                  <a:srgbClr val="000000"/>
                </a:solidFill>
                <a:latin typeface="微軟正黑體" panose="020B0604030504040204" pitchFamily="34" charset="-120"/>
              </a:rPr>
              <a:t>學年度臺南就學區學生免試入學</a:t>
            </a:r>
            <a:r>
              <a:rPr lang="zh-TW" altLang="en-US" b="1" dirty="0">
                <a:solidFill>
                  <a:srgbClr val="FF0000"/>
                </a:solidFill>
                <a:latin typeface="微軟正黑體" panose="020B0604030504040204" pitchFamily="34" charset="-120"/>
              </a:rPr>
              <a:t>個別序位</a:t>
            </a:r>
            <a:r>
              <a:rPr lang="zh-TW" altLang="en-US" b="1" dirty="0">
                <a:solidFill>
                  <a:srgbClr val="000000"/>
                </a:solidFill>
                <a:latin typeface="微軟正黑體" panose="020B0604030504040204" pitchFamily="34" charset="-120"/>
              </a:rPr>
              <a:t>表</a:t>
            </a:r>
          </a:p>
        </p:txBody>
      </p:sp>
      <p:sp>
        <p:nvSpPr>
          <p:cNvPr id="1382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754F92-1105-4EC3-B240-9ECB26B7D92A}" type="slidenum">
              <a:rPr kumimoji="0" lang="zh-TW" altLang="en-US" smtClean="0">
                <a:solidFill>
                  <a:srgbClr val="FEFFFF"/>
                </a:solidFill>
                <a:latin typeface="Century Gothic" panose="020B0502020202020204" pitchFamily="34" charset="0"/>
              </a:rPr>
              <a:pPr/>
              <a:t>56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550853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457200" y="274638"/>
            <a:ext cx="7467600" cy="706090"/>
          </a:xfrm>
        </p:spPr>
        <p:txBody>
          <a:bodyPr/>
          <a:lstStyle/>
          <a:p>
            <a:r>
              <a:rPr lang="zh-TW" altLang="en-US" dirty="0" smtClean="0"/>
              <a:t>個別序位分數</a:t>
            </a:r>
          </a:p>
        </p:txBody>
      </p:sp>
      <p:graphicFrame>
        <p:nvGraphicFramePr>
          <p:cNvPr id="3" name="表格 2"/>
          <p:cNvGraphicFramePr>
            <a:graphicFrameLocks noGrp="1"/>
          </p:cNvGraphicFramePr>
          <p:nvPr>
            <p:extLst>
              <p:ext uri="{D42A27DB-BD31-4B8C-83A1-F6EECF244321}">
                <p14:modId xmlns:p14="http://schemas.microsoft.com/office/powerpoint/2010/main" val="2790325821"/>
              </p:ext>
            </p:extLst>
          </p:nvPr>
        </p:nvGraphicFramePr>
        <p:xfrm>
          <a:off x="457200" y="980724"/>
          <a:ext cx="8686800" cy="5877275"/>
        </p:xfrm>
        <a:graphic>
          <a:graphicData uri="http://schemas.openxmlformats.org/drawingml/2006/table">
            <a:tbl>
              <a:tblPr/>
              <a:tblGrid>
                <a:gridCol w="2461595">
                  <a:extLst>
                    <a:ext uri="{9D8B030D-6E8A-4147-A177-3AD203B41FA5}">
                      <a16:colId xmlns:a16="http://schemas.microsoft.com/office/drawing/2014/main" val="20000"/>
                    </a:ext>
                  </a:extLst>
                </a:gridCol>
                <a:gridCol w="2463271">
                  <a:extLst>
                    <a:ext uri="{9D8B030D-6E8A-4147-A177-3AD203B41FA5}">
                      <a16:colId xmlns:a16="http://schemas.microsoft.com/office/drawing/2014/main" val="20001"/>
                    </a:ext>
                  </a:extLst>
                </a:gridCol>
                <a:gridCol w="1880128">
                  <a:extLst>
                    <a:ext uri="{9D8B030D-6E8A-4147-A177-3AD203B41FA5}">
                      <a16:colId xmlns:a16="http://schemas.microsoft.com/office/drawing/2014/main" val="20002"/>
                    </a:ext>
                  </a:extLst>
                </a:gridCol>
                <a:gridCol w="1881806">
                  <a:extLst>
                    <a:ext uri="{9D8B030D-6E8A-4147-A177-3AD203B41FA5}">
                      <a16:colId xmlns:a16="http://schemas.microsoft.com/office/drawing/2014/main" val="20003"/>
                    </a:ext>
                  </a:extLst>
                </a:gridCol>
              </a:tblGrid>
              <a:tr h="56558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0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比序項目</a:t>
                      </a:r>
                      <a:endParaRPr kumimoji="0" lang="zh-TW" altLang="zh-TW" sz="20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個別序位表</a:t>
                      </a:r>
                      <a:endParaRPr kumimoji="0" lang="zh-TW" altLang="zh-TW" sz="20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選填志願時出現</a:t>
                      </a:r>
                      <a:endParaRPr kumimoji="0" lang="zh-TW" altLang="zh-TW" sz="20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348559">
                <a:tc row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1.志願序</a:t>
                      </a:r>
                      <a:endParaRPr kumimoji="0" lang="zh-TW" altLang="zh-TW" sz="20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志願序</a:t>
                      </a:r>
                      <a:endParaRPr kumimoji="0" lang="zh-TW" altLang="zh-TW" sz="20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20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10</a:t>
                      </a:r>
                      <a:endParaRPr kumimoji="0" lang="zh-TW" altLang="zh-TW" sz="20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48559">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20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77646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2.多元學習表現</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競賽成績</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48559">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獎勵紀錄</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48559">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社團參與</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48559">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服務學習</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48559">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體適能</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699096">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633742">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3.</a:t>
                      </a:r>
                      <a:r>
                        <a:rPr kumimoji="0" lang="zh-TW" altLang="en-US" sz="20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就近入學</a:t>
                      </a:r>
                      <a:endParaRPr kumimoji="0" lang="zh-TW" altLang="en-US" sz="20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p>
                      <a:pPr marL="0" marR="0" lvl="0" indent="0" algn="l" defTabSz="9144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0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55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4.</a:t>
                      </a:r>
                      <a:r>
                        <a:rPr kumimoji="0" lang="zh-TW" altLang="en-US"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0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30</a:t>
                      </a:r>
                      <a:r>
                        <a:rPr kumimoji="0" lang="zh-TW" altLang="zh-TW" sz="20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20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55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3914">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總分：100分</a:t>
                      </a:r>
                      <a:endParaRPr kumimoji="0" lang="zh-TW" altLang="zh-TW" sz="20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80</a:t>
                      </a:r>
                      <a:endParaRPr kumimoji="0" lang="zh-TW" altLang="zh-TW" sz="20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0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20</a:t>
                      </a:r>
                      <a:endParaRPr kumimoji="0" lang="zh-TW" altLang="zh-TW" sz="20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3335" marR="133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p:cNvSpPr/>
          <p:nvPr/>
        </p:nvSpPr>
        <p:spPr>
          <a:xfrm>
            <a:off x="5364088" y="2204865"/>
            <a:ext cx="1872208" cy="46531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03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12EFFA-3845-43B9-9024-08094F913C8C}" type="slidenum">
              <a:rPr kumimoji="0" lang="zh-TW" altLang="en-US" smtClean="0">
                <a:solidFill>
                  <a:srgbClr val="FEFFFF"/>
                </a:solidFill>
                <a:latin typeface="Century Gothic" panose="020B0502020202020204" pitchFamily="34" charset="0"/>
              </a:rPr>
              <a:pPr/>
              <a:t>57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88430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6"/>
          <p:cNvSpPr>
            <a:spLocks noGrp="1"/>
          </p:cNvSpPr>
          <p:nvPr>
            <p:ph idx="1"/>
          </p:nvPr>
        </p:nvSpPr>
        <p:spPr>
          <a:xfrm>
            <a:off x="1485900" y="1538288"/>
            <a:ext cx="6172200" cy="3694510"/>
          </a:xfrm>
        </p:spPr>
        <p:txBody>
          <a:bodyPr/>
          <a:lstStyle/>
          <a:p>
            <a:pPr>
              <a:buFontTx/>
              <a:buBlip>
                <a:blip r:embed="rId3"/>
              </a:buBlip>
            </a:pPr>
            <a:r>
              <a:rPr lang="zh-TW" altLang="en-US" sz="1800"/>
              <a:t>登入志願選填系統時可以看到此一資訊</a:t>
            </a:r>
            <a:r>
              <a:rPr lang="en-US" altLang="zh-TW" smtClean="0"/>
              <a:t/>
            </a:r>
            <a:br>
              <a:rPr lang="en-US" altLang="zh-TW" smtClean="0"/>
            </a:br>
            <a:endParaRPr lang="en-US" altLang="zh-TW" smtClean="0"/>
          </a:p>
        </p:txBody>
      </p:sp>
      <p:sp>
        <p:nvSpPr>
          <p:cNvPr id="2" name="按鈕形 1"/>
          <p:cNvSpPr/>
          <p:nvPr/>
        </p:nvSpPr>
        <p:spPr>
          <a:xfrm>
            <a:off x="1416844" y="1970485"/>
            <a:ext cx="6534150" cy="1944290"/>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a:t>
            </a:r>
            <a:r>
              <a:rPr lang="zh-TW" altLang="en-US" sz="2400" b="1" u="sng" dirty="0">
                <a:solidFill>
                  <a:srgbClr val="FF0000"/>
                </a:solidFill>
                <a:latin typeface="標楷體" panose="03000509000000000000" pitchFamily="65" charset="-120"/>
                <a:ea typeface="標楷體" panose="03000509000000000000" pitchFamily="65" charset="-120"/>
              </a:rPr>
              <a:t>王大明</a:t>
            </a:r>
            <a:r>
              <a:rPr lang="zh-TW" altLang="en-US" sz="2400" b="1" dirty="0">
                <a:solidFill>
                  <a:srgbClr val="FF0000"/>
                </a:solidFill>
                <a:latin typeface="標楷體" panose="03000509000000000000" pitchFamily="65" charset="-120"/>
                <a:ea typeface="標楷體" panose="03000509000000000000" pitchFamily="65" charset="-120"/>
              </a:rPr>
              <a:t>    </a:t>
            </a:r>
            <a:r>
              <a:rPr lang="zh-TW" altLang="zh-TW" sz="2400" b="1" dirty="0">
                <a:solidFill>
                  <a:srgbClr val="FF0000"/>
                </a:solidFill>
                <a:latin typeface="標楷體" panose="03000509000000000000" pitchFamily="65" charset="-120"/>
                <a:ea typeface="標楷體" panose="03000509000000000000" pitchFamily="65" charset="-120"/>
              </a:rPr>
              <a:t>身分證字號：</a:t>
            </a:r>
            <a:r>
              <a:rPr lang="en-US" altLang="zh-TW" sz="2400" b="1" u="sng" dirty="0">
                <a:solidFill>
                  <a:srgbClr val="FF0000"/>
                </a:solidFill>
                <a:latin typeface="標楷體" panose="03000509000000000000" pitchFamily="65" charset="-120"/>
                <a:ea typeface="標楷體" panose="03000509000000000000" pitchFamily="65" charset="-120"/>
              </a:rPr>
              <a:t>R123456789</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a:t>
            </a:r>
            <a:r>
              <a:rPr lang="zh-TW" altLang="en-US" sz="2400"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率區間：</a:t>
            </a:r>
            <a:r>
              <a:rPr lang="en-US" altLang="zh-TW" sz="2400" u="sng" dirty="0">
                <a:solidFill>
                  <a:prstClr val="black"/>
                </a:solidFill>
                <a:latin typeface="標楷體" panose="03000509000000000000" pitchFamily="65" charset="-120"/>
                <a:ea typeface="標楷體" panose="03000509000000000000" pitchFamily="65" charset="-120"/>
              </a:rPr>
              <a:t>  </a:t>
            </a:r>
            <a:r>
              <a:rPr lang="en-US" altLang="zh-TW" sz="2400" u="sng" dirty="0">
                <a:solidFill>
                  <a:srgbClr val="FF0000"/>
                </a:solidFill>
                <a:latin typeface="標楷體" panose="03000509000000000000" pitchFamily="65" charset="-120"/>
                <a:ea typeface="標楷體" panose="03000509000000000000" pitchFamily="65" charset="-120"/>
              </a:rPr>
              <a:t>2.36</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r>
              <a:rPr lang="en-US" altLang="zh-TW" sz="2400" u="sng" dirty="0">
                <a:solidFill>
                  <a:prstClr val="black"/>
                </a:solidFill>
                <a:latin typeface="標楷體" panose="03000509000000000000" pitchFamily="65" charset="-120"/>
                <a:ea typeface="標楷體" panose="03000509000000000000" pitchFamily="65" charset="-120"/>
              </a:rPr>
              <a:t> </a:t>
            </a:r>
            <a:r>
              <a:rPr lang="en-US" altLang="zh-TW" sz="2400" u="sng" dirty="0">
                <a:solidFill>
                  <a:srgbClr val="FF0000"/>
                </a:solidFill>
                <a:latin typeface="標楷體" panose="03000509000000000000" pitchFamily="65" charset="-120"/>
                <a:ea typeface="標楷體" panose="03000509000000000000" pitchFamily="65" charset="-120"/>
              </a:rPr>
              <a:t>3.37</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r>
              <a:rPr lang="en-US" altLang="zh-TW" sz="2400" u="sng" dirty="0">
                <a:solidFill>
                  <a:prstClr val="black"/>
                </a:solidFill>
                <a:latin typeface="標楷體" panose="03000509000000000000" pitchFamily="65" charset="-120"/>
                <a:ea typeface="標楷體" panose="03000509000000000000" pitchFamily="65" charset="-120"/>
              </a:rPr>
              <a:t>  </a:t>
            </a:r>
            <a:r>
              <a:rPr lang="en-US" altLang="zh-TW" sz="2400" u="sng" dirty="0">
                <a:solidFill>
                  <a:srgbClr val="FF0000"/>
                </a:solidFill>
                <a:latin typeface="標楷體" panose="03000509000000000000" pitchFamily="65" charset="-120"/>
                <a:ea typeface="標楷體" panose="03000509000000000000" pitchFamily="65" charset="-120"/>
              </a:rPr>
              <a:t>236</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en-US" sz="2400" u="sng" dirty="0">
                <a:solidFill>
                  <a:prstClr val="black"/>
                </a:solidFill>
                <a:latin typeface="標楷體" panose="03000509000000000000" pitchFamily="65" charset="-120"/>
                <a:ea typeface="標楷體" panose="03000509000000000000" pitchFamily="65" charset="-120"/>
              </a:rPr>
              <a:t> </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en-US" sz="2400" u="sng" dirty="0">
                <a:solidFill>
                  <a:prstClr val="black"/>
                </a:solidFill>
                <a:latin typeface="標楷體" panose="03000509000000000000" pitchFamily="65" charset="-120"/>
                <a:ea typeface="標楷體" panose="03000509000000000000" pitchFamily="65" charset="-120"/>
              </a:rPr>
              <a:t> </a:t>
            </a:r>
            <a:r>
              <a:rPr lang="en-US" altLang="zh-TW" sz="2400" u="sng" dirty="0">
                <a:solidFill>
                  <a:srgbClr val="FF0000"/>
                </a:solidFill>
                <a:latin typeface="標楷體" panose="03000509000000000000" pitchFamily="65" charset="-120"/>
                <a:ea typeface="標楷體" panose="03000509000000000000" pitchFamily="65" charset="-120"/>
              </a:rPr>
              <a:t>337</a:t>
            </a:r>
            <a:r>
              <a:rPr lang="en-US" altLang="zh-TW" sz="2400" u="sng" dirty="0">
                <a:solidFill>
                  <a:prstClr val="black"/>
                </a:solidFill>
                <a:latin typeface="標楷體" panose="03000509000000000000" pitchFamily="65" charset="-120"/>
                <a:ea typeface="標楷體" panose="03000509000000000000" pitchFamily="65" charset="-120"/>
              </a:rPr>
              <a:t> </a:t>
            </a:r>
            <a:r>
              <a:rPr lang="zh-TW" altLang="en-US" sz="2400" u="sng" dirty="0">
                <a:solidFill>
                  <a:prstClr val="black"/>
                </a:solidFill>
                <a:latin typeface="標楷體" panose="03000509000000000000" pitchFamily="65" charset="-120"/>
                <a:ea typeface="標楷體" panose="03000509000000000000" pitchFamily="65" charset="-120"/>
              </a:rPr>
              <a:t> </a:t>
            </a:r>
            <a:r>
              <a:rPr lang="zh-TW" altLang="zh-TW" sz="2400" dirty="0">
                <a:solidFill>
                  <a:prstClr val="black"/>
                </a:solidFill>
                <a:latin typeface="標楷體" panose="03000509000000000000" pitchFamily="65" charset="-120"/>
                <a:ea typeface="標楷體" panose="03000509000000000000" pitchFamily="65" charset="-120"/>
              </a:rPr>
              <a:t>人</a:t>
            </a:r>
            <a:r>
              <a:rPr lang="zh-TW" altLang="en-US" sz="2400" dirty="0">
                <a:solidFill>
                  <a:prstClr val="black"/>
                </a:solidFill>
                <a:latin typeface="標楷體" panose="03000509000000000000" pitchFamily="65" charset="-120"/>
                <a:ea typeface="標楷體" panose="03000509000000000000" pitchFamily="65" charset="-120"/>
              </a:rPr>
              <a:t>。</a:t>
            </a:r>
          </a:p>
        </p:txBody>
      </p:sp>
      <p:sp>
        <p:nvSpPr>
          <p:cNvPr id="142340" name="矩形 4"/>
          <p:cNvSpPr>
            <a:spLocks noChangeArrowheads="1"/>
          </p:cNvSpPr>
          <p:nvPr/>
        </p:nvSpPr>
        <p:spPr bwMode="auto">
          <a:xfrm>
            <a:off x="1485900" y="1096566"/>
            <a:ext cx="594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a:solidFill>
                  <a:srgbClr val="FF0000"/>
                </a:solidFill>
                <a:latin typeface="微軟正黑體" panose="020B0604030504040204" pitchFamily="34" charset="-120"/>
              </a:rPr>
              <a:t>臺南就學區</a:t>
            </a:r>
            <a:r>
              <a:rPr lang="zh-TW" altLang="en-US" sz="2100" b="1">
                <a:solidFill>
                  <a:srgbClr val="000000"/>
                </a:solidFill>
                <a:latin typeface="微軟正黑體" panose="020B0604030504040204" pitchFamily="34" charset="-120"/>
              </a:rPr>
              <a:t>學生免試入學</a:t>
            </a:r>
            <a:r>
              <a:rPr lang="zh-TW" altLang="en-US" sz="2100" b="1">
                <a:solidFill>
                  <a:srgbClr val="FF0000"/>
                </a:solidFill>
                <a:latin typeface="微軟正黑體" panose="020B0604030504040204" pitchFamily="34" charset="-120"/>
              </a:rPr>
              <a:t>個別序位</a:t>
            </a:r>
            <a:r>
              <a:rPr lang="zh-TW" altLang="en-US" sz="2100" b="1">
                <a:solidFill>
                  <a:srgbClr val="000000"/>
                </a:solidFill>
                <a:latin typeface="微軟正黑體" panose="020B0604030504040204" pitchFamily="34" charset="-120"/>
              </a:rPr>
              <a:t>表示例</a:t>
            </a:r>
          </a:p>
        </p:txBody>
      </p:sp>
      <p:sp>
        <p:nvSpPr>
          <p:cNvPr id="142341" name="文字方塊 5"/>
          <p:cNvSpPr txBox="1">
            <a:spLocks noChangeArrowheads="1"/>
          </p:cNvSpPr>
          <p:nvPr/>
        </p:nvSpPr>
        <p:spPr bwMode="auto">
          <a:xfrm>
            <a:off x="1435894" y="4189810"/>
            <a:ext cx="62722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dirty="0">
                <a:solidFill>
                  <a:srgbClr val="000000"/>
                </a:solidFill>
                <a:ea typeface="新細明體" panose="02020500000000000000" pitchFamily="18" charset="-120"/>
              </a:rPr>
              <a:t>1.</a:t>
            </a:r>
            <a:r>
              <a:rPr lang="zh-TW" altLang="en-US" dirty="0">
                <a:solidFill>
                  <a:srgbClr val="000000"/>
                </a:solidFill>
                <a:ea typeface="新細明體" panose="02020500000000000000" pitchFamily="18" charset="-120"/>
              </a:rPr>
              <a:t>學生分數</a:t>
            </a:r>
            <a:r>
              <a:rPr lang="en-US" altLang="zh-TW" dirty="0">
                <a:solidFill>
                  <a:srgbClr val="000000"/>
                </a:solidFill>
                <a:ea typeface="新細明體" panose="02020500000000000000" pitchFamily="18" charset="-120"/>
              </a:rPr>
              <a:t>(</a:t>
            </a:r>
            <a:r>
              <a:rPr lang="en-US" altLang="zh-TW" dirty="0">
                <a:solidFill>
                  <a:srgbClr val="FF0000"/>
                </a:solidFill>
                <a:ea typeface="新細明體" panose="02020500000000000000" pitchFamily="18" charset="-120"/>
              </a:rPr>
              <a:t>77</a:t>
            </a:r>
            <a:r>
              <a:rPr lang="zh-TW" altLang="en-US" dirty="0">
                <a:solidFill>
                  <a:srgbClr val="FF0000"/>
                </a:solidFill>
                <a:ea typeface="新細明體" panose="02020500000000000000" pitchFamily="18" charset="-120"/>
              </a:rPr>
              <a:t>分</a:t>
            </a:r>
            <a:r>
              <a:rPr lang="en-US" altLang="zh-TW" dirty="0">
                <a:solidFill>
                  <a:srgbClr val="000000"/>
                </a:solidFill>
                <a:ea typeface="新細明體" panose="02020500000000000000" pitchFamily="18" charset="-120"/>
              </a:rPr>
              <a:t>)</a:t>
            </a:r>
            <a:r>
              <a:rPr lang="zh-TW" altLang="en-US" dirty="0">
                <a:solidFill>
                  <a:srgbClr val="000000"/>
                </a:solidFill>
                <a:ea typeface="新細明體" panose="02020500000000000000" pitchFamily="18" charset="-120"/>
              </a:rPr>
              <a:t>在臺南區排序之比率區間為</a:t>
            </a:r>
            <a:r>
              <a:rPr lang="en-US" altLang="zh-TW" dirty="0">
                <a:solidFill>
                  <a:srgbClr val="000000"/>
                </a:solidFill>
                <a:ea typeface="新細明體" panose="02020500000000000000" pitchFamily="18" charset="-120"/>
              </a:rPr>
              <a:t>2.36</a:t>
            </a:r>
            <a:r>
              <a:rPr lang="zh-TW" altLang="en-US" dirty="0">
                <a:solidFill>
                  <a:srgbClr val="000000"/>
                </a:solidFill>
                <a:ea typeface="新細明體" panose="02020500000000000000" pitchFamily="18" charset="-120"/>
              </a:rPr>
              <a:t>％</a:t>
            </a:r>
            <a:r>
              <a:rPr lang="en-US" altLang="zh-TW" dirty="0">
                <a:solidFill>
                  <a:srgbClr val="000000"/>
                </a:solidFill>
                <a:ea typeface="新細明體" panose="02020500000000000000" pitchFamily="18" charset="-120"/>
              </a:rPr>
              <a:t>-3.37</a:t>
            </a:r>
            <a:r>
              <a:rPr lang="zh-TW" altLang="en-US" dirty="0">
                <a:solidFill>
                  <a:srgbClr val="000000"/>
                </a:solidFill>
                <a:ea typeface="新細明體" panose="02020500000000000000" pitchFamily="18" charset="-120"/>
              </a:rPr>
              <a:t>％中，在臺南市之排名在</a:t>
            </a:r>
            <a:r>
              <a:rPr lang="en-US" altLang="zh-TW" dirty="0">
                <a:solidFill>
                  <a:srgbClr val="000000"/>
                </a:solidFill>
                <a:ea typeface="新細明體" panose="02020500000000000000" pitchFamily="18" charset="-120"/>
              </a:rPr>
              <a:t>236-337</a:t>
            </a:r>
            <a:r>
              <a:rPr lang="zh-TW" altLang="en-US" dirty="0">
                <a:solidFill>
                  <a:srgbClr val="000000"/>
                </a:solidFill>
                <a:ea typeface="新細明體" panose="02020500000000000000" pitchFamily="18" charset="-120"/>
              </a:rPr>
              <a:t>中。代表學生目前的分數（扣掉志願序和就近入學兩項目）最多輸給</a:t>
            </a:r>
            <a:r>
              <a:rPr lang="en-US" altLang="zh-TW" dirty="0">
                <a:solidFill>
                  <a:srgbClr val="000000"/>
                </a:solidFill>
                <a:ea typeface="新細明體" panose="02020500000000000000" pitchFamily="18" charset="-120"/>
              </a:rPr>
              <a:t>336</a:t>
            </a:r>
            <a:r>
              <a:rPr lang="zh-TW" altLang="en-US" dirty="0">
                <a:solidFill>
                  <a:srgbClr val="000000"/>
                </a:solidFill>
                <a:ea typeface="新細明體" panose="02020500000000000000" pitchFamily="18" charset="-120"/>
              </a:rPr>
              <a:t>人。</a:t>
            </a:r>
            <a:endParaRPr lang="en-US" altLang="zh-TW" dirty="0">
              <a:solidFill>
                <a:srgbClr val="000000"/>
              </a:solidFill>
              <a:ea typeface="新細明體" panose="02020500000000000000" pitchFamily="18" charset="-120"/>
            </a:endParaRPr>
          </a:p>
          <a:p>
            <a:r>
              <a:rPr lang="en-US" altLang="zh-TW" dirty="0">
                <a:solidFill>
                  <a:srgbClr val="000000"/>
                </a:solidFill>
                <a:ea typeface="新細明體" panose="02020500000000000000" pitchFamily="18" charset="-120"/>
              </a:rPr>
              <a:t>2.</a:t>
            </a:r>
            <a:r>
              <a:rPr lang="zh-TW" altLang="en-US" dirty="0">
                <a:solidFill>
                  <a:srgbClr val="000000"/>
                </a:solidFill>
                <a:ea typeface="新細明體" panose="02020500000000000000" pitchFamily="18"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6075760" y="2613422"/>
            <a:ext cx="707245" cy="4154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100">
                <a:solidFill>
                  <a:srgbClr val="FF0000"/>
                </a:solidFill>
              </a:rPr>
              <a:t>1.01</a:t>
            </a:r>
            <a:endParaRPr lang="zh-TW" altLang="en-US" sz="2100">
              <a:solidFill>
                <a:srgbClr val="FF0000"/>
              </a:solidFill>
            </a:endParaRPr>
          </a:p>
        </p:txBody>
      </p:sp>
      <p:sp>
        <p:nvSpPr>
          <p:cNvPr id="14234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CC7FD4-08DB-40D9-B12C-41B72F70E938}" type="slidenum">
              <a:rPr kumimoji="0" lang="zh-TW" altLang="en-US" smtClean="0">
                <a:solidFill>
                  <a:srgbClr val="FEFFFF"/>
                </a:solidFill>
                <a:latin typeface="Century Gothic" panose="020B0502020202020204" pitchFamily="34" charset="0"/>
              </a:rPr>
              <a:pPr/>
              <a:t>58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44781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標題 1"/>
          <p:cNvSpPr txBox="1">
            <a:spLocks/>
          </p:cNvSpPr>
          <p:nvPr/>
        </p:nvSpPr>
        <p:spPr bwMode="auto">
          <a:xfrm>
            <a:off x="683568" y="260648"/>
            <a:ext cx="7461647" cy="6477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3000" dirty="0" smtClean="0">
                <a:solidFill>
                  <a:srgbClr val="FFFF00"/>
                </a:solidFill>
                <a:latin typeface="標楷體" panose="03000509000000000000" pitchFamily="65" charset="-120"/>
                <a:ea typeface="標楷體" panose="03000509000000000000" pitchFamily="65" charset="-120"/>
              </a:rPr>
              <a:t>試辦</a:t>
            </a:r>
            <a:r>
              <a:rPr kumimoji="0" lang="zh-TW" altLang="en-US" sz="3000" dirty="0">
                <a:solidFill>
                  <a:srgbClr val="FFFF00"/>
                </a:solidFill>
                <a:latin typeface="標楷體" panose="03000509000000000000" pitchFamily="65" charset="-120"/>
                <a:ea typeface="標楷體" panose="03000509000000000000" pitchFamily="65" charset="-120"/>
              </a:rPr>
              <a:t>學習區完全免試</a:t>
            </a:r>
            <a:r>
              <a:rPr kumimoji="0" lang="en-US" altLang="zh-TW" sz="3000" dirty="0">
                <a:solidFill>
                  <a:srgbClr val="FFFF00"/>
                </a:solidFill>
                <a:latin typeface="標楷體" panose="03000509000000000000" pitchFamily="65" charset="-120"/>
                <a:ea typeface="標楷體" panose="03000509000000000000" pitchFamily="65" charset="-120"/>
              </a:rPr>
              <a:t>—107</a:t>
            </a:r>
            <a:r>
              <a:rPr kumimoji="0" lang="zh-TW" altLang="en-US" sz="3000" dirty="0">
                <a:solidFill>
                  <a:srgbClr val="FFFF00"/>
                </a:solidFill>
                <a:latin typeface="標楷體" panose="03000509000000000000" pitchFamily="65" charset="-120"/>
                <a:ea typeface="標楷體" panose="03000509000000000000" pitchFamily="65" charset="-120"/>
              </a:rPr>
              <a:t>辦理學校</a:t>
            </a:r>
          </a:p>
        </p:txBody>
      </p:sp>
      <p:graphicFrame>
        <p:nvGraphicFramePr>
          <p:cNvPr id="9" name="內容版面配置區 1"/>
          <p:cNvGraphicFramePr>
            <a:graphicFrameLocks/>
          </p:cNvGraphicFramePr>
          <p:nvPr>
            <p:extLst>
              <p:ext uri="{D42A27DB-BD31-4B8C-83A1-F6EECF244321}">
                <p14:modId xmlns:p14="http://schemas.microsoft.com/office/powerpoint/2010/main" val="2896145370"/>
              </p:ext>
            </p:extLst>
          </p:nvPr>
        </p:nvGraphicFramePr>
        <p:xfrm>
          <a:off x="539553" y="1556791"/>
          <a:ext cx="8232973" cy="4104456"/>
        </p:xfrm>
        <a:graphic>
          <a:graphicData uri="http://schemas.openxmlformats.org/drawingml/2006/table">
            <a:tbl>
              <a:tblPr>
                <a:tableStyleId>{5C22544A-7EE6-4342-B048-85BDC9FD1C3A}</a:tableStyleId>
              </a:tblPr>
              <a:tblGrid>
                <a:gridCol w="1546806">
                  <a:extLst>
                    <a:ext uri="{9D8B030D-6E8A-4147-A177-3AD203B41FA5}">
                      <a16:colId xmlns:a16="http://schemas.microsoft.com/office/drawing/2014/main" val="20000"/>
                    </a:ext>
                  </a:extLst>
                </a:gridCol>
                <a:gridCol w="1716127">
                  <a:extLst>
                    <a:ext uri="{9D8B030D-6E8A-4147-A177-3AD203B41FA5}">
                      <a16:colId xmlns:a16="http://schemas.microsoft.com/office/drawing/2014/main" val="20001"/>
                    </a:ext>
                  </a:extLst>
                </a:gridCol>
                <a:gridCol w="1503398">
                  <a:extLst>
                    <a:ext uri="{9D8B030D-6E8A-4147-A177-3AD203B41FA5}">
                      <a16:colId xmlns:a16="http://schemas.microsoft.com/office/drawing/2014/main" val="20002"/>
                    </a:ext>
                  </a:extLst>
                </a:gridCol>
                <a:gridCol w="3466642">
                  <a:extLst>
                    <a:ext uri="{9D8B030D-6E8A-4147-A177-3AD203B41FA5}">
                      <a16:colId xmlns:a16="http://schemas.microsoft.com/office/drawing/2014/main" val="20003"/>
                    </a:ext>
                  </a:extLst>
                </a:gridCol>
              </a:tblGrid>
              <a:tr h="513057">
                <a:tc>
                  <a:txBody>
                    <a:bodyPr/>
                    <a:lstStyle/>
                    <a:p>
                      <a:pPr algn="ctr" fontAlgn="ctr"/>
                      <a:r>
                        <a:rPr lang="zh-TW" altLang="en-US" sz="1600" u="none" strike="noStrike" dirty="0" smtClean="0">
                          <a:effectLst/>
                          <a:latin typeface="華康魏碑體" panose="03000709000000000000" pitchFamily="65" charset="-120"/>
                          <a:ea typeface="華康魏碑體" panose="03000709000000000000" pitchFamily="65" charset="-120"/>
                        </a:rPr>
                        <a:t>高級中學</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招生科別</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16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1600" u="none" strike="noStrike" dirty="0" smtClean="0">
                          <a:effectLst/>
                          <a:latin typeface="華康魏碑體" panose="03000709000000000000" pitchFamily="65" charset="-120"/>
                          <a:ea typeface="華康魏碑體" panose="03000709000000000000" pitchFamily="65" charset="-120"/>
                        </a:rPr>
                        <a:t>招生範圍</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13057">
                <a:tc rowSpan="7">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白河商工</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商業經營科</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6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1600" u="none" strike="noStrike" dirty="0" smtClean="0">
                          <a:effectLst/>
                          <a:latin typeface="華康魏碑體" panose="03000709000000000000" pitchFamily="65" charset="-120"/>
                          <a:ea typeface="華康魏碑體" panose="03000709000000000000" pitchFamily="65" charset="-120"/>
                        </a:rPr>
                        <a:t>白河區、東山區、</a:t>
                      </a:r>
                      <a:endParaRPr lang="en-US" altLang="zh-TW" sz="16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1600" u="none" strike="noStrike" dirty="0" smtClean="0">
                          <a:effectLst/>
                          <a:latin typeface="華康魏碑體" panose="03000709000000000000" pitchFamily="65" charset="-120"/>
                          <a:ea typeface="華康魏碑體" panose="03000709000000000000" pitchFamily="65" charset="-120"/>
                        </a:rPr>
                        <a:t>後壁區、六甲區、柳營區</a:t>
                      </a:r>
                      <a:endParaRPr lang="en-US" altLang="zh-TW" sz="1600" u="none" strike="noStrike" dirty="0" smtClean="0">
                        <a:effectLst/>
                        <a:latin typeface="華康魏碑體" panose="03000709000000000000" pitchFamily="65" charset="-120"/>
                        <a:ea typeface="華康魏碑體" panose="03000709000000000000" pitchFamily="65" charset="-120"/>
                      </a:endParaRPr>
                    </a:p>
                    <a:p>
                      <a:pPr algn="ctr" fontAlgn="ctr"/>
                      <a:endParaRPr lang="en-US" altLang="zh-TW" sz="16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1600" u="none" strike="noStrike" dirty="0" smtClean="0">
                          <a:effectLst/>
                          <a:latin typeface="華康魏碑體" panose="03000709000000000000" pitchFamily="65" charset="-120"/>
                          <a:ea typeface="華康魏碑體" panose="03000709000000000000" pitchFamily="65" charset="-120"/>
                        </a:rPr>
                        <a:t>各公私立國民中學</a:t>
                      </a:r>
                      <a:r>
                        <a:rPr lang="en-US" altLang="zh-TW" sz="1600" u="none" strike="noStrike" dirty="0" smtClean="0">
                          <a:effectLst/>
                          <a:latin typeface="華康魏碑體" panose="03000709000000000000" pitchFamily="65" charset="-120"/>
                          <a:ea typeface="華康魏碑體" panose="03000709000000000000" pitchFamily="65" charset="-120"/>
                        </a:rPr>
                        <a:t>(</a:t>
                      </a:r>
                      <a:r>
                        <a:rPr lang="zh-TW" altLang="en-US" sz="1600" u="none" strike="noStrike" dirty="0" smtClean="0">
                          <a:effectLst/>
                          <a:latin typeface="華康魏碑體" panose="03000709000000000000" pitchFamily="65" charset="-120"/>
                          <a:ea typeface="華康魏碑體" panose="03000709000000000000" pitchFamily="65" charset="-120"/>
                        </a:rPr>
                        <a:t>含高級中等學校附設國民中學部</a:t>
                      </a:r>
                      <a:r>
                        <a:rPr lang="en-US" altLang="zh-TW" sz="1600" u="none" strike="noStrike" dirty="0" smtClean="0">
                          <a:effectLst/>
                          <a:latin typeface="華康魏碑體" panose="03000709000000000000" pitchFamily="65" charset="-120"/>
                          <a:ea typeface="華康魏碑體" panose="03000709000000000000" pitchFamily="65" charset="-120"/>
                        </a:rPr>
                        <a:t>)</a:t>
                      </a:r>
                      <a:r>
                        <a:rPr lang="zh-TW" altLang="en-US" sz="1600" u="none" strike="noStrike" dirty="0" smtClean="0">
                          <a:effectLst/>
                          <a:latin typeface="華康魏碑體" panose="03000709000000000000" pitchFamily="65" charset="-120"/>
                          <a:ea typeface="華康魏碑體" panose="03000709000000000000" pitchFamily="65" charset="-120"/>
                        </a:rPr>
                        <a:t>應屆畢業生。</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3057">
                <a:tc vMerge="1">
                  <a:txBody>
                    <a:bodyPr/>
                    <a:lstStyle/>
                    <a:p>
                      <a:endParaRPr lang="zh-TW" altLang="en-US"/>
                    </a:p>
                  </a:txBody>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資料處理科</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6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513057">
                <a:tc vMerge="1">
                  <a:txBody>
                    <a:bodyPr/>
                    <a:lstStyle/>
                    <a:p>
                      <a:endParaRPr lang="zh-TW" altLang="en-US"/>
                    </a:p>
                  </a:txBody>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電機科</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6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513057">
                <a:tc vMerge="1">
                  <a:txBody>
                    <a:bodyPr/>
                    <a:lstStyle/>
                    <a:p>
                      <a:endParaRPr lang="zh-TW" altLang="en-US"/>
                    </a:p>
                  </a:txBody>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資訊科</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6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4"/>
                  </a:ext>
                </a:extLst>
              </a:tr>
              <a:tr h="513057">
                <a:tc vMerge="1">
                  <a:txBody>
                    <a:bodyPr/>
                    <a:lstStyle/>
                    <a:p>
                      <a:endParaRPr lang="zh-TW" altLang="en-US"/>
                    </a:p>
                  </a:txBody>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機械科</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6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5"/>
                  </a:ext>
                </a:extLst>
              </a:tr>
              <a:tr h="513057">
                <a:tc vMerge="1">
                  <a:txBody>
                    <a:bodyPr/>
                    <a:lstStyle/>
                    <a:p>
                      <a:endParaRPr lang="zh-TW" altLang="en-US"/>
                    </a:p>
                  </a:txBody>
                  <a:tcPr/>
                </a:tc>
                <a:tc>
                  <a:txBody>
                    <a:bodyPr/>
                    <a:lstStyle/>
                    <a:p>
                      <a:pPr algn="ctr" fontAlgn="ctr"/>
                      <a:r>
                        <a:rPr lang="zh-TW" altLang="en-US" sz="1600" u="none" strike="noStrike" dirty="0">
                          <a:effectLst/>
                          <a:latin typeface="華康魏碑體" panose="03000709000000000000" pitchFamily="65" charset="-120"/>
                          <a:ea typeface="華康魏碑體" panose="03000709000000000000" pitchFamily="65" charset="-120"/>
                        </a:rPr>
                        <a:t>製圖科</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6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16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6"/>
                  </a:ext>
                </a:extLst>
              </a:tr>
              <a:tr h="513057">
                <a:tc vMerge="1">
                  <a:txBody>
                    <a:bodyPr/>
                    <a:lstStyle/>
                    <a:p>
                      <a:endParaRPr lang="zh-TW" altLang="en-US"/>
                    </a:p>
                  </a:txBody>
                  <a:tcPr/>
                </a:tc>
                <a:tc>
                  <a:txBody>
                    <a:bodyPr/>
                    <a:lstStyle/>
                    <a:p>
                      <a:pPr marL="0" algn="ctr" defTabSz="914400" rtl="0" eaLnBrk="1" fontAlgn="ctr" latinLnBrk="0" hangingPunct="1"/>
                      <a:r>
                        <a:rPr lang="zh-TW" altLang="en-US" sz="1600" u="none" strike="noStrike" kern="1200" dirty="0">
                          <a:solidFill>
                            <a:schemeClr val="dk1"/>
                          </a:solidFill>
                          <a:effectLst/>
                          <a:latin typeface="華康魏碑體" panose="03000709000000000000" pitchFamily="65" charset="-120"/>
                          <a:ea typeface="華康魏碑體" panose="03000709000000000000" pitchFamily="65" charset="-120"/>
                          <a:cs typeface="+mn-cs"/>
                        </a:rPr>
                        <a:t>土木科</a:t>
                      </a: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1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4096" marR="4096" marT="4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14851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D5E35A1-9761-4428-BF36-D856716106C2}" type="slidenum">
              <a:rPr kumimoji="0" lang="zh-TW" altLang="en-US" smtClean="0">
                <a:solidFill>
                  <a:srgbClr val="FEFFFF"/>
                </a:solidFill>
                <a:latin typeface="Century Gothic" panose="020B0502020202020204" pitchFamily="34" charset="0"/>
              </a:rPr>
              <a:pPr/>
              <a:t>59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91704065"/>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2054226" y="1071563"/>
            <a:ext cx="4983163" cy="482600"/>
          </a:xfrm>
        </p:spPr>
        <p:txBody>
          <a:bodyPr vert="horz" wrap="square" lIns="68580" tIns="34290" rIns="68580" bIns="34290" numCol="1" anchor="t" anchorCtr="0" compatLnSpc="1">
            <a:prstTxWarp prst="textNoShape">
              <a:avLst/>
            </a:prstTxWarp>
            <a:normAutofit/>
          </a:bodyPr>
          <a:lstStyle/>
          <a:p>
            <a:pPr algn="ctr" eaLnBrk="1" hangingPunct="1">
              <a:defRPr/>
            </a:pPr>
            <a:r>
              <a:rPr lang="zh-TW" altLang="en-US" sz="2400" b="1">
                <a:solidFill>
                  <a:srgbClr val="0000FF"/>
                </a:solidFill>
              </a:rPr>
              <a:t>年級越高，學習動力越弱？</a:t>
            </a:r>
          </a:p>
        </p:txBody>
      </p:sp>
      <p:pic>
        <p:nvPicPr>
          <p:cNvPr id="23555" name="內容版面配置區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571625" y="3770314"/>
            <a:ext cx="4541838" cy="2035175"/>
          </a:xfrm>
        </p:spPr>
      </p:pic>
      <p:sp>
        <p:nvSpPr>
          <p:cNvPr id="221187" name="投影片編號版面配置區 8"/>
          <p:cNvSpPr>
            <a:spLocks noGrp="1"/>
          </p:cNvSpPr>
          <p:nvPr>
            <p:ph type="sldNum" sz="quarter" idx="12"/>
          </p:nvPr>
        </p:nvSpPr>
        <p:spPr bwMode="auto">
          <a:ln>
            <a:miter lim="800000"/>
            <a:headEnd/>
            <a:tailEnd/>
          </a:ln>
        </p:spPr>
        <p:txBody>
          <a:bodyPr vert="horz" wrap="square" lIns="68580" tIns="34290" rIns="68580" bIns="34290" numCol="1" rtlCol="0" anchor="ctr" anchorCtr="0" compatLnSpc="1">
            <a:prstTxWarp prst="textNoShape">
              <a:avLst/>
            </a:prstTxWarp>
          </a:bodyPr>
          <a:lstStyle/>
          <a:p>
            <a:pPr>
              <a:defRPr/>
            </a:pPr>
            <a:fld id="{5F4D360E-DF2B-4234-90FE-18AC72F88CFD}" type="slidenum">
              <a:rPr lang="zh-TW" altLang="en-US" smtClean="0">
                <a:latin typeface="Arial" charset="0"/>
                <a:ea typeface="新細明體" charset="-120"/>
              </a:rPr>
              <a:pPr>
                <a:defRPr/>
              </a:pPr>
              <a:t>6</a:t>
            </a:fld>
            <a:endParaRPr lang="en-US" altLang="zh-TW" smtClean="0">
              <a:latin typeface="Arial" charset="0"/>
              <a:ea typeface="新細明體" charset="-120"/>
            </a:endParaRPr>
          </a:p>
        </p:txBody>
      </p:sp>
      <p:pic>
        <p:nvPicPr>
          <p:cNvPr id="23557" name="圖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1554164"/>
            <a:ext cx="56800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p:cNvSpPr/>
          <p:nvPr/>
        </p:nvSpPr>
        <p:spPr>
          <a:xfrm>
            <a:off x="2963864" y="3214689"/>
            <a:ext cx="4130675" cy="428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35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839" y="5373689"/>
            <a:ext cx="24653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008227"/>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txBox="1">
            <a:spLocks/>
          </p:cNvSpPr>
          <p:nvPr/>
        </p:nvSpPr>
        <p:spPr bwMode="auto">
          <a:xfrm>
            <a:off x="683568" y="404664"/>
            <a:ext cx="5012531" cy="48577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2250" dirty="0">
                <a:solidFill>
                  <a:srgbClr val="FFFF00"/>
                </a:solidFill>
                <a:latin typeface="標楷體" panose="03000509000000000000" pitchFamily="65" charset="-120"/>
                <a:ea typeface="標楷體" panose="03000509000000000000" pitchFamily="65" charset="-120"/>
              </a:rPr>
              <a:t>學習區完全免試</a:t>
            </a:r>
          </a:p>
        </p:txBody>
      </p:sp>
      <p:sp>
        <p:nvSpPr>
          <p:cNvPr id="5" name="內容版面配置區 4"/>
          <p:cNvSpPr>
            <a:spLocks noGrp="1"/>
          </p:cNvSpPr>
          <p:nvPr>
            <p:ph idx="1"/>
          </p:nvPr>
        </p:nvSpPr>
        <p:spPr>
          <a:xfrm>
            <a:off x="683568" y="1412776"/>
            <a:ext cx="7848872" cy="4690368"/>
          </a:xfrm>
        </p:spPr>
        <p:txBody>
          <a:bodyPr/>
          <a:lstStyle/>
          <a:p>
            <a:pPr>
              <a:defRPr/>
            </a:pPr>
            <a:r>
              <a:rPr lang="zh-TW" altLang="en-US" sz="2800" dirty="0"/>
              <a:t>不採計會考成績 </a:t>
            </a:r>
          </a:p>
          <a:p>
            <a:pPr>
              <a:defRPr/>
            </a:pPr>
            <a:r>
              <a:rPr lang="zh-TW" altLang="en-US" sz="2800" dirty="0"/>
              <a:t>報名人數未超過招生人數，則全部錄取。若有超額，則依臺南市免試入學超額比序表中之多元學習表現之分數進行超額比序。</a:t>
            </a:r>
            <a:r>
              <a:rPr lang="en-US" altLang="zh-TW" sz="2800" dirty="0"/>
              <a:t>(50</a:t>
            </a:r>
            <a:r>
              <a:rPr lang="zh-TW" altLang="en-US" sz="2800" dirty="0"/>
              <a:t>分</a:t>
            </a:r>
            <a:r>
              <a:rPr lang="en-US" altLang="zh-TW" sz="2800" dirty="0"/>
              <a:t>)</a:t>
            </a:r>
            <a:r>
              <a:rPr lang="zh-TW" altLang="en-US" sz="2800" dirty="0"/>
              <a:t>多元學習表現總積分相同者，則依照以下順序來進行比序： </a:t>
            </a:r>
          </a:p>
          <a:p>
            <a:pPr marL="0" indent="0">
              <a:buNone/>
              <a:defRPr/>
            </a:pPr>
            <a:r>
              <a:rPr lang="zh-TW" altLang="en-US" sz="2800" dirty="0"/>
              <a:t>    </a:t>
            </a:r>
            <a:r>
              <a:rPr lang="en-US" altLang="zh-TW" sz="2800" dirty="0"/>
              <a:t>1.</a:t>
            </a:r>
            <a:r>
              <a:rPr lang="zh-TW" altLang="en-US" sz="2800" dirty="0"/>
              <a:t>體適能、</a:t>
            </a:r>
            <a:r>
              <a:rPr lang="en-US" altLang="zh-TW" sz="2800" dirty="0"/>
              <a:t>2.</a:t>
            </a:r>
            <a:r>
              <a:rPr lang="zh-TW" altLang="en-US" sz="2800" dirty="0"/>
              <a:t>社團參與、</a:t>
            </a:r>
            <a:r>
              <a:rPr lang="en-US" altLang="zh-TW" sz="2800" dirty="0"/>
              <a:t>3.</a:t>
            </a:r>
            <a:r>
              <a:rPr lang="zh-TW" altLang="en-US" sz="2800" dirty="0"/>
              <a:t>獎勵紀錄、</a:t>
            </a:r>
            <a:endParaRPr lang="en-US" altLang="zh-TW" sz="2800" dirty="0"/>
          </a:p>
          <a:p>
            <a:pPr marL="0" indent="0">
              <a:buNone/>
              <a:defRPr/>
            </a:pPr>
            <a:r>
              <a:rPr lang="zh-TW" altLang="en-US" sz="2800" dirty="0"/>
              <a:t>    </a:t>
            </a:r>
            <a:r>
              <a:rPr lang="en-US" altLang="zh-TW" sz="2800" dirty="0"/>
              <a:t>4.</a:t>
            </a:r>
            <a:r>
              <a:rPr lang="zh-TW" altLang="en-US" sz="2800" dirty="0"/>
              <a:t>服務學習、</a:t>
            </a:r>
            <a:r>
              <a:rPr lang="en-US" altLang="zh-TW" sz="2800" dirty="0"/>
              <a:t>5.</a:t>
            </a:r>
            <a:r>
              <a:rPr lang="zh-TW" altLang="en-US" sz="2800" dirty="0"/>
              <a:t>競賽成績 </a:t>
            </a:r>
          </a:p>
          <a:p>
            <a:pPr>
              <a:defRPr/>
            </a:pPr>
            <a:r>
              <a:rPr lang="zh-TW" altLang="en-US" sz="2800" dirty="0"/>
              <a:t>選填方式採一校一科方式辦理。 </a:t>
            </a:r>
            <a:endParaRPr lang="zh-TW" altLang="en-US" sz="2100" dirty="0"/>
          </a:p>
        </p:txBody>
      </p:sp>
      <p:sp>
        <p:nvSpPr>
          <p:cNvPr id="1515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618BEC-3E7C-498A-97C3-F69CB271898C}" type="slidenum">
              <a:rPr kumimoji="0" lang="zh-TW" altLang="en-US" smtClean="0">
                <a:solidFill>
                  <a:srgbClr val="FEFFFF"/>
                </a:solidFill>
                <a:latin typeface="Century Gothic" panose="020B0502020202020204" pitchFamily="34" charset="0"/>
              </a:rPr>
              <a:pPr/>
              <a:t>60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680567929"/>
      </p:ext>
    </p:extLst>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79947" y="2132856"/>
            <a:ext cx="5143500" cy="841772"/>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000">
              <a:solidFill>
                <a:prstClr val="white"/>
              </a:solidFill>
            </a:endParaRPr>
          </a:p>
        </p:txBody>
      </p:sp>
      <p:sp>
        <p:nvSpPr>
          <p:cNvPr id="152579" name="標題 3"/>
          <p:cNvSpPr>
            <a:spLocks noGrp="1"/>
          </p:cNvSpPr>
          <p:nvPr>
            <p:ph type="title"/>
          </p:nvPr>
        </p:nvSpPr>
        <p:spPr>
          <a:xfrm>
            <a:off x="2679947" y="2197149"/>
            <a:ext cx="5143500" cy="713185"/>
          </a:xfrm>
          <a:solidFill>
            <a:srgbClr val="0000FF"/>
          </a:solidFill>
        </p:spPr>
        <p:txBody>
          <a:bodyPr/>
          <a:lstStyle/>
          <a:p>
            <a:pPr eaLnBrk="1" hangingPunct="1"/>
            <a:r>
              <a:rPr lang="zh-TW" altLang="en-US" sz="3600">
                <a:solidFill>
                  <a:schemeClr val="bg1"/>
                </a:solidFill>
              </a:rPr>
              <a:t>五、特色招生甄選入學</a:t>
            </a:r>
          </a:p>
        </p:txBody>
      </p:sp>
      <p:sp>
        <p:nvSpPr>
          <p:cNvPr id="2" name="文字版面配置區 1"/>
          <p:cNvSpPr>
            <a:spLocks noGrp="1"/>
          </p:cNvSpPr>
          <p:nvPr>
            <p:ph type="body" idx="1"/>
          </p:nvPr>
        </p:nvSpPr>
        <p:spPr>
          <a:xfrm>
            <a:off x="2679947" y="3212976"/>
            <a:ext cx="5686425" cy="1814513"/>
          </a:xfrm>
        </p:spPr>
        <p:txBody>
          <a:bodyPr/>
          <a:lstStyle/>
          <a:p>
            <a:pPr eaLnBrk="1" hangingPunct="1">
              <a:defRPr/>
            </a:pPr>
            <a:r>
              <a:rPr lang="zh-TW" altLang="en-US" sz="2400" dirty="0">
                <a:solidFill>
                  <a:srgbClr val="FF0000"/>
                </a:solidFill>
                <a:latin typeface="華康魏碑體" panose="03000709000000000000" pitchFamily="65" charset="-120"/>
                <a:ea typeface="超研澤粗魏碑" panose="02010609010101010101" pitchFamily="49" charset="-120"/>
              </a:rPr>
              <a:t>藝術才能班：音樂、美術、舞蹈、戲劇</a:t>
            </a:r>
            <a:endParaRPr lang="en-US" altLang="zh-TW" sz="24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2400" dirty="0">
                <a:solidFill>
                  <a:srgbClr val="FF0000"/>
                </a:solidFill>
                <a:latin typeface="華康魏碑體" panose="03000709000000000000" pitchFamily="65" charset="-120"/>
                <a:ea typeface="超研澤粗魏碑" panose="02010609010101010101" pitchFamily="49" charset="-120"/>
              </a:rPr>
              <a:t>體育班</a:t>
            </a:r>
            <a:endParaRPr lang="en-US" altLang="zh-TW" sz="24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2400" dirty="0">
                <a:solidFill>
                  <a:srgbClr val="FF0000"/>
                </a:solidFill>
                <a:latin typeface="華康魏碑體" panose="03000709000000000000" pitchFamily="65" charset="-120"/>
                <a:ea typeface="超研澤粗魏碑" panose="02010609010101010101" pitchFamily="49" charset="-120"/>
              </a:rPr>
              <a:t>科學班</a:t>
            </a:r>
            <a:endParaRPr lang="en-US" altLang="zh-TW" sz="24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2400" dirty="0">
                <a:solidFill>
                  <a:srgbClr val="FF0000"/>
                </a:solidFill>
                <a:latin typeface="華康魏碑體" panose="03000709000000000000" pitchFamily="65" charset="-120"/>
                <a:ea typeface="超研澤粗魏碑" panose="02010609010101010101" pitchFamily="49" charset="-120"/>
              </a:rPr>
              <a:t>專業群科</a:t>
            </a:r>
            <a:endParaRPr lang="en-US" altLang="zh-TW" sz="2400" dirty="0">
              <a:solidFill>
                <a:srgbClr val="FF0000"/>
              </a:solidFill>
              <a:latin typeface="華康魏碑體" panose="03000709000000000000" pitchFamily="65" charset="-120"/>
              <a:ea typeface="超研澤粗魏碑" panose="02010609010101010101" pitchFamily="49" charset="-120"/>
            </a:endParaRPr>
          </a:p>
          <a:p>
            <a:pPr>
              <a:defRPr/>
            </a:pPr>
            <a:endParaRPr lang="zh-TW" altLang="en-US" sz="2400" dirty="0">
              <a:ea typeface="超研澤粗魏碑" panose="02010609010101010101" pitchFamily="49" charset="-120"/>
            </a:endParaRPr>
          </a:p>
        </p:txBody>
      </p:sp>
      <p:sp>
        <p:nvSpPr>
          <p:cNvPr id="15258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70C57AC-7EFA-451A-A7E8-E5CD04D9C6B4}" type="slidenum">
              <a:rPr kumimoji="0" lang="zh-TW" altLang="en-US" smtClean="0">
                <a:solidFill>
                  <a:srgbClr val="FEFFFF"/>
                </a:solidFill>
                <a:latin typeface="Century Gothic" panose="020B0502020202020204" pitchFamily="34" charset="0"/>
              </a:rPr>
              <a:pPr/>
              <a:t>61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784278312"/>
      </p:ext>
    </p:extLst>
  </p:cSld>
  <p:clrMapOvr>
    <a:masterClrMapping/>
  </p:clrMapOvr>
  <p:transition spd="slow">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457325" y="1368029"/>
            <a:ext cx="6684169" cy="647700"/>
          </a:xfrm>
          <a:solidFill>
            <a:srgbClr val="66FF66"/>
          </a:solidFill>
        </p:spPr>
        <p:txBody>
          <a:bodyPr/>
          <a:lstStyle/>
          <a:p>
            <a:pPr>
              <a:defRPr/>
            </a:pPr>
            <a:r>
              <a:rPr lang="zh-TW" altLang="en-US" dirty="0" smtClean="0">
                <a:solidFill>
                  <a:srgbClr val="C00000"/>
                </a:solidFill>
                <a:latin typeface="+mn-ea"/>
                <a:ea typeface="+mn-ea"/>
              </a:rPr>
              <a:t>特色</a:t>
            </a:r>
            <a:r>
              <a:rPr lang="zh-TW" altLang="en-US" dirty="0">
                <a:solidFill>
                  <a:srgbClr val="C00000"/>
                </a:solidFill>
                <a:latin typeface="+mn-ea"/>
                <a:ea typeface="+mn-ea"/>
              </a:rPr>
              <a:t>招生甄選入學</a:t>
            </a:r>
            <a:r>
              <a:rPr lang="en-US" altLang="zh-TW" dirty="0">
                <a:solidFill>
                  <a:srgbClr val="C00000"/>
                </a:solidFill>
                <a:latin typeface="+mn-ea"/>
                <a:ea typeface="+mn-ea"/>
              </a:rPr>
              <a:t>---</a:t>
            </a:r>
            <a:r>
              <a:rPr lang="zh-TW" altLang="en-US" dirty="0">
                <a:solidFill>
                  <a:srgbClr val="C00000"/>
                </a:solidFill>
                <a:latin typeface="+mn-ea"/>
                <a:ea typeface="+mn-ea"/>
              </a:rPr>
              <a:t>藝術才能班</a:t>
            </a:r>
            <a:r>
              <a:rPr lang="en-US" altLang="zh-TW" dirty="0">
                <a:solidFill>
                  <a:srgbClr val="C00000"/>
                </a:solidFill>
                <a:latin typeface="+mn-ea"/>
                <a:ea typeface="+mn-ea"/>
              </a:rPr>
              <a:t>1</a:t>
            </a:r>
            <a:endParaRPr lang="zh-TW" altLang="en-US" dirty="0">
              <a:solidFill>
                <a:srgbClr val="C00000"/>
              </a:solidFill>
              <a:latin typeface="+mn-ea"/>
              <a:ea typeface="+mn-ea"/>
            </a:endParaRPr>
          </a:p>
        </p:txBody>
      </p:sp>
      <p:sp>
        <p:nvSpPr>
          <p:cNvPr id="154627" name="內容版面配置區 2"/>
          <p:cNvSpPr>
            <a:spLocks noGrp="1"/>
          </p:cNvSpPr>
          <p:nvPr>
            <p:ph idx="1"/>
          </p:nvPr>
        </p:nvSpPr>
        <p:spPr>
          <a:xfrm>
            <a:off x="1043608" y="2319337"/>
            <a:ext cx="6888956" cy="2833688"/>
          </a:xfrm>
        </p:spPr>
        <p:txBody>
          <a:bodyPr/>
          <a:lstStyle/>
          <a:p>
            <a:r>
              <a:rPr lang="zh-TW" altLang="en-US" dirty="0">
                <a:solidFill>
                  <a:srgbClr val="000000"/>
                </a:solidFill>
              </a:rPr>
              <a:t>分為</a:t>
            </a:r>
            <a:r>
              <a:rPr lang="zh-TW" altLang="en-US" b="1" dirty="0">
                <a:solidFill>
                  <a:srgbClr val="FF0000"/>
                </a:solidFill>
              </a:rPr>
              <a:t>音樂班、美術班、舞蹈班、戲劇班</a:t>
            </a:r>
            <a:r>
              <a:rPr lang="zh-TW" altLang="en-US" dirty="0">
                <a:solidFill>
                  <a:srgbClr val="000000"/>
                </a:solidFill>
              </a:rPr>
              <a:t>等四類。</a:t>
            </a:r>
            <a:endParaRPr lang="en-US" altLang="zh-TW" dirty="0">
              <a:solidFill>
                <a:srgbClr val="000000"/>
              </a:solidFill>
            </a:endParaRPr>
          </a:p>
          <a:p>
            <a:r>
              <a:rPr lang="zh-TW" altLang="en-US" dirty="0">
                <a:solidFill>
                  <a:srgbClr val="000000"/>
                </a:solidFill>
              </a:rPr>
              <a:t>藝術才能班甄選入學以聯合辦理為原則。國中非藝術才能班學生亦可報考，</a:t>
            </a:r>
            <a:r>
              <a:rPr lang="zh-TW" altLang="en-US" dirty="0">
                <a:solidFill>
                  <a:srgbClr val="FF0000"/>
                </a:solidFill>
              </a:rPr>
              <a:t>且</a:t>
            </a:r>
            <a:r>
              <a:rPr lang="zh-TW" altLang="en-US" b="1" dirty="0">
                <a:solidFill>
                  <a:srgbClr val="FF0000"/>
                </a:solidFill>
              </a:rPr>
              <a:t>不受免試就學區之限制</a:t>
            </a:r>
            <a:r>
              <a:rPr lang="zh-TW" altLang="en-US" dirty="0">
                <a:solidFill>
                  <a:srgbClr val="FF0000"/>
                </a:solidFill>
              </a:rPr>
              <a:t>，</a:t>
            </a:r>
            <a:r>
              <a:rPr lang="zh-TW" altLang="en-US" dirty="0">
                <a:solidFill>
                  <a:srgbClr val="000000"/>
                </a:solidFill>
              </a:rPr>
              <a:t>但僅能向一區（校）報名術科測驗及申請分發。</a:t>
            </a:r>
          </a:p>
        </p:txBody>
      </p:sp>
      <p:sp>
        <p:nvSpPr>
          <p:cNvPr id="154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69DDEF-37E6-46BE-8A2A-A1E3DAFEA16C}" type="slidenum">
              <a:rPr kumimoji="0" lang="zh-TW" altLang="en-US" smtClean="0">
                <a:solidFill>
                  <a:srgbClr val="FEFFFF"/>
                </a:solidFill>
                <a:latin typeface="Century Gothic" panose="020B0502020202020204" pitchFamily="34" charset="0"/>
              </a:rPr>
              <a:pPr/>
              <a:t>62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0810216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1520429" y="2110979"/>
            <a:ext cx="6686550" cy="3275409"/>
          </a:xfrm>
        </p:spPr>
        <p:txBody>
          <a:bodyPr/>
          <a:lstStyle/>
          <a:p>
            <a:pPr>
              <a:defRPr/>
            </a:pPr>
            <a:r>
              <a:rPr altLang="en-US" sz="2300" dirty="0">
                <a:solidFill>
                  <a:srgbClr val="000000"/>
                </a:solidFill>
              </a:rPr>
              <a:t>高級中等學校體育班辦理特色招生甄選入學，係依術科測驗分數作為入學依據。由學校依體育班發展運動種類及特色課程內容，設計考科及計分方式。</a:t>
            </a:r>
            <a:endParaRPr lang="en-US" altLang="en-US" sz="2300" dirty="0">
              <a:solidFill>
                <a:srgbClr val="000000"/>
              </a:solidFill>
            </a:endParaRPr>
          </a:p>
          <a:p>
            <a:pPr>
              <a:defRPr/>
            </a:pPr>
            <a:r>
              <a:rPr altLang="en-US" sz="2300" dirty="0" err="1">
                <a:solidFill>
                  <a:srgbClr val="000000"/>
                </a:solidFill>
              </a:rPr>
              <a:t>招生方式得由學校選擇採取獨立或聯合招生方式為之，招生範圍則不受免試就學區限制，各校可跨區招生，學生也可跨區報考</a:t>
            </a:r>
            <a:r>
              <a:rPr altLang="en-US" sz="2300" dirty="0">
                <a:solidFill>
                  <a:srgbClr val="000000"/>
                </a:solidFill>
              </a:rPr>
              <a:t>。</a:t>
            </a:r>
            <a:endParaRPr lang="en-US" altLang="en-US" sz="2300" dirty="0">
              <a:solidFill>
                <a:srgbClr val="000000"/>
              </a:solidFill>
            </a:endParaRPr>
          </a:p>
          <a:p>
            <a:pPr>
              <a:defRPr/>
            </a:pPr>
            <a:r>
              <a:rPr lang="en-US" altLang="zh-TW" sz="2300" dirty="0">
                <a:solidFill>
                  <a:srgbClr val="000000"/>
                </a:solidFill>
              </a:rPr>
              <a:t>107</a:t>
            </a:r>
            <a:r>
              <a:rPr lang="zh-TW" altLang="en-US" sz="2300" dirty="0">
                <a:solidFill>
                  <a:srgbClr val="000000"/>
                </a:solidFill>
              </a:rPr>
              <a:t>年</a:t>
            </a:r>
            <a:r>
              <a:rPr lang="en-US" altLang="zh-TW" sz="2300" dirty="0">
                <a:solidFill>
                  <a:srgbClr val="000000"/>
                </a:solidFill>
              </a:rPr>
              <a:t>5</a:t>
            </a:r>
            <a:r>
              <a:rPr lang="zh-TW" altLang="en-US" sz="2300" dirty="0">
                <a:solidFill>
                  <a:srgbClr val="000000"/>
                </a:solidFill>
              </a:rPr>
              <a:t>月報名、進行術科測驗。</a:t>
            </a:r>
            <a:endParaRPr lang="en-US" altLang="zh-TW" sz="2300" dirty="0">
              <a:solidFill>
                <a:srgbClr val="000000"/>
              </a:solidFill>
            </a:endParaRPr>
          </a:p>
          <a:p>
            <a:pPr>
              <a:defRPr/>
            </a:pPr>
            <a:endParaRPr altLang="en-US" sz="2300" dirty="0">
              <a:solidFill>
                <a:srgbClr val="000000"/>
              </a:solidFill>
            </a:endParaRPr>
          </a:p>
        </p:txBody>
      </p:sp>
      <p:sp>
        <p:nvSpPr>
          <p:cNvPr id="6" name="標題 1"/>
          <p:cNvSpPr txBox="1">
            <a:spLocks/>
          </p:cNvSpPr>
          <p:nvPr/>
        </p:nvSpPr>
        <p:spPr bwMode="auto">
          <a:xfrm>
            <a:off x="1457325" y="1368029"/>
            <a:ext cx="6684169" cy="6477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solidFill>
                  <a:srgbClr val="C00000"/>
                </a:solidFill>
                <a:latin typeface="+mn-ea"/>
                <a:ea typeface="+mn-ea"/>
              </a:rPr>
              <a:t>特色</a:t>
            </a:r>
            <a:r>
              <a:rPr kumimoji="0" lang="zh-TW" altLang="en-US" sz="3000" dirty="0">
                <a:solidFill>
                  <a:srgbClr val="C00000"/>
                </a:solidFill>
                <a:latin typeface="+mn-ea"/>
                <a:ea typeface="+mn-ea"/>
              </a:rPr>
              <a:t>招生甄選入學</a:t>
            </a:r>
            <a:r>
              <a:rPr kumimoji="0" lang="en-US" altLang="zh-TW" sz="3000" dirty="0">
                <a:solidFill>
                  <a:srgbClr val="C00000"/>
                </a:solidFill>
                <a:latin typeface="+mn-ea"/>
                <a:ea typeface="+mn-ea"/>
              </a:rPr>
              <a:t>---</a:t>
            </a:r>
            <a:r>
              <a:rPr kumimoji="0" lang="zh-TW" altLang="en-US" sz="3000" dirty="0">
                <a:solidFill>
                  <a:srgbClr val="C00000"/>
                </a:solidFill>
                <a:latin typeface="+mn-ea"/>
                <a:ea typeface="+mn-ea"/>
              </a:rPr>
              <a:t>體育</a:t>
            </a:r>
            <a:r>
              <a:rPr kumimoji="0" lang="zh-TW" altLang="en-US" sz="3000" dirty="0" smtClean="0">
                <a:solidFill>
                  <a:srgbClr val="C00000"/>
                </a:solidFill>
                <a:latin typeface="+mn-ea"/>
                <a:ea typeface="+mn-ea"/>
              </a:rPr>
              <a:t>班</a:t>
            </a:r>
            <a:endParaRPr kumimoji="0" lang="zh-TW" altLang="en-US" sz="3000" dirty="0">
              <a:solidFill>
                <a:srgbClr val="C00000"/>
              </a:solidFill>
              <a:latin typeface="+mn-ea"/>
              <a:ea typeface="+mn-ea"/>
            </a:endParaRPr>
          </a:p>
        </p:txBody>
      </p:sp>
      <p:sp>
        <p:nvSpPr>
          <p:cNvPr id="1577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C0C9E1-EDA7-43FE-99CD-2FE3151D32A9}" type="slidenum">
              <a:rPr kumimoji="0" lang="zh-TW" altLang="en-US" smtClean="0">
                <a:solidFill>
                  <a:srgbClr val="FEFFFF"/>
                </a:solidFill>
                <a:latin typeface="Century Gothic" panose="020B0502020202020204" pitchFamily="34" charset="0"/>
              </a:rPr>
              <a:pPr/>
              <a:t>63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324053303"/>
      </p:ext>
    </p:extLst>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內容版面配置區 2"/>
          <p:cNvSpPr>
            <a:spLocks noGrp="1"/>
          </p:cNvSpPr>
          <p:nvPr>
            <p:ph idx="1"/>
          </p:nvPr>
        </p:nvSpPr>
        <p:spPr>
          <a:xfrm>
            <a:off x="1163241" y="2502693"/>
            <a:ext cx="6686550" cy="2833688"/>
          </a:xfrm>
        </p:spPr>
        <p:txBody>
          <a:bodyPr/>
          <a:lstStyle/>
          <a:p>
            <a:pPr eaLnBrk="1" fontAlgn="ctr" hangingPunct="1"/>
            <a:r>
              <a:rPr lang="en-US" altLang="zh-TW" dirty="0">
                <a:cs typeface="超研澤粗魏碑"/>
              </a:rPr>
              <a:t>107</a:t>
            </a:r>
            <a:r>
              <a:rPr lang="zh-TW" altLang="en-US" dirty="0">
                <a:cs typeface="超研澤粗魏碑"/>
              </a:rPr>
              <a:t>年</a:t>
            </a:r>
            <a:r>
              <a:rPr lang="en-US" altLang="zh-TW" dirty="0">
                <a:cs typeface="超研澤粗魏碑"/>
              </a:rPr>
              <a:t>3</a:t>
            </a:r>
            <a:r>
              <a:rPr lang="zh-TW" altLang="zh-TW" dirty="0">
                <a:cs typeface="超研澤粗魏碑"/>
              </a:rPr>
              <a:t>月</a:t>
            </a:r>
            <a:r>
              <a:rPr lang="zh-TW" altLang="en-US" dirty="0">
                <a:cs typeface="超研澤粗魏碑"/>
              </a:rPr>
              <a:t>進行科學班科學能力檢定</a:t>
            </a:r>
          </a:p>
          <a:p>
            <a:pPr eaLnBrk="1" hangingPunct="1"/>
            <a:r>
              <a:rPr lang="zh-TW" altLang="en-US" dirty="0">
                <a:cs typeface="超研澤粗魏碑"/>
              </a:rPr>
              <a:t>以科學營的方式辦理考試，測驗科目為科學實驗。準備方式除了學校課業學習之外，特別需要著重實驗原理、設計及操作。</a:t>
            </a:r>
          </a:p>
        </p:txBody>
      </p:sp>
      <p:graphicFrame>
        <p:nvGraphicFramePr>
          <p:cNvPr id="6" name="表格 5"/>
          <p:cNvGraphicFramePr>
            <a:graphicFrameLocks noGrp="1"/>
          </p:cNvGraphicFramePr>
          <p:nvPr>
            <p:extLst>
              <p:ext uri="{D42A27DB-BD31-4B8C-83A1-F6EECF244321}">
                <p14:modId xmlns:p14="http://schemas.microsoft.com/office/powerpoint/2010/main" val="651374574"/>
              </p:ext>
            </p:extLst>
          </p:nvPr>
        </p:nvGraphicFramePr>
        <p:xfrm>
          <a:off x="1315641" y="4421980"/>
          <a:ext cx="4845845" cy="1097758"/>
        </p:xfrm>
        <a:graphic>
          <a:graphicData uri="http://schemas.openxmlformats.org/drawingml/2006/table">
            <a:tbl>
              <a:tblPr/>
              <a:tblGrid>
                <a:gridCol w="985514">
                  <a:extLst>
                    <a:ext uri="{9D8B030D-6E8A-4147-A177-3AD203B41FA5}">
                      <a16:colId xmlns:a16="http://schemas.microsoft.com/office/drawing/2014/main" val="20000"/>
                    </a:ext>
                  </a:extLst>
                </a:gridCol>
                <a:gridCol w="2144006">
                  <a:extLst>
                    <a:ext uri="{9D8B030D-6E8A-4147-A177-3AD203B41FA5}">
                      <a16:colId xmlns:a16="http://schemas.microsoft.com/office/drawing/2014/main" val="20001"/>
                    </a:ext>
                  </a:extLst>
                </a:gridCol>
                <a:gridCol w="640587">
                  <a:extLst>
                    <a:ext uri="{9D8B030D-6E8A-4147-A177-3AD203B41FA5}">
                      <a16:colId xmlns:a16="http://schemas.microsoft.com/office/drawing/2014/main" val="20002"/>
                    </a:ext>
                  </a:extLst>
                </a:gridCol>
                <a:gridCol w="641521">
                  <a:extLst>
                    <a:ext uri="{9D8B030D-6E8A-4147-A177-3AD203B41FA5}">
                      <a16:colId xmlns:a16="http://schemas.microsoft.com/office/drawing/2014/main" val="20003"/>
                    </a:ext>
                  </a:extLst>
                </a:gridCol>
                <a:gridCol w="434217">
                  <a:extLst>
                    <a:ext uri="{9D8B030D-6E8A-4147-A177-3AD203B41FA5}">
                      <a16:colId xmlns:a16="http://schemas.microsoft.com/office/drawing/2014/main" val="20004"/>
                    </a:ext>
                  </a:extLst>
                </a:gridCol>
              </a:tblGrid>
              <a:tr h="548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學校</a:t>
                      </a:r>
                      <a:endParaRPr kumimoji="0" lang="zh-TW" altLang="en-US" sz="18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特色班別名稱</a:t>
                      </a:r>
                      <a:endParaRPr kumimoji="0" lang="zh-TW" altLang="en-US" sz="18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FFFFFF"/>
                          </a:solidFill>
                          <a:effectLst/>
                          <a:latin typeface="Century Gothic" pitchFamily="34" charset="0"/>
                          <a:ea typeface="微軟正黑體"/>
                          <a:cs typeface="微軟正黑體"/>
                        </a:rPr>
                        <a:t>班級數</a:t>
                      </a:r>
                      <a:endParaRPr kumimoji="0" lang="zh-TW" altLang="en-US" sz="18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FFFFFF"/>
                          </a:solidFill>
                          <a:effectLst/>
                          <a:latin typeface="Century Gothic" pitchFamily="34" charset="0"/>
                          <a:ea typeface="微軟正黑體"/>
                          <a:cs typeface="微軟正黑體"/>
                        </a:rPr>
                        <a:t>招生數</a:t>
                      </a:r>
                      <a:endParaRPr kumimoji="0" lang="zh-TW" altLang="en-US" sz="18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smtClean="0">
                          <a:ln>
                            <a:noFill/>
                          </a:ln>
                          <a:solidFill>
                            <a:srgbClr val="FFFFFF"/>
                          </a:solidFill>
                          <a:effectLst/>
                          <a:latin typeface="Century Gothic" pitchFamily="34" charset="0"/>
                          <a:ea typeface="微軟正黑體"/>
                          <a:cs typeface="微軟正黑體"/>
                        </a:rPr>
                        <a:t>總數</a:t>
                      </a:r>
                      <a:endParaRPr kumimoji="0" lang="zh-TW" altLang="en-US" sz="18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48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FFFF"/>
                          </a:solidFill>
                          <a:effectLst/>
                          <a:latin typeface="Century Gothic" pitchFamily="34" charset="0"/>
                          <a:ea typeface="微軟正黑體"/>
                          <a:cs typeface="微軟正黑體"/>
                        </a:rPr>
                        <a:t>臺南一中</a:t>
                      </a:r>
                      <a:endParaRPr kumimoji="0" lang="zh-TW" altLang="en-US" sz="18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000000"/>
                          </a:solidFill>
                          <a:effectLst/>
                          <a:latin typeface="Century Gothic" pitchFamily="34" charset="0"/>
                          <a:ea typeface="微軟正黑體"/>
                          <a:cs typeface="微軟正黑體"/>
                        </a:rPr>
                        <a:t>科學班</a:t>
                      </a:r>
                      <a:endParaRPr kumimoji="0" lang="zh-TW" altLang="en-US" sz="18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entury Gothic" pitchFamily="34" charset="0"/>
                          <a:ea typeface="微軟正黑體"/>
                          <a:cs typeface="微軟正黑體"/>
                        </a:rPr>
                        <a:t>1</a:t>
                      </a:r>
                      <a:endParaRPr kumimoji="0" lang="zh-TW" altLang="zh-TW" sz="18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18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18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7" name="標題 1"/>
          <p:cNvSpPr txBox="1">
            <a:spLocks/>
          </p:cNvSpPr>
          <p:nvPr/>
        </p:nvSpPr>
        <p:spPr bwMode="auto">
          <a:xfrm>
            <a:off x="1315641" y="1370410"/>
            <a:ext cx="6682978" cy="6477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solidFill>
                  <a:srgbClr val="C00000"/>
                </a:solidFill>
                <a:latin typeface="+mn-ea"/>
                <a:ea typeface="+mn-ea"/>
              </a:rPr>
              <a:t>特色</a:t>
            </a:r>
            <a:r>
              <a:rPr kumimoji="0" lang="zh-TW" altLang="en-US" sz="3000" dirty="0">
                <a:solidFill>
                  <a:srgbClr val="C00000"/>
                </a:solidFill>
                <a:latin typeface="+mn-ea"/>
                <a:ea typeface="+mn-ea"/>
              </a:rPr>
              <a:t>招生甄選入學</a:t>
            </a:r>
            <a:r>
              <a:rPr kumimoji="0" lang="en-US" altLang="zh-TW" sz="3000" dirty="0">
                <a:solidFill>
                  <a:srgbClr val="C00000"/>
                </a:solidFill>
                <a:latin typeface="+mn-ea"/>
                <a:ea typeface="+mn-ea"/>
              </a:rPr>
              <a:t>---</a:t>
            </a:r>
            <a:r>
              <a:rPr kumimoji="0" lang="zh-TW" altLang="en-US" sz="3000" dirty="0">
                <a:solidFill>
                  <a:srgbClr val="C00000"/>
                </a:solidFill>
                <a:latin typeface="+mn-ea"/>
                <a:ea typeface="+mn-ea"/>
              </a:rPr>
              <a:t>科學班</a:t>
            </a:r>
            <a:r>
              <a:rPr kumimoji="0" lang="en-US" altLang="zh-TW" sz="3000" dirty="0">
                <a:solidFill>
                  <a:srgbClr val="C00000"/>
                </a:solidFill>
                <a:latin typeface="+mn-ea"/>
                <a:ea typeface="+mn-ea"/>
              </a:rPr>
              <a:t>1</a:t>
            </a:r>
            <a:endParaRPr kumimoji="0" lang="zh-TW" altLang="en-US" sz="3000" dirty="0">
              <a:solidFill>
                <a:srgbClr val="C00000"/>
              </a:solidFill>
              <a:latin typeface="+mn-ea"/>
              <a:ea typeface="+mn-ea"/>
            </a:endParaRPr>
          </a:p>
        </p:txBody>
      </p:sp>
      <p:sp>
        <p:nvSpPr>
          <p:cNvPr id="1607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29E15E-56A5-42C5-AB94-CC23C277980D}" type="slidenum">
              <a:rPr kumimoji="0" lang="zh-TW" altLang="en-US" smtClean="0">
                <a:solidFill>
                  <a:srgbClr val="FEFFFF"/>
                </a:solidFill>
                <a:latin typeface="Century Gothic" panose="020B0502020202020204" pitchFamily="34" charset="0"/>
              </a:rPr>
              <a:pPr/>
              <a:t>64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484603567"/>
      </p:ext>
    </p:extLst>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p:cNvSpPr>
            <a:spLocks noGrp="1"/>
          </p:cNvSpPr>
          <p:nvPr>
            <p:ph idx="1"/>
          </p:nvPr>
        </p:nvSpPr>
        <p:spPr>
          <a:xfrm>
            <a:off x="1220391" y="2303735"/>
            <a:ext cx="7096025" cy="3737372"/>
          </a:xfrm>
        </p:spPr>
        <p:txBody>
          <a:bodyPr/>
          <a:lstStyle/>
          <a:p>
            <a:pPr eaLnBrk="1" hangingPunct="1"/>
            <a:r>
              <a:rPr lang="en-US" altLang="zh-TW" sz="2700" dirty="0">
                <a:latin typeface="華康魏碑體" panose="03000709000000000000" pitchFamily="65" charset="-120"/>
                <a:ea typeface="超研澤粗魏碑"/>
                <a:cs typeface="超研澤粗魏碑"/>
              </a:rPr>
              <a:t>107</a:t>
            </a:r>
            <a:r>
              <a:rPr lang="zh-TW" altLang="en-US" sz="2700" dirty="0">
                <a:latin typeface="華康魏碑體" panose="03000709000000000000" pitchFamily="65" charset="-120"/>
                <a:ea typeface="超研澤粗魏碑"/>
                <a:cs typeface="超研澤粗魏碑"/>
              </a:rPr>
              <a:t>年</a:t>
            </a:r>
            <a:r>
              <a:rPr lang="en-US" altLang="zh-TW" sz="2700" dirty="0">
                <a:latin typeface="華康魏碑體" panose="03000709000000000000" pitchFamily="65" charset="-120"/>
                <a:ea typeface="超研澤粗魏碑"/>
                <a:cs typeface="超研澤粗魏碑"/>
              </a:rPr>
              <a:t>4</a:t>
            </a:r>
            <a:r>
              <a:rPr lang="zh-TW" altLang="zh-TW" sz="2700" dirty="0">
                <a:latin typeface="華康魏碑體" panose="03000709000000000000" pitchFamily="65" charset="-120"/>
                <a:ea typeface="超研澤粗魏碑"/>
                <a:cs typeface="超研澤粗魏碑"/>
              </a:rPr>
              <a:t>月</a:t>
            </a:r>
            <a:r>
              <a:rPr lang="zh-TW" altLang="en-US" sz="2700" dirty="0">
                <a:latin typeface="華康魏碑體" panose="03000709000000000000" pitchFamily="65" charset="-120"/>
                <a:ea typeface="超研澤粗魏碑"/>
                <a:cs typeface="超研澤粗魏碑"/>
              </a:rPr>
              <a:t>進行</a:t>
            </a:r>
            <a:r>
              <a:rPr lang="zh-TW" altLang="zh-TW" sz="2700" dirty="0">
                <a:latin typeface="華康魏碑體" panose="03000709000000000000" pitchFamily="65" charset="-120"/>
                <a:ea typeface="超研澤粗魏碑"/>
                <a:cs typeface="超研澤粗魏碑"/>
              </a:rPr>
              <a:t>測驗</a:t>
            </a:r>
            <a:endParaRPr lang="en-US" altLang="zh-TW" sz="2700" dirty="0">
              <a:latin typeface="華康魏碑體" panose="03000709000000000000" pitchFamily="65" charset="-120"/>
              <a:ea typeface="超研澤粗魏碑"/>
              <a:cs typeface="超研澤粗魏碑"/>
            </a:endParaRPr>
          </a:p>
          <a:p>
            <a:pPr eaLnBrk="1" hangingPunct="1"/>
            <a:r>
              <a:rPr lang="zh-TW" altLang="en-US" sz="2700" dirty="0">
                <a:latin typeface="華康魏碑體" panose="03000709000000000000" pitchFamily="65" charset="-120"/>
                <a:ea typeface="超研澤粗魏碑"/>
                <a:cs typeface="超研澤粗魏碑"/>
              </a:rPr>
              <a:t>各校依群科屬性，考量國中生學習基礎，規劃簡易操作測驗，或者依招生需求，以書面審查、口試等方式進行篩選。</a:t>
            </a:r>
            <a:endParaRPr lang="en-US" altLang="zh-TW" sz="2700" dirty="0">
              <a:latin typeface="華康魏碑體" panose="03000709000000000000" pitchFamily="65" charset="-120"/>
              <a:ea typeface="超研澤粗魏碑"/>
              <a:cs typeface="超研澤粗魏碑"/>
            </a:endParaRPr>
          </a:p>
          <a:p>
            <a:pPr marL="0" indent="0">
              <a:buNone/>
            </a:pPr>
            <a:endParaRPr lang="zh-TW" altLang="en-US" sz="2700" dirty="0">
              <a:latin typeface="華康魏碑體" panose="03000709000000000000" pitchFamily="65" charset="-120"/>
              <a:ea typeface="超研澤粗魏碑"/>
              <a:cs typeface="超研澤粗魏碑"/>
            </a:endParaRPr>
          </a:p>
        </p:txBody>
      </p:sp>
      <p:sp>
        <p:nvSpPr>
          <p:cNvPr id="5" name="標題 1"/>
          <p:cNvSpPr txBox="1">
            <a:spLocks/>
          </p:cNvSpPr>
          <p:nvPr/>
        </p:nvSpPr>
        <p:spPr bwMode="auto">
          <a:xfrm>
            <a:off x="1220391" y="1284685"/>
            <a:ext cx="7484269" cy="6477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solidFill>
                  <a:srgbClr val="C00000"/>
                </a:solidFill>
                <a:latin typeface="+mn-ea"/>
                <a:ea typeface="+mn-ea"/>
              </a:rPr>
              <a:t>特色</a:t>
            </a:r>
            <a:r>
              <a:rPr kumimoji="0" lang="zh-TW" altLang="en-US" sz="3000" dirty="0">
                <a:solidFill>
                  <a:srgbClr val="C00000"/>
                </a:solidFill>
                <a:latin typeface="+mn-ea"/>
                <a:ea typeface="+mn-ea"/>
              </a:rPr>
              <a:t>招生甄選入學</a:t>
            </a:r>
            <a:r>
              <a:rPr kumimoji="0" lang="en-US" altLang="zh-TW" sz="3000" dirty="0">
                <a:solidFill>
                  <a:srgbClr val="C00000"/>
                </a:solidFill>
                <a:latin typeface="+mn-ea"/>
                <a:ea typeface="+mn-ea"/>
              </a:rPr>
              <a:t>---</a:t>
            </a:r>
            <a:r>
              <a:rPr kumimoji="0" lang="zh-TW" altLang="en-US" sz="3000" dirty="0">
                <a:solidFill>
                  <a:srgbClr val="C00000"/>
                </a:solidFill>
                <a:latin typeface="+mn-ea"/>
                <a:ea typeface="+mn-ea"/>
              </a:rPr>
              <a:t>專業群科</a:t>
            </a:r>
            <a:r>
              <a:rPr kumimoji="0" lang="en-US" altLang="zh-TW" sz="3000" dirty="0">
                <a:solidFill>
                  <a:srgbClr val="C00000"/>
                </a:solidFill>
                <a:latin typeface="+mn-ea"/>
                <a:ea typeface="+mn-ea"/>
              </a:rPr>
              <a:t>1</a:t>
            </a:r>
          </a:p>
          <a:p>
            <a:pPr>
              <a:defRPr/>
            </a:pPr>
            <a:endParaRPr kumimoji="0" lang="zh-TW" altLang="en-US" sz="3000" dirty="0">
              <a:solidFill>
                <a:srgbClr val="C00000"/>
              </a:solidFill>
              <a:latin typeface="+mn-ea"/>
              <a:ea typeface="+mn-ea"/>
            </a:endParaRPr>
          </a:p>
        </p:txBody>
      </p:sp>
      <p:sp>
        <p:nvSpPr>
          <p:cNvPr id="1638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7065949-5CE3-44DA-9741-C59CBA53A8BD}" type="slidenum">
              <a:rPr kumimoji="0" lang="zh-TW" altLang="en-US" smtClean="0">
                <a:solidFill>
                  <a:srgbClr val="FEFFFF"/>
                </a:solidFill>
                <a:latin typeface="Century Gothic" panose="020B0502020202020204" pitchFamily="34" charset="0"/>
              </a:rPr>
              <a:pPr/>
              <a:t>65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05216702"/>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467544" y="260648"/>
            <a:ext cx="7194947" cy="440531"/>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2700" dirty="0" smtClean="0">
                <a:solidFill>
                  <a:srgbClr val="C00000"/>
                </a:solidFill>
                <a:latin typeface="微軟正黑體" panose="020B0604030504040204" pitchFamily="34" charset="-120"/>
              </a:rPr>
              <a:t>特色</a:t>
            </a:r>
            <a:r>
              <a:rPr kumimoji="0" lang="zh-TW" altLang="en-US" sz="2700" dirty="0">
                <a:solidFill>
                  <a:srgbClr val="C00000"/>
                </a:solidFill>
                <a:latin typeface="微軟正黑體" panose="020B0604030504040204" pitchFamily="34" charset="-120"/>
              </a:rPr>
              <a:t>招生甄選入學</a:t>
            </a:r>
            <a:r>
              <a:rPr kumimoji="0" lang="en-US" altLang="zh-TW" sz="2700" dirty="0">
                <a:solidFill>
                  <a:srgbClr val="C00000"/>
                </a:solidFill>
                <a:latin typeface="微軟正黑體" panose="020B0604030504040204" pitchFamily="34" charset="-120"/>
              </a:rPr>
              <a:t>---</a:t>
            </a:r>
            <a:r>
              <a:rPr kumimoji="0" lang="zh-TW" altLang="en-US" sz="2700" dirty="0">
                <a:solidFill>
                  <a:srgbClr val="C00000"/>
                </a:solidFill>
                <a:latin typeface="微軟正黑體" panose="020B0604030504040204" pitchFamily="34" charset="-120"/>
              </a:rPr>
              <a:t>專業群科辦理學校</a:t>
            </a:r>
            <a:endParaRPr kumimoji="0" lang="en-US" altLang="zh-TW" sz="2700" dirty="0">
              <a:solidFill>
                <a:srgbClr val="C00000"/>
              </a:solidFill>
              <a:latin typeface="微軟正黑體" panose="020B0604030504040204" pitchFamily="34" charset="-120"/>
            </a:endParaRPr>
          </a:p>
          <a:p>
            <a:pPr>
              <a:spcBef>
                <a:spcPct val="0"/>
              </a:spcBef>
              <a:buClrTx/>
              <a:buFontTx/>
              <a:buNone/>
            </a:pPr>
            <a:endParaRPr kumimoji="0" lang="zh-TW" altLang="en-US" sz="30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2269212656"/>
              </p:ext>
            </p:extLst>
          </p:nvPr>
        </p:nvGraphicFramePr>
        <p:xfrm>
          <a:off x="493092" y="1052736"/>
          <a:ext cx="7607299" cy="5112570"/>
        </p:xfrm>
        <a:graphic>
          <a:graphicData uri="http://schemas.openxmlformats.org/drawingml/2006/table">
            <a:tbl>
              <a:tblPr>
                <a:tableStyleId>{5C22544A-7EE6-4342-B048-85BDC9FD1C3A}</a:tableStyleId>
              </a:tblPr>
              <a:tblGrid>
                <a:gridCol w="1761952">
                  <a:extLst>
                    <a:ext uri="{9D8B030D-6E8A-4147-A177-3AD203B41FA5}">
                      <a16:colId xmlns:a16="http://schemas.microsoft.com/office/drawing/2014/main" val="20000"/>
                    </a:ext>
                  </a:extLst>
                </a:gridCol>
                <a:gridCol w="3767211">
                  <a:extLst>
                    <a:ext uri="{9D8B030D-6E8A-4147-A177-3AD203B41FA5}">
                      <a16:colId xmlns:a16="http://schemas.microsoft.com/office/drawing/2014/main" val="20001"/>
                    </a:ext>
                  </a:extLst>
                </a:gridCol>
                <a:gridCol w="942734">
                  <a:extLst>
                    <a:ext uri="{9D8B030D-6E8A-4147-A177-3AD203B41FA5}">
                      <a16:colId xmlns:a16="http://schemas.microsoft.com/office/drawing/2014/main" val="20002"/>
                    </a:ext>
                  </a:extLst>
                </a:gridCol>
                <a:gridCol w="1135402">
                  <a:extLst>
                    <a:ext uri="{9D8B030D-6E8A-4147-A177-3AD203B41FA5}">
                      <a16:colId xmlns:a16="http://schemas.microsoft.com/office/drawing/2014/main" val="20003"/>
                    </a:ext>
                  </a:extLst>
                </a:gridCol>
              </a:tblGrid>
              <a:tr h="443642">
                <a:tc>
                  <a:txBody>
                    <a:bodyPr/>
                    <a:lstStyle/>
                    <a:p>
                      <a:pPr algn="ctr" rtl="0" fontAlgn="ctr"/>
                      <a:r>
                        <a:rPr lang="zh-TW" altLang="en-US" sz="1800" u="none" strike="noStrike" dirty="0">
                          <a:solidFill>
                            <a:schemeClr val="bg1"/>
                          </a:solidFill>
                          <a:effectLst/>
                        </a:rPr>
                        <a:t>學校</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3659" marR="3659" marT="3659" marB="0" anchor="ctr">
                    <a:solidFill>
                      <a:srgbClr val="E78712"/>
                    </a:solidFill>
                  </a:tcPr>
                </a:tc>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特色班別名稱</a:t>
                      </a:r>
                    </a:p>
                  </a:txBody>
                  <a:tcPr marL="3659" marR="3659" marT="3659" marB="0" anchor="ctr">
                    <a:solidFill>
                      <a:srgbClr val="E78712"/>
                    </a:solidFill>
                  </a:tcPr>
                </a:tc>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招生數</a:t>
                      </a:r>
                    </a:p>
                  </a:txBody>
                  <a:tcPr marL="3659" marR="3659" marT="3659" marB="0" anchor="ctr">
                    <a:solidFill>
                      <a:srgbClr val="E78712"/>
                    </a:solidFill>
                  </a:tcPr>
                </a:tc>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總數</a:t>
                      </a:r>
                    </a:p>
                  </a:txBody>
                  <a:tcPr marL="3659" marR="3659" marT="3659" marB="0" anchor="ctr">
                    <a:solidFill>
                      <a:srgbClr val="E78712"/>
                    </a:solidFill>
                  </a:tcPr>
                </a:tc>
                <a:extLst>
                  <a:ext uri="{0D108BD9-81ED-4DB2-BD59-A6C34878D82A}">
                    <a16:rowId xmlns:a16="http://schemas.microsoft.com/office/drawing/2014/main" val="10000"/>
                  </a:ext>
                </a:extLst>
              </a:tr>
              <a:tr h="278037">
                <a:tc rowSpan="5">
                  <a:txBody>
                    <a:bodyPr/>
                    <a:lstStyle/>
                    <a:p>
                      <a:pPr algn="ctr" rtl="0" fontAlgn="ctr"/>
                      <a:r>
                        <a:rPr lang="zh-TW" altLang="en-US" sz="1800" u="none" strike="noStrike" dirty="0">
                          <a:solidFill>
                            <a:schemeClr val="bg1"/>
                          </a:solidFill>
                          <a:effectLst/>
                        </a:rPr>
                        <a:t>臺南高商</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3659" marR="3659" marT="3659" marB="0" anchor="ctr">
                    <a:solidFill>
                      <a:srgbClr val="E78712"/>
                    </a:solidFill>
                  </a:tcPr>
                </a:tc>
                <a:tc>
                  <a:txBody>
                    <a:bodyPr/>
                    <a:lstStyle/>
                    <a:p>
                      <a:pPr algn="l" rtl="0" fontAlgn="ctr"/>
                      <a:r>
                        <a:rPr lang="zh-TW" altLang="en-US" sz="1500" u="none" strike="noStrike" dirty="0">
                          <a:effectLst/>
                        </a:rPr>
                        <a:t>文創設計班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54</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rowSpan="5">
                  <a:txBody>
                    <a:bodyPr/>
                    <a:lstStyle/>
                    <a:p>
                      <a:pPr algn="ctr" rtl="0" fontAlgn="ctr"/>
                      <a:r>
                        <a:rPr lang="en-US" altLang="zh-TW" sz="1500" u="none" strike="noStrike" dirty="0">
                          <a:effectLst/>
                        </a:rPr>
                        <a:t>228</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extLst>
                  <a:ext uri="{0D108BD9-81ED-4DB2-BD59-A6C34878D82A}">
                    <a16:rowId xmlns:a16="http://schemas.microsoft.com/office/drawing/2014/main" val="10001"/>
                  </a:ext>
                </a:extLst>
              </a:tr>
              <a:tr h="278037">
                <a:tc vMerge="1">
                  <a:txBody>
                    <a:bodyPr/>
                    <a:lstStyle/>
                    <a:p>
                      <a:endParaRPr lang="zh-TW" altLang="en-US"/>
                    </a:p>
                  </a:txBody>
                  <a:tcPr/>
                </a:tc>
                <a:tc>
                  <a:txBody>
                    <a:bodyPr/>
                    <a:lstStyle/>
                    <a:p>
                      <a:pPr algn="l" rtl="0" fontAlgn="ctr"/>
                      <a:r>
                        <a:rPr lang="zh-TW" altLang="en-US" sz="1500" u="none" strike="noStrike" dirty="0">
                          <a:effectLst/>
                        </a:rPr>
                        <a:t>餐旅休閒管理班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54</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02"/>
                  </a:ext>
                </a:extLst>
              </a:tr>
              <a:tr h="278037">
                <a:tc vMerge="1">
                  <a:txBody>
                    <a:bodyPr/>
                    <a:lstStyle/>
                    <a:p>
                      <a:endParaRPr lang="zh-TW" altLang="en-US"/>
                    </a:p>
                  </a:txBody>
                  <a:tcPr/>
                </a:tc>
                <a:tc>
                  <a:txBody>
                    <a:bodyPr/>
                    <a:lstStyle/>
                    <a:p>
                      <a:pPr algn="l" rtl="0" fontAlgn="ctr"/>
                      <a:r>
                        <a:rPr lang="zh-TW" altLang="en-US" sz="1500" u="none" strike="noStrike" dirty="0">
                          <a:effectLst/>
                        </a:rPr>
                        <a:t>外貿精英班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36</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03"/>
                  </a:ext>
                </a:extLst>
              </a:tr>
              <a:tr h="278037">
                <a:tc vMerge="1">
                  <a:txBody>
                    <a:bodyPr/>
                    <a:lstStyle/>
                    <a:p>
                      <a:endParaRPr lang="zh-TW" altLang="en-US"/>
                    </a:p>
                  </a:txBody>
                  <a:tcPr/>
                </a:tc>
                <a:tc>
                  <a:txBody>
                    <a:bodyPr/>
                    <a:lstStyle/>
                    <a:p>
                      <a:pPr algn="l" rtl="0" fontAlgn="ctr"/>
                      <a:r>
                        <a:rPr lang="zh-TW" altLang="en-US" sz="1500" u="none" strike="noStrike" dirty="0">
                          <a:effectLst/>
                        </a:rPr>
                        <a:t>職場英文精英班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54</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04"/>
                  </a:ext>
                </a:extLst>
              </a:tr>
              <a:tr h="278037">
                <a:tc vMerge="1">
                  <a:txBody>
                    <a:bodyPr/>
                    <a:lstStyle/>
                    <a:p>
                      <a:endParaRPr lang="zh-TW" altLang="en-US"/>
                    </a:p>
                  </a:txBody>
                  <a:tcPr/>
                </a:tc>
                <a:tc>
                  <a:txBody>
                    <a:bodyPr/>
                    <a:lstStyle/>
                    <a:p>
                      <a:pPr algn="l" rtl="0" fontAlgn="ctr"/>
                      <a:r>
                        <a:rPr lang="zh-TW" altLang="en-US" sz="1500" u="none" strike="noStrike" dirty="0">
                          <a:effectLst/>
                        </a:rPr>
                        <a:t>數位科技精英班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36</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05"/>
                  </a:ext>
                </a:extLst>
              </a:tr>
              <a:tr h="332768">
                <a:tc>
                  <a:txBody>
                    <a:bodyPr/>
                    <a:lstStyle/>
                    <a:p>
                      <a:pPr algn="ctr" rtl="0" fontAlgn="ctr"/>
                      <a:r>
                        <a:rPr lang="zh-TW" altLang="en-US" sz="1800" u="none" strike="noStrike" dirty="0">
                          <a:solidFill>
                            <a:schemeClr val="bg1"/>
                          </a:solidFill>
                          <a:effectLst/>
                        </a:rPr>
                        <a:t>臺南高工</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3659" marR="3659" marT="3659" marB="0" anchor="ctr">
                    <a:solidFill>
                      <a:srgbClr val="E78712"/>
                    </a:solidFill>
                  </a:tcPr>
                </a:tc>
                <a:tc>
                  <a:txBody>
                    <a:bodyPr/>
                    <a:lstStyle/>
                    <a:p>
                      <a:pPr algn="l" rtl="0" fontAlgn="ctr"/>
                      <a:r>
                        <a:rPr lang="zh-TW" altLang="en-US" sz="1500" u="none" strike="noStrike" dirty="0">
                          <a:effectLst/>
                        </a:rPr>
                        <a:t>金屬創意特色班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37</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a:txBody>
                    <a:bodyPr/>
                    <a:lstStyle/>
                    <a:p>
                      <a:pPr algn="ctr" rtl="0" fontAlgn="ctr"/>
                      <a:r>
                        <a:rPr lang="en-US" altLang="zh-TW" sz="1500" u="none" strike="noStrike">
                          <a:effectLst/>
                        </a:rPr>
                        <a:t>37</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extLst>
                  <a:ext uri="{0D108BD9-81ED-4DB2-BD59-A6C34878D82A}">
                    <a16:rowId xmlns:a16="http://schemas.microsoft.com/office/drawing/2014/main" val="10006"/>
                  </a:ext>
                </a:extLst>
              </a:tr>
              <a:tr h="443642">
                <a:tc rowSpan="3">
                  <a:txBody>
                    <a:bodyPr/>
                    <a:lstStyle/>
                    <a:p>
                      <a:pPr algn="ctr" rtl="0" fontAlgn="ctr"/>
                      <a:r>
                        <a:rPr lang="zh-TW" altLang="en-US" sz="1800" u="none" strike="noStrike" dirty="0">
                          <a:solidFill>
                            <a:schemeClr val="bg1"/>
                          </a:solidFill>
                          <a:effectLst/>
                        </a:rPr>
                        <a:t>新營高工</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3659" marR="3659" marT="3659" marB="0" anchor="ctr">
                    <a:solidFill>
                      <a:srgbClr val="E78712"/>
                    </a:solidFill>
                  </a:tcPr>
                </a:tc>
                <a:tc>
                  <a:txBody>
                    <a:bodyPr/>
                    <a:lstStyle/>
                    <a:p>
                      <a:pPr algn="l" rtl="0" fontAlgn="ctr"/>
                      <a:r>
                        <a:rPr lang="zh-TW" altLang="en-US" sz="1500" u="none" strike="noStrike" dirty="0">
                          <a:effectLst/>
                        </a:rPr>
                        <a:t>電腦輔助設計與製造特色班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37</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rowSpan="3">
                  <a:txBody>
                    <a:bodyPr/>
                    <a:lstStyle/>
                    <a:p>
                      <a:pPr algn="ctr" rtl="0" fontAlgn="ctr"/>
                      <a:r>
                        <a:rPr lang="en-US" altLang="zh-TW" sz="1500" u="none" strike="noStrike" dirty="0">
                          <a:effectLst/>
                        </a:rPr>
                        <a:t>114</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extLst>
                  <a:ext uri="{0D108BD9-81ED-4DB2-BD59-A6C34878D82A}">
                    <a16:rowId xmlns:a16="http://schemas.microsoft.com/office/drawing/2014/main" val="10007"/>
                  </a:ext>
                </a:extLst>
              </a:tr>
              <a:tr h="278037">
                <a:tc vMerge="1">
                  <a:txBody>
                    <a:bodyPr/>
                    <a:lstStyle/>
                    <a:p>
                      <a:endParaRPr lang="zh-TW" altLang="en-US"/>
                    </a:p>
                  </a:txBody>
                  <a:tcPr/>
                </a:tc>
                <a:tc>
                  <a:txBody>
                    <a:bodyPr/>
                    <a:lstStyle/>
                    <a:p>
                      <a:pPr algn="l" rtl="0" fontAlgn="ctr"/>
                      <a:r>
                        <a:rPr lang="zh-TW" altLang="en-US" sz="1500" u="none" strike="noStrike" dirty="0">
                          <a:effectLst/>
                        </a:rPr>
                        <a:t>電腦輔助模具設計製作班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a:effectLst/>
                        </a:rPr>
                        <a:t>37</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08"/>
                  </a:ext>
                </a:extLst>
              </a:tr>
              <a:tr h="278037">
                <a:tc vMerge="1">
                  <a:txBody>
                    <a:bodyPr/>
                    <a:lstStyle/>
                    <a:p>
                      <a:endParaRPr lang="zh-TW" altLang="en-US"/>
                    </a:p>
                  </a:txBody>
                  <a:tcPr/>
                </a:tc>
                <a:tc>
                  <a:txBody>
                    <a:bodyPr/>
                    <a:lstStyle/>
                    <a:p>
                      <a:pPr algn="l" rtl="0" fontAlgn="ctr"/>
                      <a:r>
                        <a:rPr lang="en-US" altLang="zh-TW" sz="1400" u="none" strike="noStrike" dirty="0">
                          <a:effectLst/>
                        </a:rPr>
                        <a:t>APP</a:t>
                      </a:r>
                      <a:r>
                        <a:rPr lang="zh-TW" altLang="en-US" sz="1400" u="none" strike="noStrike" dirty="0">
                          <a:effectLst/>
                        </a:rPr>
                        <a:t>機器人程式設計班</a:t>
                      </a:r>
                      <a:endParaRPr lang="zh-TW" altLang="en-US" sz="1400" b="1"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a:txBody>
                    <a:bodyPr/>
                    <a:lstStyle/>
                    <a:p>
                      <a:pPr algn="ctr" rtl="0" fontAlgn="ctr"/>
                      <a:r>
                        <a:rPr lang="en-US" altLang="zh-TW" sz="1500" u="none" strike="noStrike" dirty="0">
                          <a:effectLst/>
                        </a:rPr>
                        <a:t>37</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09"/>
                  </a:ext>
                </a:extLst>
              </a:tr>
              <a:tr h="278037">
                <a:tc rowSpan="2">
                  <a:txBody>
                    <a:bodyPr/>
                    <a:lstStyle/>
                    <a:p>
                      <a:pPr algn="ctr" rtl="0" fontAlgn="ctr"/>
                      <a:r>
                        <a:rPr lang="zh-TW" altLang="en-US" sz="1800" u="none" strike="noStrike" dirty="0">
                          <a:solidFill>
                            <a:schemeClr val="bg1"/>
                          </a:solidFill>
                          <a:effectLst/>
                        </a:rPr>
                        <a:t>家齊高中</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3659" marR="3659" marT="3659" marB="0" anchor="ctr">
                    <a:solidFill>
                      <a:srgbClr val="E78712"/>
                    </a:solidFill>
                  </a:tcPr>
                </a:tc>
                <a:tc>
                  <a:txBody>
                    <a:bodyPr/>
                    <a:lstStyle/>
                    <a:p>
                      <a:pPr algn="l" rtl="0" fontAlgn="ctr"/>
                      <a:r>
                        <a:rPr lang="zh-TW" altLang="en-US" sz="1500" u="none" strike="noStrike" dirty="0">
                          <a:effectLst/>
                        </a:rPr>
                        <a:t>餐飲管理科特色班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37</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rowSpan="2">
                  <a:txBody>
                    <a:bodyPr/>
                    <a:lstStyle/>
                    <a:p>
                      <a:pPr algn="ctr" rtl="0" fontAlgn="ctr"/>
                      <a:r>
                        <a:rPr lang="en-US" altLang="zh-TW" sz="1500" u="none" strike="noStrike">
                          <a:effectLst/>
                        </a:rPr>
                        <a:t>74</a:t>
                      </a:r>
                      <a:endParaRPr lang="en-US" altLang="zh-TW" sz="1500" b="0" i="0" u="none" strike="noStrike">
                        <a:solidFill>
                          <a:srgbClr val="000000"/>
                        </a:solidFill>
                        <a:effectLst/>
                        <a:latin typeface="Arial" panose="020B0604020202020204" pitchFamily="34" charset="0"/>
                        <a:ea typeface="新細明體" panose="02020500000000000000" pitchFamily="18" charset="-120"/>
                      </a:endParaRPr>
                    </a:p>
                  </a:txBody>
                  <a:tcPr marL="3659" marR="3659" marT="3659" marB="0" anchor="ctr"/>
                </a:tc>
                <a:extLst>
                  <a:ext uri="{0D108BD9-81ED-4DB2-BD59-A6C34878D82A}">
                    <a16:rowId xmlns:a16="http://schemas.microsoft.com/office/drawing/2014/main" val="10010"/>
                  </a:ext>
                </a:extLst>
              </a:tr>
              <a:tr h="278037">
                <a:tc vMerge="1">
                  <a:txBody>
                    <a:bodyPr/>
                    <a:lstStyle/>
                    <a:p>
                      <a:endParaRPr lang="zh-TW" altLang="en-US"/>
                    </a:p>
                  </a:txBody>
                  <a:tcPr/>
                </a:tc>
                <a:tc>
                  <a:txBody>
                    <a:bodyPr/>
                    <a:lstStyle/>
                    <a:p>
                      <a:pPr algn="l" rtl="0" fontAlgn="ctr"/>
                      <a:r>
                        <a:rPr lang="zh-TW" altLang="en-US" sz="1500" u="none" strike="noStrike" dirty="0">
                          <a:effectLst/>
                        </a:rPr>
                        <a:t>流行服飾科特色班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37</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11"/>
                  </a:ext>
                </a:extLst>
              </a:tr>
              <a:tr h="278037">
                <a:tc rowSpan="5">
                  <a:txBody>
                    <a:bodyPr/>
                    <a:lstStyle/>
                    <a:p>
                      <a:pPr algn="ctr" rtl="0" fontAlgn="ctr"/>
                      <a:r>
                        <a:rPr lang="zh-TW" altLang="en-US" sz="1800" u="none" strike="noStrike" dirty="0">
                          <a:solidFill>
                            <a:schemeClr val="bg1"/>
                          </a:solidFill>
                          <a:effectLst/>
                        </a:rPr>
                        <a:t>陽明工商</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3659" marR="3659" marT="3659" marB="0" anchor="ctr">
                    <a:solidFill>
                      <a:srgbClr val="E78712"/>
                    </a:solidFill>
                  </a:tcPr>
                </a:tc>
                <a:tc>
                  <a:txBody>
                    <a:bodyPr/>
                    <a:lstStyle/>
                    <a:p>
                      <a:pPr algn="l" rtl="0" fontAlgn="ctr"/>
                      <a:r>
                        <a:rPr lang="zh-TW" altLang="en-US" sz="1500" u="none" strike="noStrike" dirty="0">
                          <a:effectLst/>
                        </a:rPr>
                        <a:t>應用外語特色班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20</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rowSpan="5">
                  <a:txBody>
                    <a:bodyPr/>
                    <a:lstStyle/>
                    <a:p>
                      <a:pPr algn="ctr" rtl="0" fontAlgn="ctr"/>
                      <a:r>
                        <a:rPr lang="en-US" altLang="zh-TW" sz="1500" u="none" strike="noStrike" dirty="0">
                          <a:effectLst/>
                        </a:rPr>
                        <a:t>125</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extLst>
                  <a:ext uri="{0D108BD9-81ED-4DB2-BD59-A6C34878D82A}">
                    <a16:rowId xmlns:a16="http://schemas.microsoft.com/office/drawing/2014/main" val="10012"/>
                  </a:ext>
                </a:extLst>
              </a:tr>
              <a:tr h="278037">
                <a:tc vMerge="1">
                  <a:txBody>
                    <a:bodyPr/>
                    <a:lstStyle/>
                    <a:p>
                      <a:endParaRPr lang="zh-TW" altLang="en-US"/>
                    </a:p>
                  </a:txBody>
                  <a:tcPr/>
                </a:tc>
                <a:tc>
                  <a:txBody>
                    <a:bodyPr/>
                    <a:lstStyle/>
                    <a:p>
                      <a:pPr algn="l" rtl="0" fontAlgn="ctr"/>
                      <a:r>
                        <a:rPr lang="zh-TW" altLang="en-US" sz="1500" u="none" strike="noStrike" dirty="0">
                          <a:effectLst/>
                        </a:rPr>
                        <a:t>門市服務特色班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20</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13"/>
                  </a:ext>
                </a:extLst>
              </a:tr>
              <a:tr h="278037">
                <a:tc vMerge="1">
                  <a:txBody>
                    <a:bodyPr/>
                    <a:lstStyle/>
                    <a:p>
                      <a:endParaRPr lang="zh-TW" altLang="en-US"/>
                    </a:p>
                  </a:txBody>
                  <a:tcPr/>
                </a:tc>
                <a:tc>
                  <a:txBody>
                    <a:bodyPr/>
                    <a:lstStyle/>
                    <a:p>
                      <a:pPr algn="l" rtl="0" fontAlgn="ctr"/>
                      <a:r>
                        <a:rPr lang="zh-TW" altLang="en-US" sz="1500" u="none" strike="noStrike" dirty="0">
                          <a:effectLst/>
                        </a:rPr>
                        <a:t>婚顧攝影班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20</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14"/>
                  </a:ext>
                </a:extLst>
              </a:tr>
              <a:tr h="278037">
                <a:tc vMerge="1">
                  <a:txBody>
                    <a:bodyPr/>
                    <a:lstStyle/>
                    <a:p>
                      <a:endParaRPr lang="zh-TW" altLang="en-US"/>
                    </a:p>
                  </a:txBody>
                  <a:tcPr/>
                </a:tc>
                <a:tc>
                  <a:txBody>
                    <a:bodyPr/>
                    <a:lstStyle/>
                    <a:p>
                      <a:pPr algn="l" rtl="0" fontAlgn="ctr"/>
                      <a:r>
                        <a:rPr lang="zh-TW" altLang="en-US" sz="1500" u="none" strike="noStrike" dirty="0">
                          <a:effectLst/>
                        </a:rPr>
                        <a:t>電競特色班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20</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15"/>
                  </a:ext>
                </a:extLst>
              </a:tr>
              <a:tr h="278037">
                <a:tc vMerge="1">
                  <a:txBody>
                    <a:bodyPr/>
                    <a:lstStyle/>
                    <a:p>
                      <a:endParaRPr lang="zh-TW" altLang="en-US"/>
                    </a:p>
                  </a:txBody>
                  <a:tcPr/>
                </a:tc>
                <a:tc>
                  <a:txBody>
                    <a:bodyPr/>
                    <a:lstStyle/>
                    <a:p>
                      <a:pPr algn="l" rtl="0" fontAlgn="ctr"/>
                      <a:r>
                        <a:rPr lang="zh-TW" altLang="en-US" sz="1500" u="none" strike="noStrike" dirty="0">
                          <a:effectLst/>
                        </a:rPr>
                        <a:t>汽車技術特色班</a:t>
                      </a:r>
                      <a:endParaRPr lang="zh-TW" altLang="en-US" sz="1500" b="0" i="0" u="none" strike="noStrike" dirty="0">
                        <a:solidFill>
                          <a:srgbClr val="000000"/>
                        </a:solidFill>
                        <a:effectLst/>
                        <a:latin typeface="標楷體" panose="03000509000000000000" pitchFamily="65" charset="-120"/>
                        <a:ea typeface="標楷體" panose="03000509000000000000" pitchFamily="65" charset="-120"/>
                      </a:endParaRPr>
                    </a:p>
                  </a:txBody>
                  <a:tcPr marL="3659" marR="3659" marT="3659" marB="0" anchor="ctr"/>
                </a:tc>
                <a:tc>
                  <a:txBody>
                    <a:bodyPr/>
                    <a:lstStyle/>
                    <a:p>
                      <a:pPr algn="ctr" rtl="0" fontAlgn="ctr"/>
                      <a:r>
                        <a:rPr lang="en-US" altLang="zh-TW" sz="1500" u="none" strike="noStrike" dirty="0">
                          <a:effectLst/>
                        </a:rPr>
                        <a:t>45</a:t>
                      </a:r>
                      <a:endParaRPr lang="en-US" altLang="zh-TW" sz="1500" b="0" i="0" u="none" strike="noStrike" dirty="0">
                        <a:solidFill>
                          <a:srgbClr val="000000"/>
                        </a:solidFill>
                        <a:effectLst/>
                        <a:latin typeface="Arial" panose="020B0604020202020204" pitchFamily="34" charset="0"/>
                        <a:ea typeface="新細明體" panose="02020500000000000000" pitchFamily="18" charset="-120"/>
                      </a:endParaRPr>
                    </a:p>
                  </a:txBody>
                  <a:tcPr marL="3659" marR="3659" marT="3659" marB="0" anchor="ctr"/>
                </a:tc>
                <a:tc vMerge="1">
                  <a:txBody>
                    <a:bodyPr/>
                    <a:lstStyle/>
                    <a:p>
                      <a:endParaRPr lang="zh-TW" altLang="en-US"/>
                    </a:p>
                  </a:txBody>
                  <a:tcPr/>
                </a:tc>
                <a:extLst>
                  <a:ext uri="{0D108BD9-81ED-4DB2-BD59-A6C34878D82A}">
                    <a16:rowId xmlns:a16="http://schemas.microsoft.com/office/drawing/2014/main" val="10016"/>
                  </a:ext>
                </a:extLst>
              </a:tr>
            </a:tbl>
          </a:graphicData>
        </a:graphic>
      </p:graphicFrame>
      <p:sp>
        <p:nvSpPr>
          <p:cNvPr id="1649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D85208-DC50-4147-898E-39DD62431394}" type="slidenum">
              <a:rPr kumimoji="0" lang="zh-TW" altLang="en-US" smtClean="0">
                <a:solidFill>
                  <a:srgbClr val="FEFFFF"/>
                </a:solidFill>
                <a:latin typeface="Century Gothic" panose="020B0502020202020204" pitchFamily="34" charset="0"/>
              </a:rPr>
              <a:pPr/>
              <a:t>66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944948778"/>
      </p:ext>
    </p:extLst>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323528" y="332656"/>
            <a:ext cx="7745015" cy="6477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2700">
                <a:solidFill>
                  <a:srgbClr val="C00000"/>
                </a:solidFill>
                <a:latin typeface="微軟正黑體" panose="020B0604030504040204" pitchFamily="34" charset="-120"/>
              </a:rPr>
              <a:t>(</a:t>
            </a:r>
            <a:r>
              <a:rPr kumimoji="0" lang="zh-TW" altLang="en-US" sz="2700">
                <a:solidFill>
                  <a:srgbClr val="C00000"/>
                </a:solidFill>
                <a:latin typeface="微軟正黑體" panose="020B0604030504040204" pitchFamily="34" charset="-120"/>
              </a:rPr>
              <a:t>四</a:t>
            </a:r>
            <a:r>
              <a:rPr kumimoji="0" lang="en-US" altLang="zh-TW" sz="2700">
                <a:solidFill>
                  <a:srgbClr val="C00000"/>
                </a:solidFill>
                <a:latin typeface="微軟正黑體" panose="020B0604030504040204" pitchFamily="34" charset="-120"/>
              </a:rPr>
              <a:t>)</a:t>
            </a:r>
            <a:r>
              <a:rPr kumimoji="0" lang="zh-TW" altLang="en-US" sz="2700">
                <a:solidFill>
                  <a:srgbClr val="C00000"/>
                </a:solidFill>
                <a:latin typeface="微軟正黑體" panose="020B0604030504040204" pitchFamily="34" charset="-120"/>
              </a:rPr>
              <a:t>特色招生甄選入學</a:t>
            </a:r>
            <a:r>
              <a:rPr kumimoji="0" lang="en-US" altLang="zh-TW" sz="2700">
                <a:solidFill>
                  <a:srgbClr val="C00000"/>
                </a:solidFill>
                <a:latin typeface="微軟正黑體" panose="020B0604030504040204" pitchFamily="34" charset="-120"/>
              </a:rPr>
              <a:t>---</a:t>
            </a:r>
            <a:r>
              <a:rPr kumimoji="0" lang="zh-TW" altLang="en-US" sz="2700">
                <a:solidFill>
                  <a:srgbClr val="C00000"/>
                </a:solidFill>
                <a:latin typeface="微軟正黑體" panose="020B0604030504040204" pitchFamily="34" charset="-120"/>
              </a:rPr>
              <a:t>專業群科辦理學校</a:t>
            </a:r>
            <a:endParaRPr kumimoji="0" lang="en-US" altLang="zh-TW" sz="2700">
              <a:solidFill>
                <a:srgbClr val="C00000"/>
              </a:solidFill>
              <a:latin typeface="微軟正黑體" panose="020B0604030504040204" pitchFamily="34" charset="-120"/>
            </a:endParaRPr>
          </a:p>
          <a:p>
            <a:pPr>
              <a:spcBef>
                <a:spcPct val="0"/>
              </a:spcBef>
              <a:buClrTx/>
              <a:buFontTx/>
              <a:buNone/>
            </a:pPr>
            <a:endParaRPr kumimoji="0" lang="zh-TW" altLang="en-US" sz="300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256889878"/>
              </p:ext>
            </p:extLst>
          </p:nvPr>
        </p:nvGraphicFramePr>
        <p:xfrm>
          <a:off x="323528" y="1239446"/>
          <a:ext cx="7704856" cy="4853845"/>
        </p:xfrm>
        <a:graphic>
          <a:graphicData uri="http://schemas.openxmlformats.org/drawingml/2006/table">
            <a:tbl>
              <a:tblPr>
                <a:tableStyleId>{5C22544A-7EE6-4342-B048-85BDC9FD1C3A}</a:tableStyleId>
              </a:tblPr>
              <a:tblGrid>
                <a:gridCol w="1705655">
                  <a:extLst>
                    <a:ext uri="{9D8B030D-6E8A-4147-A177-3AD203B41FA5}">
                      <a16:colId xmlns:a16="http://schemas.microsoft.com/office/drawing/2014/main" val="20000"/>
                    </a:ext>
                  </a:extLst>
                </a:gridCol>
                <a:gridCol w="3340003">
                  <a:extLst>
                    <a:ext uri="{9D8B030D-6E8A-4147-A177-3AD203B41FA5}">
                      <a16:colId xmlns:a16="http://schemas.microsoft.com/office/drawing/2014/main" val="20001"/>
                    </a:ext>
                  </a:extLst>
                </a:gridCol>
                <a:gridCol w="1090953">
                  <a:extLst>
                    <a:ext uri="{9D8B030D-6E8A-4147-A177-3AD203B41FA5}">
                      <a16:colId xmlns:a16="http://schemas.microsoft.com/office/drawing/2014/main" val="20002"/>
                    </a:ext>
                  </a:extLst>
                </a:gridCol>
                <a:gridCol w="1568245">
                  <a:extLst>
                    <a:ext uri="{9D8B030D-6E8A-4147-A177-3AD203B41FA5}">
                      <a16:colId xmlns:a16="http://schemas.microsoft.com/office/drawing/2014/main" val="20003"/>
                    </a:ext>
                  </a:extLst>
                </a:gridCol>
              </a:tblGrid>
              <a:tr h="380295">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學校</a:t>
                      </a:r>
                    </a:p>
                  </a:txBody>
                  <a:tcPr marL="3454" marR="3454" marT="3454" marB="0" anchor="ctr">
                    <a:solidFill>
                      <a:srgbClr val="E78712"/>
                    </a:solidFill>
                  </a:tcPr>
                </a:tc>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特色班別名稱</a:t>
                      </a:r>
                    </a:p>
                  </a:txBody>
                  <a:tcPr marL="3454" marR="3454" marT="3454" marB="0" anchor="ctr">
                    <a:solidFill>
                      <a:srgbClr val="E78712"/>
                    </a:solidFill>
                  </a:tcPr>
                </a:tc>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招生數</a:t>
                      </a:r>
                    </a:p>
                  </a:txBody>
                  <a:tcPr marL="3454" marR="3454" marT="3454" marB="0" anchor="ctr">
                    <a:solidFill>
                      <a:srgbClr val="E78712"/>
                    </a:solidFill>
                  </a:tcPr>
                </a:tc>
                <a:tc>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總數</a:t>
                      </a:r>
                    </a:p>
                  </a:txBody>
                  <a:tcPr marL="3454" marR="3454" marT="3454" marB="0" anchor="ctr">
                    <a:solidFill>
                      <a:srgbClr val="E78712"/>
                    </a:solidFill>
                  </a:tcPr>
                </a:tc>
                <a:extLst>
                  <a:ext uri="{0D108BD9-81ED-4DB2-BD59-A6C34878D82A}">
                    <a16:rowId xmlns:a16="http://schemas.microsoft.com/office/drawing/2014/main" val="10000"/>
                  </a:ext>
                </a:extLst>
              </a:tr>
              <a:tr h="263150">
                <a:tc rowSpan="3">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光華高中</a:t>
                      </a:r>
                    </a:p>
                  </a:txBody>
                  <a:tcPr marL="3454" marR="3454" marT="3454" marB="0" anchor="ctr">
                    <a:solidFill>
                      <a:srgbClr val="E78712"/>
                    </a:solidFill>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動漫國際班</a:t>
                      </a:r>
                    </a:p>
                  </a:txBody>
                  <a:tcPr marL="3454" marR="3454" marT="3454" marB="0" anchor="ctr"/>
                </a:tc>
                <a:tc>
                  <a:txBody>
                    <a:bodyPr/>
                    <a:lstStyle/>
                    <a:p>
                      <a:pPr marL="0" algn="ctr" defTabSz="914400" rtl="0" eaLnBrk="1" fontAlgn="ctr" latinLnBrk="0" hangingPunct="1"/>
                      <a:r>
                        <a:rPr lang="en-US" altLang="zh-TW" sz="1500" u="none" strike="noStrike" kern="1200" dirty="0" smtClean="0">
                          <a:solidFill>
                            <a:schemeClr val="dk1"/>
                          </a:solidFill>
                          <a:effectLst/>
                          <a:latin typeface="+mn-lt"/>
                          <a:ea typeface="+mn-ea"/>
                          <a:cs typeface="+mn-cs"/>
                        </a:rPr>
                        <a:t>47</a:t>
                      </a:r>
                      <a:endParaRPr lang="en-US" altLang="zh-TW" sz="1500" u="none" strike="noStrike" kern="1200" dirty="0">
                        <a:solidFill>
                          <a:schemeClr val="dk1"/>
                        </a:solidFill>
                        <a:effectLst/>
                        <a:latin typeface="+mn-lt"/>
                        <a:ea typeface="+mn-ea"/>
                        <a:cs typeface="+mn-cs"/>
                      </a:endParaRPr>
                    </a:p>
                  </a:txBody>
                  <a:tcPr marL="3454" marR="3454" marT="3454" marB="0" anchor="ctr"/>
                </a:tc>
                <a:tc rowSpan="3">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131</a:t>
                      </a:r>
                    </a:p>
                  </a:txBody>
                  <a:tcPr marL="3454" marR="3454" marT="3454" marB="0" anchor="ctr"/>
                </a:tc>
                <a:extLst>
                  <a:ext uri="{0D108BD9-81ED-4DB2-BD59-A6C34878D82A}">
                    <a16:rowId xmlns:a16="http://schemas.microsoft.com/office/drawing/2014/main" val="10001"/>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幼教職場實務班</a:t>
                      </a:r>
                    </a:p>
                  </a:txBody>
                  <a:tcPr marL="3454" marR="3454" marT="3454" marB="0" anchor="ctr"/>
                </a:tc>
                <a:tc>
                  <a:txBody>
                    <a:bodyPr/>
                    <a:lstStyle/>
                    <a:p>
                      <a:pPr marL="0" algn="ctr" defTabSz="914400" rtl="0" eaLnBrk="1" fontAlgn="ctr" latinLnBrk="0" hangingPunct="1"/>
                      <a:r>
                        <a:rPr lang="en-US" altLang="zh-TW" sz="1500" u="none" strike="noStrike" kern="1200" dirty="0" smtClean="0">
                          <a:solidFill>
                            <a:schemeClr val="dk1"/>
                          </a:solidFill>
                          <a:effectLst/>
                          <a:latin typeface="+mn-lt"/>
                          <a:ea typeface="+mn-ea"/>
                          <a:cs typeface="+mn-cs"/>
                        </a:rPr>
                        <a:t>37</a:t>
                      </a:r>
                      <a:endParaRPr lang="en-US" altLang="zh-TW" sz="1500" u="none" strike="noStrike" kern="1200" dirty="0">
                        <a:solidFill>
                          <a:schemeClr val="dk1"/>
                        </a:solidFill>
                        <a:effectLst/>
                        <a:latin typeface="+mn-lt"/>
                        <a:ea typeface="+mn-ea"/>
                        <a:cs typeface="+mn-cs"/>
                      </a:endParaRPr>
                    </a:p>
                  </a:txBody>
                  <a:tcPr marL="3454" marR="3454" marT="3454" marB="0" anchor="ctr"/>
                </a:tc>
                <a:tc vMerge="1">
                  <a:txBody>
                    <a:bodyPr/>
                    <a:lstStyle/>
                    <a:p>
                      <a:endParaRPr lang="zh-TW" altLang="en-US"/>
                    </a:p>
                  </a:txBody>
                  <a:tcPr/>
                </a:tc>
                <a:extLst>
                  <a:ext uri="{0D108BD9-81ED-4DB2-BD59-A6C34878D82A}">
                    <a16:rowId xmlns:a16="http://schemas.microsoft.com/office/drawing/2014/main" val="10002"/>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在地寰宇美食文化特色班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03"/>
                  </a:ext>
                </a:extLst>
              </a:tr>
              <a:tr h="263150">
                <a:tc rowSpan="3">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北門農工</a:t>
                      </a:r>
                    </a:p>
                  </a:txBody>
                  <a:tcPr marL="3454" marR="3454" marT="3454" marB="0" anchor="ctr">
                    <a:solidFill>
                      <a:srgbClr val="E78712"/>
                    </a:solidFill>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土木建築技術實務班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35</a:t>
                      </a:r>
                    </a:p>
                  </a:txBody>
                  <a:tcPr marL="3454" marR="3454" marT="3454" marB="0" anchor="ctr"/>
                </a:tc>
                <a:tc rowSpan="3">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85</a:t>
                      </a:r>
                    </a:p>
                  </a:txBody>
                  <a:tcPr marL="3454" marR="3454" marT="3454" marB="0" anchor="ctr"/>
                </a:tc>
                <a:extLst>
                  <a:ext uri="{0D108BD9-81ED-4DB2-BD59-A6C34878D82A}">
                    <a16:rowId xmlns:a16="http://schemas.microsoft.com/office/drawing/2014/main" val="10004"/>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數位行動商務特色班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15</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05"/>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電腦數值控制機械班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35</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06"/>
                  </a:ext>
                </a:extLst>
              </a:tr>
              <a:tr h="263150">
                <a:tc rowSpan="6">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南英商工</a:t>
                      </a:r>
                    </a:p>
                  </a:txBody>
                  <a:tcPr marL="3454" marR="3454" marT="3454" marB="0" anchor="ctr">
                    <a:solidFill>
                      <a:srgbClr val="E78712"/>
                    </a:solidFill>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先進檢修實務特色專班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47</a:t>
                      </a:r>
                    </a:p>
                  </a:txBody>
                  <a:tcPr marL="3454" marR="3454" marT="3454" marB="0" anchor="ctr"/>
                </a:tc>
                <a:tc rowSpan="6">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282</a:t>
                      </a:r>
                    </a:p>
                  </a:txBody>
                  <a:tcPr marL="3454" marR="3454" marT="3454" marB="0" anchor="ctr"/>
                </a:tc>
                <a:extLst>
                  <a:ext uri="{0D108BD9-81ED-4DB2-BD59-A6C34878D82A}">
                    <a16:rowId xmlns:a16="http://schemas.microsoft.com/office/drawing/2014/main" val="10007"/>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國際旅運專班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08"/>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電競遊戲設計班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09"/>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日文專班</a:t>
                      </a:r>
                    </a:p>
                  </a:txBody>
                  <a:tcPr marL="3454" marR="3454" marT="3454" marB="0" anchor="ctr"/>
                </a:tc>
                <a:tc>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0"/>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在地食材餐飲專班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1"/>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影視才藝特色班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2"/>
                  </a:ext>
                </a:extLst>
              </a:tr>
              <a:tr h="263150">
                <a:tc rowSpan="5">
                  <a:txBody>
                    <a:bodyPr/>
                    <a:lstStyle/>
                    <a:p>
                      <a:pPr marL="0" algn="ctr" defTabSz="914400" rtl="0" eaLnBrk="1" fontAlgn="ctr" latinLnBrk="0" hangingPunct="1"/>
                      <a:r>
                        <a:rPr lang="zh-TW" altLang="en-US" sz="1800" u="none" strike="noStrike" kern="1200" dirty="0">
                          <a:solidFill>
                            <a:schemeClr val="bg1"/>
                          </a:solidFill>
                          <a:effectLst/>
                          <a:latin typeface="+mn-lt"/>
                          <a:ea typeface="+mn-ea"/>
                          <a:cs typeface="+mn-cs"/>
                        </a:rPr>
                        <a:t>長榮女中</a:t>
                      </a:r>
                    </a:p>
                  </a:txBody>
                  <a:tcPr marL="3454" marR="3454" marT="3454" marB="0" anchor="ctr">
                    <a:solidFill>
                      <a:srgbClr val="E78712"/>
                    </a:solidFill>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超玩美曲線特色班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rowSpan="5">
                  <a:txBody>
                    <a:bodyPr/>
                    <a:lstStyle/>
                    <a:p>
                      <a:pPr marL="0" algn="ctr" defTabSz="914400" rtl="0" eaLnBrk="1" fontAlgn="ctr" latinLnBrk="0" hangingPunct="1"/>
                      <a:r>
                        <a:rPr lang="en-US" altLang="zh-TW" sz="1500" u="none" strike="noStrike" kern="1200">
                          <a:solidFill>
                            <a:schemeClr val="dk1"/>
                          </a:solidFill>
                          <a:effectLst/>
                          <a:latin typeface="+mn-lt"/>
                          <a:ea typeface="+mn-ea"/>
                          <a:cs typeface="+mn-cs"/>
                        </a:rPr>
                        <a:t>235</a:t>
                      </a:r>
                    </a:p>
                  </a:txBody>
                  <a:tcPr marL="3454" marR="3454" marT="3454" marB="0" anchor="ctr"/>
                </a:tc>
                <a:extLst>
                  <a:ext uri="{0D108BD9-81ED-4DB2-BD59-A6C34878D82A}">
                    <a16:rowId xmlns:a16="http://schemas.microsoft.com/office/drawing/2014/main" val="10013"/>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幸福魔髮師特色班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4"/>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府城古蹟美食文化導覽特色班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5"/>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茶飲文化特色班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6"/>
                  </a:ext>
                </a:extLst>
              </a:tr>
              <a:tr h="263150">
                <a:tc vMerge="1">
                  <a:txBody>
                    <a:bodyPr/>
                    <a:lstStyle/>
                    <a:p>
                      <a:endParaRPr lang="zh-TW" altLang="en-US"/>
                    </a:p>
                  </a:txBody>
                  <a:tcPr/>
                </a:tc>
                <a:tc>
                  <a:txBody>
                    <a:bodyPr/>
                    <a:lstStyle/>
                    <a:p>
                      <a:pPr marL="0" algn="l" defTabSz="914400" rtl="0" eaLnBrk="1" fontAlgn="ctr" latinLnBrk="0" hangingPunct="1"/>
                      <a:r>
                        <a:rPr lang="zh-TW" altLang="en-US" sz="1500" u="none" strike="noStrike" kern="1200" dirty="0">
                          <a:solidFill>
                            <a:schemeClr val="dk1"/>
                          </a:solidFill>
                          <a:effectLst/>
                          <a:latin typeface="+mn-lt"/>
                          <a:ea typeface="+mn-ea"/>
                          <a:cs typeface="+mn-cs"/>
                        </a:rPr>
                        <a:t>時尚造型科特色班</a:t>
                      </a:r>
                    </a:p>
                  </a:txBody>
                  <a:tcPr marL="3454" marR="3454" marT="3454" marB="0" anchor="ctr"/>
                </a:tc>
                <a:tc>
                  <a:txBody>
                    <a:bodyPr/>
                    <a:lstStyle/>
                    <a:p>
                      <a:pPr marL="0" algn="ctr" defTabSz="914400" rtl="0" eaLnBrk="1" fontAlgn="ctr" latinLnBrk="0" hangingPunct="1"/>
                      <a:r>
                        <a:rPr lang="en-US" altLang="zh-TW" sz="1500" u="none" strike="noStrike" kern="1200" dirty="0">
                          <a:solidFill>
                            <a:schemeClr val="dk1"/>
                          </a:solidFill>
                          <a:effectLst/>
                          <a:latin typeface="+mn-lt"/>
                          <a:ea typeface="+mn-ea"/>
                          <a:cs typeface="+mn-cs"/>
                        </a:rPr>
                        <a:t>47</a:t>
                      </a:r>
                    </a:p>
                  </a:txBody>
                  <a:tcPr marL="3454" marR="3454" marT="3454" marB="0" anchor="ctr"/>
                </a:tc>
                <a:tc vMerge="1">
                  <a:txBody>
                    <a:bodyPr/>
                    <a:lstStyle/>
                    <a:p>
                      <a:endParaRPr lang="zh-TW" altLang="en-US"/>
                    </a:p>
                  </a:txBody>
                  <a:tcPr/>
                </a:tc>
                <a:extLst>
                  <a:ext uri="{0D108BD9-81ED-4DB2-BD59-A6C34878D82A}">
                    <a16:rowId xmlns:a16="http://schemas.microsoft.com/office/drawing/2014/main" val="1001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67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781367123"/>
      </p:ext>
    </p:extLst>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08820" y="3064669"/>
            <a:ext cx="6295628" cy="1107281"/>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000">
              <a:solidFill>
                <a:prstClr val="white"/>
              </a:solidFill>
            </a:endParaRPr>
          </a:p>
        </p:txBody>
      </p:sp>
      <p:sp>
        <p:nvSpPr>
          <p:cNvPr id="168964" name="文字版面配置區 1"/>
          <p:cNvSpPr>
            <a:spLocks noGrp="1"/>
          </p:cNvSpPr>
          <p:nvPr>
            <p:ph type="body" idx="1"/>
          </p:nvPr>
        </p:nvSpPr>
        <p:spPr>
          <a:xfrm>
            <a:off x="2375495" y="4214813"/>
            <a:ext cx="5652889" cy="1014387"/>
          </a:xfrm>
        </p:spPr>
        <p:txBody>
          <a:bodyPr/>
          <a:lstStyle/>
          <a:p>
            <a:pPr eaLnBrk="1" hangingPunct="1"/>
            <a:r>
              <a:rPr lang="zh-TW" altLang="en-US" dirty="0">
                <a:solidFill>
                  <a:srgbClr val="FF0000"/>
                </a:solidFill>
                <a:latin typeface="華康魏碑體" panose="03000709000000000000" pitchFamily="65" charset="-120"/>
                <a:ea typeface="華康魏碑體" panose="03000709000000000000" pitchFamily="65" charset="-120"/>
              </a:rPr>
              <a:t>特色招生考試分發入學以學科測驗為主。</a:t>
            </a:r>
          </a:p>
          <a:p>
            <a:pPr eaLnBrk="1" hangingPunct="1"/>
            <a:r>
              <a:rPr lang="zh-TW" altLang="en-US" dirty="0">
                <a:solidFill>
                  <a:srgbClr val="FF0000"/>
                </a:solidFill>
                <a:latin typeface="華康魏碑體" panose="03000709000000000000" pitchFamily="65" charset="-120"/>
                <a:ea typeface="華康魏碑體" panose="03000709000000000000" pitchFamily="65" charset="-120"/>
              </a:rPr>
              <a:t>考試分發入學多是以學科發展為主軸的特色班級</a:t>
            </a:r>
          </a:p>
        </p:txBody>
      </p:sp>
      <p:sp>
        <p:nvSpPr>
          <p:cNvPr id="168965" name="標題 3"/>
          <p:cNvSpPr txBox="1">
            <a:spLocks/>
          </p:cNvSpPr>
          <p:nvPr/>
        </p:nvSpPr>
        <p:spPr bwMode="auto">
          <a:xfrm>
            <a:off x="2555776" y="3262312"/>
            <a:ext cx="5790010" cy="71199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3600">
                <a:solidFill>
                  <a:schemeClr val="bg1"/>
                </a:solidFill>
                <a:latin typeface="標楷體" panose="03000509000000000000" pitchFamily="65" charset="-120"/>
                <a:ea typeface="標楷體" panose="03000509000000000000" pitchFamily="65" charset="-120"/>
              </a:rPr>
              <a:t>六、特色招生考試分發入學</a:t>
            </a:r>
          </a:p>
        </p:txBody>
      </p:sp>
      <p:sp>
        <p:nvSpPr>
          <p:cNvPr id="16896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0DC54C2-42D0-4969-9852-990F2517F3A8}" type="slidenum">
              <a:rPr kumimoji="0" lang="zh-TW" altLang="en-US" smtClean="0">
                <a:solidFill>
                  <a:srgbClr val="FEFFFF"/>
                </a:solidFill>
                <a:latin typeface="Century Gothic" panose="020B0502020202020204" pitchFamily="34" charset="0"/>
              </a:rPr>
              <a:pPr/>
              <a:t>68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9630073"/>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1493044" y="1154906"/>
            <a:ext cx="6684169" cy="647700"/>
          </a:xfrm>
          <a:solidFill>
            <a:srgbClr val="FFFF00"/>
          </a:solidFill>
        </p:spPr>
        <p:txBody>
          <a:bodyPr/>
          <a:lstStyle/>
          <a:p>
            <a:r>
              <a:rPr lang="en-US" altLang="zh-TW">
                <a:solidFill>
                  <a:srgbClr val="FF0000"/>
                </a:solidFill>
              </a:rPr>
              <a:t>(</a:t>
            </a:r>
            <a:r>
              <a:rPr lang="zh-TW" altLang="en-US">
                <a:solidFill>
                  <a:srgbClr val="FF0000"/>
                </a:solidFill>
              </a:rPr>
              <a:t>一</a:t>
            </a:r>
            <a:r>
              <a:rPr lang="en-US" altLang="zh-TW">
                <a:solidFill>
                  <a:srgbClr val="FF0000"/>
                </a:solidFill>
              </a:rPr>
              <a:t>)</a:t>
            </a:r>
            <a:r>
              <a:rPr lang="zh-TW" altLang="en-US">
                <a:solidFill>
                  <a:srgbClr val="FF0000"/>
                </a:solidFill>
              </a:rPr>
              <a:t>特色招生考試分發</a:t>
            </a:r>
            <a:r>
              <a:rPr lang="en-US" altLang="zh-TW">
                <a:solidFill>
                  <a:srgbClr val="FF0000"/>
                </a:solidFill>
              </a:rPr>
              <a:t>1-</a:t>
            </a:r>
            <a:r>
              <a:rPr lang="zh-TW" altLang="en-US">
                <a:solidFill>
                  <a:srgbClr val="FF0000"/>
                </a:solidFill>
              </a:rPr>
              <a:t>準備方向</a:t>
            </a:r>
          </a:p>
        </p:txBody>
      </p:sp>
      <p:sp>
        <p:nvSpPr>
          <p:cNvPr id="3" name="內容版面配置區 2"/>
          <p:cNvSpPr>
            <a:spLocks noGrp="1"/>
          </p:cNvSpPr>
          <p:nvPr>
            <p:ph idx="1"/>
          </p:nvPr>
        </p:nvSpPr>
        <p:spPr>
          <a:xfrm>
            <a:off x="1165622" y="1958578"/>
            <a:ext cx="7462838" cy="3365897"/>
          </a:xfrm>
        </p:spPr>
        <p:txBody>
          <a:bodyPr/>
          <a:lstStyle/>
          <a:p>
            <a:pPr marL="384572" indent="-384572">
              <a:buFontTx/>
              <a:buAutoNum type="ea1ChtPeriod"/>
            </a:pPr>
            <a:r>
              <a:rPr lang="zh-TW" altLang="en-US"/>
              <a:t>「國民中小學九年一貫課程綱要」相關學習領域之國中階段能力指標及其延伸應用 </a:t>
            </a:r>
          </a:p>
          <a:p>
            <a:pPr marL="384572" indent="-384572">
              <a:buFontTx/>
              <a:buAutoNum type="ea1ChtPeriod"/>
            </a:pPr>
            <a:r>
              <a:rPr lang="zh-TW" altLang="en-US"/>
              <a:t>各校所規劃特色課程應具之先備知識與能力。</a:t>
            </a:r>
            <a:r>
              <a:rPr lang="en-US" altLang="zh-TW"/>
              <a:t>(</a:t>
            </a:r>
            <a:r>
              <a:rPr lang="zh-TW" altLang="en-US"/>
              <a:t>詳見各校招生簡章</a:t>
            </a:r>
            <a:r>
              <a:rPr lang="en-US" altLang="zh-TW"/>
              <a:t>)</a:t>
            </a:r>
          </a:p>
          <a:p>
            <a:pPr marL="384572" indent="-384572">
              <a:buFontTx/>
              <a:buAutoNum type="ea1ChtPeriod"/>
            </a:pPr>
            <a:r>
              <a:rPr lang="zh-TW" altLang="en-US"/>
              <a:t>採電腦測驗單一選擇題型之科目，試題相較於國中會考，屬中間偏難。</a:t>
            </a:r>
            <a:endParaRPr lang="en-US" altLang="zh-TW"/>
          </a:p>
          <a:p>
            <a:pPr marL="384572" indent="-384572">
              <a:buFontTx/>
              <a:buAutoNum type="ea1ChtPeriod"/>
            </a:pPr>
            <a:r>
              <a:rPr lang="zh-TW" altLang="en-US"/>
              <a:t>考生可參考各校簡章之試題範例與去年之考古題。</a:t>
            </a:r>
            <a:endParaRPr lang="en-US" altLang="zh-TW"/>
          </a:p>
          <a:p>
            <a:pPr marL="384572" indent="-384572">
              <a:buFontTx/>
              <a:buAutoNum type="ea1ChtPeriod"/>
            </a:pPr>
            <a:r>
              <a:rPr lang="zh-TW" altLang="en-US">
                <a:solidFill>
                  <a:srgbClr val="FF0000"/>
                </a:solidFill>
              </a:rPr>
              <a:t>臺南區考英文及數學兩科 </a:t>
            </a:r>
            <a:endParaRPr lang="en-US" altLang="zh-TW">
              <a:solidFill>
                <a:srgbClr val="FF0000"/>
              </a:solidFill>
            </a:endParaRPr>
          </a:p>
          <a:p>
            <a:pPr marL="384572" indent="-384572">
              <a:buFontTx/>
              <a:buAutoNum type="ea1ChtPeriod"/>
            </a:pPr>
            <a:r>
              <a:rPr lang="zh-TW" altLang="en-US">
                <a:solidFill>
                  <a:srgbClr val="FF0000"/>
                </a:solidFill>
              </a:rPr>
              <a:t>各校會訂定基本門檻</a:t>
            </a:r>
          </a:p>
        </p:txBody>
      </p:sp>
      <p:sp>
        <p:nvSpPr>
          <p:cNvPr id="1699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A6376D-6039-4E84-9A3F-179FF22D5FC0}" type="slidenum">
              <a:rPr kumimoji="0" lang="zh-TW" altLang="en-US" smtClean="0">
                <a:solidFill>
                  <a:srgbClr val="FEFFFF"/>
                </a:solidFill>
                <a:latin typeface="Century Gothic" panose="020B0502020202020204" pitchFamily="34" charset="0"/>
              </a:rPr>
              <a:pPr/>
              <a:t>69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82827986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91469" y="2060848"/>
            <a:ext cx="6415088" cy="2444750"/>
          </a:xfrm>
        </p:spPr>
        <p:txBody>
          <a:bodyPr/>
          <a:lstStyle/>
          <a:p>
            <a:pPr marL="0" indent="0">
              <a:buNone/>
              <a:defRPr/>
            </a:pPr>
            <a:r>
              <a:rPr lang="zh-TW" altLang="en-US" sz="4950" b="1" dirty="0">
                <a:solidFill>
                  <a:srgbClr val="0000CC"/>
                </a:solidFill>
                <a:latin typeface="微軟正黑體" panose="020B0604030504040204" pitchFamily="34" charset="-120"/>
              </a:rPr>
              <a:t>班級人數減少，為甚麼教育力沒有提升？</a:t>
            </a:r>
          </a:p>
        </p:txBody>
      </p:sp>
      <p:sp>
        <p:nvSpPr>
          <p:cNvPr id="4" name="投影片編號版面配置區 3"/>
          <p:cNvSpPr>
            <a:spLocks noGrp="1"/>
          </p:cNvSpPr>
          <p:nvPr>
            <p:ph type="sldNum" sz="quarter" idx="12"/>
          </p:nvPr>
        </p:nvSpPr>
        <p:spPr>
          <a:xfrm>
            <a:off x="1941513" y="5459413"/>
            <a:ext cx="5715000" cy="273050"/>
          </a:xfrm>
        </p:spPr>
        <p:txBody>
          <a:bodyPr/>
          <a:lstStyle/>
          <a:p>
            <a:pPr>
              <a:defRPr/>
            </a:pPr>
            <a:fld id="{0886A0BD-5EC4-4BF7-9B68-5CE04D58EA7F}" type="slidenum">
              <a:rPr lang="zh-TW" altLang="en-US" sz="700">
                <a:solidFill>
                  <a:schemeClr val="tx1">
                    <a:tint val="75000"/>
                  </a:schemeClr>
                </a:solidFill>
              </a:rPr>
              <a:pPr>
                <a:defRPr/>
              </a:pPr>
              <a:t>7</a:t>
            </a:fld>
            <a:endParaRPr lang="zh-TW" altLang="en-US" sz="700">
              <a:solidFill>
                <a:schemeClr val="tx1">
                  <a:tint val="75000"/>
                </a:schemeClr>
              </a:solidFill>
            </a:endParaRPr>
          </a:p>
        </p:txBody>
      </p:sp>
    </p:spTree>
    <p:extLst>
      <p:ext uri="{BB962C8B-B14F-4D97-AF65-F5344CB8AC3E}">
        <p14:creationId xmlns:p14="http://schemas.microsoft.com/office/powerpoint/2010/main" val="2536368880"/>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txBox="1">
            <a:spLocks/>
          </p:cNvSpPr>
          <p:nvPr/>
        </p:nvSpPr>
        <p:spPr bwMode="auto">
          <a:xfrm>
            <a:off x="755576" y="620688"/>
            <a:ext cx="7247335" cy="647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2700" dirty="0" smtClean="0">
                <a:solidFill>
                  <a:srgbClr val="FF0000"/>
                </a:solidFill>
                <a:latin typeface="標楷體" panose="03000509000000000000" pitchFamily="65" charset="-120"/>
                <a:ea typeface="標楷體" panose="03000509000000000000" pitchFamily="65" charset="-120"/>
              </a:rPr>
              <a:t>特色</a:t>
            </a:r>
            <a:r>
              <a:rPr kumimoji="0" lang="zh-TW" altLang="en-US" sz="2700" dirty="0">
                <a:solidFill>
                  <a:srgbClr val="FF0000"/>
                </a:solidFill>
                <a:latin typeface="標楷體" panose="03000509000000000000" pitchFamily="65" charset="-120"/>
                <a:ea typeface="標楷體" panose="03000509000000000000" pitchFamily="65" charset="-120"/>
              </a:rPr>
              <a:t>招生考試</a:t>
            </a:r>
            <a:r>
              <a:rPr kumimoji="0" lang="zh-TW" altLang="en-US" sz="2700" dirty="0" smtClean="0">
                <a:solidFill>
                  <a:srgbClr val="FF0000"/>
                </a:solidFill>
                <a:latin typeface="標楷體" panose="03000509000000000000" pitchFamily="65" charset="-120"/>
                <a:ea typeface="標楷體" panose="03000509000000000000" pitchFamily="65" charset="-120"/>
              </a:rPr>
              <a:t>分發</a:t>
            </a:r>
            <a:r>
              <a:rPr kumimoji="0" lang="en-US" altLang="zh-TW" sz="2700" dirty="0" smtClean="0">
                <a:solidFill>
                  <a:srgbClr val="FF0000"/>
                </a:solidFill>
                <a:latin typeface="標楷體" panose="03000509000000000000" pitchFamily="65" charset="-120"/>
                <a:ea typeface="標楷體" panose="03000509000000000000" pitchFamily="65" charset="-120"/>
              </a:rPr>
              <a:t>-</a:t>
            </a:r>
            <a:r>
              <a:rPr kumimoji="0" lang="zh-TW" altLang="en-US" sz="2700" dirty="0">
                <a:solidFill>
                  <a:srgbClr val="FF0000"/>
                </a:solidFill>
                <a:latin typeface="標楷體" panose="03000509000000000000" pitchFamily="65" charset="-120"/>
                <a:ea typeface="標楷體" panose="03000509000000000000" pitchFamily="65" charset="-120"/>
              </a:rPr>
              <a:t>臺南區辦理學校</a:t>
            </a:r>
          </a:p>
        </p:txBody>
      </p:sp>
      <p:graphicFrame>
        <p:nvGraphicFramePr>
          <p:cNvPr id="5" name="表格 4"/>
          <p:cNvGraphicFramePr>
            <a:graphicFrameLocks noGrp="1"/>
          </p:cNvGraphicFramePr>
          <p:nvPr>
            <p:extLst>
              <p:ext uri="{D42A27DB-BD31-4B8C-83A1-F6EECF244321}">
                <p14:modId xmlns:p14="http://schemas.microsoft.com/office/powerpoint/2010/main" val="1611493197"/>
              </p:ext>
            </p:extLst>
          </p:nvPr>
        </p:nvGraphicFramePr>
        <p:xfrm>
          <a:off x="750640" y="1700808"/>
          <a:ext cx="7493768" cy="4392487"/>
        </p:xfrm>
        <a:graphic>
          <a:graphicData uri="http://schemas.openxmlformats.org/drawingml/2006/table">
            <a:tbl>
              <a:tblPr>
                <a:tableStyleId>{5C22544A-7EE6-4342-B048-85BDC9FD1C3A}</a:tableStyleId>
              </a:tblPr>
              <a:tblGrid>
                <a:gridCol w="1704703">
                  <a:extLst>
                    <a:ext uri="{9D8B030D-6E8A-4147-A177-3AD203B41FA5}">
                      <a16:colId xmlns:a16="http://schemas.microsoft.com/office/drawing/2014/main" val="20000"/>
                    </a:ext>
                  </a:extLst>
                </a:gridCol>
                <a:gridCol w="2737857">
                  <a:extLst>
                    <a:ext uri="{9D8B030D-6E8A-4147-A177-3AD203B41FA5}">
                      <a16:colId xmlns:a16="http://schemas.microsoft.com/office/drawing/2014/main" val="20001"/>
                    </a:ext>
                  </a:extLst>
                </a:gridCol>
                <a:gridCol w="1136340">
                  <a:extLst>
                    <a:ext uri="{9D8B030D-6E8A-4147-A177-3AD203B41FA5}">
                      <a16:colId xmlns:a16="http://schemas.microsoft.com/office/drawing/2014/main" val="20002"/>
                    </a:ext>
                  </a:extLst>
                </a:gridCol>
                <a:gridCol w="1914868">
                  <a:extLst>
                    <a:ext uri="{9D8B030D-6E8A-4147-A177-3AD203B41FA5}">
                      <a16:colId xmlns:a16="http://schemas.microsoft.com/office/drawing/2014/main" val="20003"/>
                    </a:ext>
                  </a:extLst>
                </a:gridCol>
              </a:tblGrid>
              <a:tr h="10346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學校</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特色班別名稱</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招生數</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備註</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extLst>
                  <a:ext uri="{0D108BD9-81ED-4DB2-BD59-A6C34878D82A}">
                    <a16:rowId xmlns:a16="http://schemas.microsoft.com/office/drawing/2014/main" val="10000"/>
                  </a:ext>
                </a:extLst>
              </a:tr>
              <a:tr h="523962">
                <a:tc>
                  <a:txBody>
                    <a:bodyPr/>
                    <a:lstStyle/>
                    <a:p>
                      <a:pPr algn="ctr" fontAlgn="ctr"/>
                      <a:r>
                        <a:rPr kumimoji="0" lang="zh-TW" altLang="en-US" sz="18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一中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數理科學教育班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304</a:t>
                      </a:r>
                      <a:endParaRPr kumimoji="0" lang="en-US" altLang="zh-TW"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738050">
                <a:tc>
                  <a:txBody>
                    <a:bodyPr/>
                    <a:lstStyle/>
                    <a:p>
                      <a:pPr algn="ctr" fontAlgn="ctr"/>
                      <a:r>
                        <a:rPr kumimoji="0" lang="zh-TW" altLang="en-US" sz="18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二中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國際資訊科技特色</a:t>
                      </a: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23962">
                <a:tc>
                  <a:txBody>
                    <a:bodyPr/>
                    <a:lstStyle/>
                    <a:p>
                      <a:pPr algn="ctr" fontAlgn="ctr"/>
                      <a:r>
                        <a:rPr kumimoji="0" lang="zh-TW" altLang="en-US" sz="18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女中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科學人文班</a:t>
                      </a:r>
                      <a:endPar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190</a:t>
                      </a:r>
                      <a:endParaRPr kumimoji="0" lang="en-US" altLang="zh-TW"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23962">
                <a:tc>
                  <a:txBody>
                    <a:bodyPr/>
                    <a:lstStyle/>
                    <a:p>
                      <a:pPr algn="ctr" fontAlgn="ctr"/>
                      <a:r>
                        <a:rPr kumimoji="0" lang="zh-TW" altLang="en-US" sz="18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家齊高中</a:t>
                      </a:r>
                      <a:endPar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18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23962">
                <a:tc>
                  <a:txBody>
                    <a:bodyPr/>
                    <a:lstStyle/>
                    <a:p>
                      <a:pPr algn="ctr" fontAlgn="ctr"/>
                      <a:r>
                        <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南科實中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18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30</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23962">
                <a:tc>
                  <a:txBody>
                    <a:bodyPr/>
                    <a:lstStyle/>
                    <a:p>
                      <a:pPr algn="ctr" fontAlgn="ctr"/>
                      <a:r>
                        <a:rPr kumimoji="0" lang="zh-TW" altLang="en-US" sz="18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zh-TW" altLang="en-US" sz="18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數理特色班</a:t>
                      </a:r>
                      <a:endPar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18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英文、數學</a:t>
                      </a:r>
                      <a:endParaRPr kumimoji="0" lang="zh-TW" altLang="en-US" sz="18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7146" marR="7146" marT="7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1710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689032-923A-4137-8B40-80EADA1AF497}" type="slidenum">
              <a:rPr kumimoji="0" lang="zh-TW" altLang="en-US" smtClean="0">
                <a:solidFill>
                  <a:srgbClr val="FEFFFF"/>
                </a:solidFill>
                <a:latin typeface="Century Gothic" panose="020B0502020202020204" pitchFamily="34" charset="0"/>
              </a:rPr>
              <a:pPr/>
              <a:t>70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004612964"/>
      </p:ext>
    </p:extLst>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69332" y="3140968"/>
            <a:ext cx="6858000" cy="1282304"/>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180227" name="標題 3"/>
          <p:cNvSpPr>
            <a:spLocks noGrp="1"/>
          </p:cNvSpPr>
          <p:nvPr>
            <p:ph type="title"/>
          </p:nvPr>
        </p:nvSpPr>
        <p:spPr>
          <a:xfrm>
            <a:off x="2390775" y="3458270"/>
            <a:ext cx="6615113" cy="647700"/>
          </a:xfrm>
          <a:solidFill>
            <a:srgbClr val="0000CC"/>
          </a:solidFill>
        </p:spPr>
        <p:txBody>
          <a:bodyPr/>
          <a:lstStyle/>
          <a:p>
            <a:pPr algn="ctr" eaLnBrk="1" hangingPunct="1"/>
            <a:r>
              <a:rPr lang="zh-TW" altLang="en-US" sz="3600">
                <a:solidFill>
                  <a:schemeClr val="bg1"/>
                </a:solidFill>
              </a:rPr>
              <a:t>七、臺南區免試、特招分發模式</a:t>
            </a:r>
          </a:p>
        </p:txBody>
      </p:sp>
      <p:sp>
        <p:nvSpPr>
          <p:cNvPr id="180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D0DD729-9041-4825-9D23-72F82F1DA1D5}" type="slidenum">
              <a:rPr kumimoji="0" lang="zh-TW" altLang="en-US" smtClean="0">
                <a:solidFill>
                  <a:srgbClr val="FEFFFF"/>
                </a:solidFill>
                <a:latin typeface="Century Gothic" panose="020B0502020202020204" pitchFamily="34" charset="0"/>
              </a:rPr>
              <a:pPr/>
              <a:t>71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385561795"/>
      </p:ext>
    </p:extLst>
  </p:cSld>
  <p:clrMapOvr>
    <a:masterClrMapping/>
  </p:clrMapOvr>
  <p:transition spd="slow">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1043608" y="548680"/>
            <a:ext cx="6643688" cy="647700"/>
          </a:xfrm>
          <a:solidFill>
            <a:srgbClr val="006600"/>
          </a:solidFill>
        </p:spPr>
        <p:txBody>
          <a:bodyPr/>
          <a:lstStyle/>
          <a:p>
            <a:pPr algn="ctr">
              <a:defRPr/>
            </a:pPr>
            <a:r>
              <a:rPr lang="zh-TW" altLang="en-US" b="1" dirty="0">
                <a:solidFill>
                  <a:schemeClr val="bg1"/>
                </a:solidFill>
                <a:latin typeface="+mn-ea"/>
                <a:ea typeface="+mn-ea"/>
              </a:rPr>
              <a:t>先免後特、多元入學、一次分發到位</a:t>
            </a:r>
          </a:p>
        </p:txBody>
      </p:sp>
      <p:sp>
        <p:nvSpPr>
          <p:cNvPr id="181251" name="內容版面配置區 2"/>
          <p:cNvSpPr>
            <a:spLocks noGrp="1"/>
          </p:cNvSpPr>
          <p:nvPr>
            <p:ph idx="1"/>
          </p:nvPr>
        </p:nvSpPr>
        <p:spPr>
          <a:xfrm>
            <a:off x="899592" y="1700808"/>
            <a:ext cx="7507808" cy="4032447"/>
          </a:xfrm>
        </p:spPr>
        <p:txBody>
          <a:bodyPr/>
          <a:lstStyle/>
          <a:p>
            <a:pPr eaLnBrk="1" hangingPunct="1"/>
            <a:r>
              <a:rPr lang="en-US" altLang="zh-TW" sz="2100" dirty="0">
                <a:latin typeface="華康魏碑體" panose="03000709000000000000" pitchFamily="65" charset="-120"/>
                <a:ea typeface="超研澤粗魏碑"/>
                <a:cs typeface="超研澤粗魏碑"/>
              </a:rPr>
              <a:t>103</a:t>
            </a:r>
            <a:r>
              <a:rPr lang="zh-TW" altLang="en-US" sz="2100" dirty="0">
                <a:latin typeface="華康魏碑體" panose="03000709000000000000" pitchFamily="65" charset="-120"/>
                <a:ea typeface="超研澤粗魏碑"/>
                <a:cs typeface="超研澤粗魏碑"/>
              </a:rPr>
              <a:t>年</a:t>
            </a:r>
            <a:r>
              <a:rPr lang="en-US" altLang="zh-TW" sz="2100" dirty="0">
                <a:latin typeface="華康魏碑體" panose="03000709000000000000" pitchFamily="65" charset="-120"/>
                <a:ea typeface="超研澤粗魏碑"/>
                <a:cs typeface="超研澤粗魏碑"/>
              </a:rPr>
              <a:t>8</a:t>
            </a:r>
            <a:r>
              <a:rPr lang="zh-TW" altLang="en-US" sz="2100" dirty="0">
                <a:latin typeface="華康魏碑體" panose="03000709000000000000" pitchFamily="65" charset="-120"/>
                <a:ea typeface="超研澤粗魏碑"/>
                <a:cs typeface="超研澤粗魏碑"/>
              </a:rPr>
              <a:t>月</a:t>
            </a:r>
            <a:r>
              <a:rPr lang="en-US" altLang="zh-TW" sz="2100" dirty="0">
                <a:latin typeface="華康魏碑體" panose="03000709000000000000" pitchFamily="65" charset="-120"/>
                <a:ea typeface="超研澤粗魏碑"/>
                <a:cs typeface="超研澤粗魏碑"/>
              </a:rPr>
              <a:t>22</a:t>
            </a:r>
            <a:r>
              <a:rPr lang="zh-TW" altLang="en-US" sz="2100" dirty="0">
                <a:latin typeface="華康魏碑體" panose="03000709000000000000" pitchFamily="65" charset="-120"/>
                <a:ea typeface="超研澤粗魏碑"/>
                <a:cs typeface="超研澤粗魏碑"/>
              </a:rPr>
              <a:t>日教育部發布新聞稿。</a:t>
            </a:r>
            <a:endParaRPr lang="en-US" altLang="zh-TW" sz="2100" dirty="0">
              <a:latin typeface="華康魏碑體" panose="03000709000000000000" pitchFamily="65" charset="-120"/>
              <a:ea typeface="超研澤粗魏碑"/>
              <a:cs typeface="超研澤粗魏碑"/>
            </a:endParaRPr>
          </a:p>
          <a:p>
            <a:pPr eaLnBrk="1" hangingPunct="1"/>
            <a:r>
              <a:rPr lang="zh-TW" altLang="en-US" sz="2100" b="1" dirty="0">
                <a:solidFill>
                  <a:srgbClr val="FF3300"/>
                </a:solidFill>
                <a:latin typeface="華康魏碑體" panose="03000709000000000000" pitchFamily="65" charset="-120"/>
                <a:ea typeface="超研澤粗魏碑"/>
                <a:cs typeface="超研澤粗魏碑"/>
              </a:rPr>
              <a:t>所謂「一次分發到位」是指學生報名參加免試及特色招生考試分發入學，只會有一個分發結果。</a:t>
            </a:r>
            <a:r>
              <a:rPr lang="zh-TW" altLang="en-US" sz="2100" dirty="0">
                <a:latin typeface="華康魏碑體" panose="03000709000000000000" pitchFamily="65" charset="-120"/>
                <a:ea typeface="超研澤粗魏碑"/>
                <a:cs typeface="超研澤粗魏碑"/>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p>
        </p:txBody>
      </p:sp>
      <p:sp>
        <p:nvSpPr>
          <p:cNvPr id="1812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360831A-A4CC-4782-9E93-EEE72BA4DD68}" type="slidenum">
              <a:rPr kumimoji="0" lang="zh-TW" altLang="en-US" smtClean="0">
                <a:solidFill>
                  <a:srgbClr val="FEFFFF"/>
                </a:solidFill>
                <a:latin typeface="Century Gothic" panose="020B0502020202020204" pitchFamily="34" charset="0"/>
              </a:rPr>
              <a:pPr/>
              <a:t>72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266905117"/>
      </p:ext>
    </p:extLst>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文字方塊 5"/>
          <p:cNvSpPr txBox="1">
            <a:spLocks noChangeArrowheads="1"/>
          </p:cNvSpPr>
          <p:nvPr/>
        </p:nvSpPr>
        <p:spPr bwMode="auto">
          <a:xfrm>
            <a:off x="3533917" y="548680"/>
            <a:ext cx="5205271" cy="507831"/>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2700" b="1" dirty="0">
                <a:solidFill>
                  <a:srgbClr val="FF0000"/>
                </a:solidFill>
                <a:latin typeface="標楷體" panose="03000509000000000000" pitchFamily="65" charset="-120"/>
                <a:ea typeface="標楷體" panose="03000509000000000000" pitchFamily="65" charset="-120"/>
              </a:rPr>
              <a:t>(</a:t>
            </a:r>
            <a:r>
              <a:rPr lang="zh-TW" altLang="en-US" sz="2700" b="1" dirty="0">
                <a:solidFill>
                  <a:srgbClr val="FF0000"/>
                </a:solidFill>
                <a:latin typeface="標楷體" panose="03000509000000000000" pitchFamily="65" charset="-120"/>
                <a:ea typeface="標楷體" panose="03000509000000000000" pitchFamily="65" charset="-120"/>
              </a:rPr>
              <a:t>一</a:t>
            </a:r>
            <a:r>
              <a:rPr lang="en-US" altLang="zh-TW" sz="2700" b="1" dirty="0">
                <a:solidFill>
                  <a:srgbClr val="FF0000"/>
                </a:solidFill>
                <a:latin typeface="標楷體" panose="03000509000000000000" pitchFamily="65" charset="-120"/>
                <a:ea typeface="標楷體" panose="03000509000000000000" pitchFamily="65" charset="-120"/>
              </a:rPr>
              <a:t>)</a:t>
            </a:r>
            <a:r>
              <a:rPr lang="zh-TW" altLang="en-US" sz="2700" b="1" dirty="0">
                <a:solidFill>
                  <a:srgbClr val="FF0000"/>
                </a:solidFill>
                <a:latin typeface="標楷體" panose="03000509000000000000" pitchFamily="65" charset="-120"/>
                <a:ea typeface="標楷體" panose="03000509000000000000" pitchFamily="65" charset="-120"/>
              </a:rPr>
              <a:t>一次分發到位志願選填流程</a:t>
            </a:r>
            <a:r>
              <a:rPr lang="en-US" altLang="zh-TW" sz="2700" b="1" dirty="0">
                <a:solidFill>
                  <a:srgbClr val="FF0000"/>
                </a:solidFill>
                <a:latin typeface="標楷體" panose="03000509000000000000" pitchFamily="65" charset="-120"/>
                <a:ea typeface="標楷體" panose="03000509000000000000" pitchFamily="65" charset="-120"/>
              </a:rPr>
              <a:t>1</a:t>
            </a:r>
            <a:endParaRPr lang="zh-TW" altLang="en-US" sz="2700" b="1" dirty="0">
              <a:solidFill>
                <a:srgbClr val="FF0000"/>
              </a:solidFill>
              <a:latin typeface="標楷體" panose="03000509000000000000" pitchFamily="65" charset="-120"/>
              <a:ea typeface="標楷體" panose="03000509000000000000" pitchFamily="65" charset="-120"/>
            </a:endParaRPr>
          </a:p>
        </p:txBody>
      </p:sp>
      <p:pic>
        <p:nvPicPr>
          <p:cNvPr id="182275"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0" y="357454"/>
            <a:ext cx="7272808" cy="59529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0F377A-372E-4C44-B08D-76AC83B77B3A}" type="slidenum">
              <a:rPr kumimoji="0" lang="zh-TW" altLang="en-US" smtClean="0">
                <a:solidFill>
                  <a:srgbClr val="FEFFFF"/>
                </a:solidFill>
                <a:latin typeface="Century Gothic" panose="020B0502020202020204" pitchFamily="34" charset="0"/>
              </a:rPr>
              <a:pPr/>
              <a:t>73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12991755"/>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8"/>
          <p:cNvSpPr>
            <a:spLocks noChangeArrowheads="1"/>
          </p:cNvSpPr>
          <p:nvPr/>
        </p:nvSpPr>
        <p:spPr bwMode="auto">
          <a:xfrm>
            <a:off x="1273324" y="1359679"/>
            <a:ext cx="7115100" cy="92333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a:solidFill>
                  <a:srgbClr val="000000"/>
                </a:solidFill>
                <a:latin typeface="微軟正黑體" panose="020B0604030504040204" pitchFamily="34" charset="-120"/>
                <a:ea typeface="華康細圓體"/>
                <a:cs typeface="華康細圓體"/>
              </a:rPr>
              <a:t>同時參加本區免試入學與特色招生考試分發入學之學生，必須依網頁指示，將特色招生志願置於「免試入學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之前後」或「免試入學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之間」，惟不得更改免試志願之順序</a:t>
            </a:r>
            <a:r>
              <a:rPr lang="zh-TW" altLang="zh-TW" dirty="0" smtClean="0">
                <a:solidFill>
                  <a:srgbClr val="000000"/>
                </a:solidFill>
                <a:latin typeface="微軟正黑體" panose="020B0604030504040204" pitchFamily="34" charset="-120"/>
                <a:ea typeface="華康細圓體"/>
                <a:cs typeface="華康細圓體"/>
              </a:rPr>
              <a:t>。</a:t>
            </a:r>
            <a:endParaRPr lang="zh-TW" altLang="zh-TW" dirty="0" smtClean="0"/>
          </a:p>
        </p:txBody>
      </p:sp>
      <p:sp>
        <p:nvSpPr>
          <p:cNvPr id="50" name="Rectangle 67"/>
          <p:cNvSpPr>
            <a:spLocks noChangeArrowheads="1"/>
          </p:cNvSpPr>
          <p:nvPr/>
        </p:nvSpPr>
        <p:spPr bwMode="auto">
          <a:xfrm>
            <a:off x="1416844" y="2864019"/>
            <a:ext cx="184731" cy="101566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6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416844" y="2971741"/>
            <a:ext cx="219932" cy="800219"/>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000">
                <a:solidFill>
                  <a:srgbClr val="000000"/>
                </a:solidFill>
                <a:cs typeface="華康細圓體" charset="-120"/>
              </a:rPr>
              <a:t> </a:t>
            </a:r>
            <a:endParaRPr lang="en-US" altLang="zh-TW" sz="600"/>
          </a:p>
          <a:p>
            <a:pPr>
              <a:defRPr/>
            </a:pPr>
            <a:endParaRPr lang="en-US" altLang="zh-TW"/>
          </a:p>
        </p:txBody>
      </p:sp>
      <p:sp>
        <p:nvSpPr>
          <p:cNvPr id="52" name="Rectangle 74"/>
          <p:cNvSpPr>
            <a:spLocks noChangeArrowheads="1"/>
          </p:cNvSpPr>
          <p:nvPr/>
        </p:nvSpPr>
        <p:spPr bwMode="auto">
          <a:xfrm>
            <a:off x="1416844" y="3187185"/>
            <a:ext cx="184731" cy="369332"/>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83302"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0" y="2466975"/>
            <a:ext cx="8233672" cy="348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文字方塊 5"/>
          <p:cNvSpPr txBox="1">
            <a:spLocks noChangeArrowheads="1"/>
          </p:cNvSpPr>
          <p:nvPr/>
        </p:nvSpPr>
        <p:spPr bwMode="auto">
          <a:xfrm>
            <a:off x="1251223" y="466576"/>
            <a:ext cx="5378395" cy="553998"/>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3000" b="1" dirty="0">
                <a:solidFill>
                  <a:srgbClr val="FF0000"/>
                </a:solidFill>
                <a:latin typeface="標楷體" panose="03000509000000000000" pitchFamily="65" charset="-120"/>
                <a:ea typeface="標楷體" panose="03000509000000000000" pitchFamily="65" charset="-120"/>
              </a:rPr>
              <a:t>(</a:t>
            </a:r>
            <a:r>
              <a:rPr lang="zh-TW" altLang="en-US" sz="3000" b="1" dirty="0">
                <a:solidFill>
                  <a:srgbClr val="FF0000"/>
                </a:solidFill>
                <a:latin typeface="標楷體" panose="03000509000000000000" pitchFamily="65" charset="-120"/>
                <a:ea typeface="標楷體" panose="03000509000000000000" pitchFamily="65" charset="-120"/>
              </a:rPr>
              <a:t>二</a:t>
            </a:r>
            <a:r>
              <a:rPr lang="en-US" altLang="zh-TW" sz="3000" b="1" dirty="0">
                <a:solidFill>
                  <a:srgbClr val="FF0000"/>
                </a:solidFill>
                <a:latin typeface="標楷體" panose="03000509000000000000" pitchFamily="65" charset="-120"/>
                <a:ea typeface="標楷體" panose="03000509000000000000" pitchFamily="65" charset="-120"/>
              </a:rPr>
              <a:t>)</a:t>
            </a:r>
            <a:r>
              <a:rPr lang="zh-TW" altLang="en-US" sz="3000" b="1" dirty="0">
                <a:solidFill>
                  <a:srgbClr val="FF0000"/>
                </a:solidFill>
                <a:latin typeface="標楷體" panose="03000509000000000000" pitchFamily="65" charset="-120"/>
                <a:ea typeface="標楷體" panose="03000509000000000000" pitchFamily="65" charset="-120"/>
              </a:rPr>
              <a:t>免試、特招志願選填模式</a:t>
            </a:r>
            <a:r>
              <a:rPr lang="en-US" altLang="zh-TW" sz="3000" b="1" dirty="0">
                <a:solidFill>
                  <a:srgbClr val="FF0000"/>
                </a:solidFill>
                <a:latin typeface="標楷體" panose="03000509000000000000" pitchFamily="65" charset="-120"/>
                <a:ea typeface="標楷體" panose="03000509000000000000" pitchFamily="65" charset="-120"/>
              </a:rPr>
              <a:t>1</a:t>
            </a:r>
            <a:endParaRPr lang="zh-TW" altLang="en-US" sz="3000" b="1" dirty="0">
              <a:solidFill>
                <a:srgbClr val="FF0000"/>
              </a:solidFill>
              <a:latin typeface="標楷體" panose="03000509000000000000" pitchFamily="65" charset="-120"/>
              <a:ea typeface="標楷體" panose="03000509000000000000" pitchFamily="65" charset="-120"/>
            </a:endParaRPr>
          </a:p>
        </p:txBody>
      </p:sp>
      <p:sp>
        <p:nvSpPr>
          <p:cNvPr id="1833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134B162-8075-4301-8E22-5FFFDFA07D14}" type="slidenum">
              <a:rPr kumimoji="0" lang="zh-TW" altLang="en-US" smtClean="0">
                <a:solidFill>
                  <a:srgbClr val="FEFFFF"/>
                </a:solidFill>
                <a:latin typeface="Century Gothic" panose="020B0502020202020204" pitchFamily="34" charset="0"/>
              </a:rPr>
              <a:pPr/>
              <a:t>74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0827337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791" y="2649122"/>
            <a:ext cx="8499714" cy="344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文字方塊 2"/>
          <p:cNvSpPr txBox="1">
            <a:spLocks noChangeArrowheads="1"/>
          </p:cNvSpPr>
          <p:nvPr/>
        </p:nvSpPr>
        <p:spPr bwMode="auto">
          <a:xfrm>
            <a:off x="827585" y="1052736"/>
            <a:ext cx="6963866" cy="150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dirty="0">
                <a:solidFill>
                  <a:srgbClr val="000066"/>
                </a:solidFill>
                <a:latin typeface="微軟正黑體" panose="020B0604030504040204" pitchFamily="34" charset="-120"/>
              </a:rPr>
              <a:t>「</a:t>
            </a:r>
            <a:r>
              <a:rPr lang="zh-TW" altLang="en-US" b="1" dirty="0">
                <a:solidFill>
                  <a:srgbClr val="FF0000"/>
                </a:solidFill>
                <a:latin typeface="微軟正黑體" panose="020B0604030504040204" pitchFamily="34" charset="-120"/>
              </a:rPr>
              <a:t>一次分發到位</a:t>
            </a:r>
            <a:r>
              <a:rPr lang="zh-TW" altLang="en-US" dirty="0">
                <a:solidFill>
                  <a:srgbClr val="000066"/>
                </a:solidFill>
                <a:latin typeface="微軟正黑體" panose="020B0604030504040204" pitchFamily="34"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dirty="0">
              <a:solidFill>
                <a:schemeClr val="tx1"/>
              </a:solidFill>
              <a:latin typeface="Arial" panose="020B0604020202020204" pitchFamily="34" charset="0"/>
            </a:endParaRPr>
          </a:p>
        </p:txBody>
      </p:sp>
      <p:sp>
        <p:nvSpPr>
          <p:cNvPr id="3" name="流程圖: 程序 2"/>
          <p:cNvSpPr/>
          <p:nvPr/>
        </p:nvSpPr>
        <p:spPr>
          <a:xfrm>
            <a:off x="7462054" y="4221088"/>
            <a:ext cx="1277133" cy="1728192"/>
          </a:xfrm>
          <a:prstGeom prst="flowChartProcess">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25" name="文字方塊 5"/>
          <p:cNvSpPr txBox="1">
            <a:spLocks noChangeArrowheads="1"/>
          </p:cNvSpPr>
          <p:nvPr/>
        </p:nvSpPr>
        <p:spPr bwMode="auto">
          <a:xfrm>
            <a:off x="827584" y="260648"/>
            <a:ext cx="5378395" cy="553998"/>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3000" b="1" dirty="0">
                <a:solidFill>
                  <a:srgbClr val="FF0000"/>
                </a:solidFill>
                <a:latin typeface="標楷體" panose="03000509000000000000" pitchFamily="65" charset="-120"/>
                <a:ea typeface="標楷體" panose="03000509000000000000" pitchFamily="65" charset="-120"/>
              </a:rPr>
              <a:t>(</a:t>
            </a:r>
            <a:r>
              <a:rPr lang="zh-TW" altLang="en-US" sz="3000" b="1" dirty="0">
                <a:solidFill>
                  <a:srgbClr val="FF0000"/>
                </a:solidFill>
                <a:latin typeface="標楷體" panose="03000509000000000000" pitchFamily="65" charset="-120"/>
                <a:ea typeface="標楷體" panose="03000509000000000000" pitchFamily="65" charset="-120"/>
              </a:rPr>
              <a:t>二</a:t>
            </a:r>
            <a:r>
              <a:rPr lang="en-US" altLang="zh-TW" sz="3000" b="1" dirty="0">
                <a:solidFill>
                  <a:srgbClr val="FF0000"/>
                </a:solidFill>
                <a:latin typeface="標楷體" panose="03000509000000000000" pitchFamily="65" charset="-120"/>
                <a:ea typeface="標楷體" panose="03000509000000000000" pitchFamily="65" charset="-120"/>
              </a:rPr>
              <a:t>)</a:t>
            </a:r>
            <a:r>
              <a:rPr lang="zh-TW" altLang="en-US" sz="3000" b="1" dirty="0">
                <a:solidFill>
                  <a:srgbClr val="FF0000"/>
                </a:solidFill>
                <a:latin typeface="標楷體" panose="03000509000000000000" pitchFamily="65" charset="-120"/>
                <a:ea typeface="標楷體" panose="03000509000000000000" pitchFamily="65" charset="-120"/>
              </a:rPr>
              <a:t>免試、特招志願選填模式</a:t>
            </a:r>
            <a:r>
              <a:rPr lang="en-US" altLang="zh-TW" sz="3000" b="1" dirty="0">
                <a:solidFill>
                  <a:srgbClr val="FF0000"/>
                </a:solidFill>
                <a:latin typeface="標楷體" panose="03000509000000000000" pitchFamily="65" charset="-120"/>
                <a:ea typeface="標楷體" panose="03000509000000000000" pitchFamily="65" charset="-120"/>
              </a:rPr>
              <a:t>2</a:t>
            </a:r>
            <a:endParaRPr lang="zh-TW" altLang="en-US" sz="3000" b="1" dirty="0">
              <a:solidFill>
                <a:srgbClr val="FF0000"/>
              </a:solidFill>
              <a:latin typeface="標楷體" panose="03000509000000000000" pitchFamily="65" charset="-120"/>
              <a:ea typeface="標楷體" panose="03000509000000000000" pitchFamily="65" charset="-120"/>
            </a:endParaRPr>
          </a:p>
        </p:txBody>
      </p:sp>
      <p:sp>
        <p:nvSpPr>
          <p:cNvPr id="1843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00CD66-596A-4A8B-A4F7-48D3F892C2B4}" type="slidenum">
              <a:rPr kumimoji="0" lang="zh-TW" altLang="en-US" smtClean="0">
                <a:solidFill>
                  <a:srgbClr val="FEFFFF"/>
                </a:solidFill>
                <a:latin typeface="Century Gothic" panose="020B0502020202020204" pitchFamily="34" charset="0"/>
              </a:rPr>
              <a:pPr/>
              <a:t>75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1410883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15816" y="1988840"/>
            <a:ext cx="5544615" cy="115212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000">
              <a:solidFill>
                <a:prstClr val="white"/>
              </a:solidFill>
            </a:endParaRPr>
          </a:p>
        </p:txBody>
      </p:sp>
      <p:sp>
        <p:nvSpPr>
          <p:cNvPr id="185347" name="標題 3"/>
          <p:cNvSpPr>
            <a:spLocks noGrp="1"/>
          </p:cNvSpPr>
          <p:nvPr>
            <p:ph type="title"/>
          </p:nvPr>
        </p:nvSpPr>
        <p:spPr>
          <a:xfrm>
            <a:off x="3076387" y="2246712"/>
            <a:ext cx="5151835" cy="648890"/>
          </a:xfrm>
          <a:solidFill>
            <a:srgbClr val="0000CC"/>
          </a:solidFill>
        </p:spPr>
        <p:txBody>
          <a:bodyPr anchor="t"/>
          <a:lstStyle/>
          <a:p>
            <a:pPr defTabSz="341710"/>
            <a:r>
              <a:rPr kumimoji="1" lang="zh-TW" altLang="en-US" sz="3600" dirty="0">
                <a:solidFill>
                  <a:schemeClr val="bg1"/>
                </a:solidFill>
              </a:rPr>
              <a:t>八、五專招生管道簡介</a:t>
            </a:r>
          </a:p>
        </p:txBody>
      </p:sp>
      <p:sp>
        <p:nvSpPr>
          <p:cNvPr id="2" name="矩形 1"/>
          <p:cNvSpPr/>
          <p:nvPr/>
        </p:nvSpPr>
        <p:spPr>
          <a:xfrm>
            <a:off x="2419081" y="3861048"/>
            <a:ext cx="6724919" cy="1015663"/>
          </a:xfrm>
          <a:prstGeom prst="rect">
            <a:avLst/>
          </a:prstGeom>
          <a:noFill/>
        </p:spPr>
        <p:txBody>
          <a:bodyPr wrap="none">
            <a:spAutoFit/>
          </a:bodyPr>
          <a:lstStyle/>
          <a:p>
            <a:pPr algn="ctr">
              <a:defRPr/>
            </a:pPr>
            <a:r>
              <a:rPr lang="zh-TW" altLang="en-US" sz="3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此部分若孩子有需要，特別留意</a:t>
            </a:r>
            <a:endParaRPr lang="en-US" altLang="zh-TW" sz="3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defRPr/>
            </a:pPr>
            <a:r>
              <a:rPr lang="zh-TW" altLang="en-US" sz="3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各校教務處宣布配合期程，及相關訊息</a:t>
            </a:r>
          </a:p>
        </p:txBody>
      </p:sp>
      <p:sp>
        <p:nvSpPr>
          <p:cNvPr id="18535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FAACE1-629C-40E0-8B25-A5E2031BCB88}" type="slidenum">
              <a:rPr kumimoji="0" lang="zh-TW" altLang="en-US" smtClean="0">
                <a:solidFill>
                  <a:srgbClr val="FEFFFF"/>
                </a:solidFill>
                <a:latin typeface="Century Gothic" panose="020B0502020202020204" pitchFamily="34" charset="0"/>
              </a:rPr>
              <a:pPr/>
              <a:t>76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757364896"/>
      </p:ext>
    </p:extLst>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663686942"/>
              </p:ext>
            </p:extLst>
          </p:nvPr>
        </p:nvGraphicFramePr>
        <p:xfrm>
          <a:off x="683568" y="628248"/>
          <a:ext cx="7992888" cy="5465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E3D136-6E33-4140-A099-410196A00079}" type="slidenum">
              <a:rPr kumimoji="0" lang="zh-TW" altLang="en-US" smtClean="0">
                <a:solidFill>
                  <a:srgbClr val="FEFFFF"/>
                </a:solidFill>
                <a:latin typeface="Century Gothic" panose="020B0502020202020204" pitchFamily="34" charset="0"/>
              </a:rPr>
              <a:pPr/>
              <a:t>77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84970768"/>
      </p:ext>
    </p:extLst>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7073" y="1257300"/>
            <a:ext cx="6682978" cy="647700"/>
          </a:xfrm>
          <a:solidFill>
            <a:srgbClr val="00FF00"/>
          </a:solidFill>
        </p:spPr>
        <p:txBody>
          <a:bodyPr/>
          <a:lstStyle/>
          <a:p>
            <a:pPr>
              <a:defRPr/>
            </a:pPr>
            <a:r>
              <a:rPr lang="zh-TW" altLang="en-US" dirty="0" smtClean="0">
                <a:latin typeface="+mn-ea"/>
                <a:ea typeface="+mn-ea"/>
              </a:rPr>
              <a:t>五專</a:t>
            </a:r>
            <a:r>
              <a:rPr lang="zh-TW" altLang="en-US" dirty="0">
                <a:latin typeface="+mn-ea"/>
                <a:ea typeface="+mn-ea"/>
              </a:rPr>
              <a:t>招生升學管道規劃與說明</a:t>
            </a:r>
          </a:p>
        </p:txBody>
      </p:sp>
      <p:sp>
        <p:nvSpPr>
          <p:cNvPr id="188419" name="內容版面配置區 2"/>
          <p:cNvSpPr>
            <a:spLocks noGrp="1"/>
          </p:cNvSpPr>
          <p:nvPr>
            <p:ph idx="1"/>
          </p:nvPr>
        </p:nvSpPr>
        <p:spPr>
          <a:xfrm>
            <a:off x="1325167" y="2126456"/>
            <a:ext cx="7441406" cy="3606800"/>
          </a:xfrm>
        </p:spPr>
        <p:txBody>
          <a:bodyPr/>
          <a:lstStyle/>
          <a:p>
            <a:r>
              <a:rPr lang="zh-TW" altLang="en-US" sz="2700" dirty="0"/>
              <a:t>升學管道規劃</a:t>
            </a:r>
          </a:p>
          <a:p>
            <a:pPr lvl="1"/>
            <a:r>
              <a:rPr lang="zh-TW" altLang="en-US" dirty="0">
                <a:solidFill>
                  <a:srgbClr val="FF0000"/>
                </a:solidFill>
              </a:rPr>
              <a:t>五專優先免試、免試入學</a:t>
            </a:r>
            <a:endParaRPr lang="en-US" altLang="zh-TW" dirty="0">
              <a:solidFill>
                <a:srgbClr val="FF0000"/>
              </a:solidFill>
            </a:endParaRPr>
          </a:p>
          <a:p>
            <a:pPr lvl="1"/>
            <a:r>
              <a:rPr lang="zh-TW" altLang="en-US" dirty="0">
                <a:solidFill>
                  <a:srgbClr val="FF0000"/>
                </a:solidFill>
              </a:rPr>
              <a:t>特色招生甄選入學</a:t>
            </a:r>
            <a:r>
              <a:rPr lang="en-US" altLang="zh-TW" dirty="0">
                <a:solidFill>
                  <a:srgbClr val="FF0000"/>
                </a:solidFill>
              </a:rPr>
              <a:t>(</a:t>
            </a:r>
            <a:r>
              <a:rPr lang="zh-TW" altLang="en-US" dirty="0">
                <a:solidFill>
                  <a:srgbClr val="FF0000"/>
                </a:solidFill>
              </a:rPr>
              <a:t>臺南應用科大、東方設計</a:t>
            </a:r>
            <a:r>
              <a:rPr lang="en-US" altLang="zh-TW" dirty="0">
                <a:solidFill>
                  <a:srgbClr val="FF0000"/>
                </a:solidFill>
              </a:rPr>
              <a:t>2</a:t>
            </a:r>
            <a:r>
              <a:rPr lang="zh-TW" altLang="en-US" dirty="0">
                <a:solidFill>
                  <a:srgbClr val="FF0000"/>
                </a:solidFill>
              </a:rPr>
              <a:t>校</a:t>
            </a:r>
            <a:r>
              <a:rPr lang="en-US" altLang="zh-TW" dirty="0">
                <a:solidFill>
                  <a:srgbClr val="FF0000"/>
                </a:solidFill>
              </a:rPr>
              <a:t>4</a:t>
            </a:r>
            <a:r>
              <a:rPr lang="zh-TW" altLang="en-US" dirty="0">
                <a:solidFill>
                  <a:srgbClr val="FF0000"/>
                </a:solidFill>
              </a:rPr>
              <a:t>系</a:t>
            </a:r>
            <a:r>
              <a:rPr lang="en-US" altLang="zh-TW" dirty="0">
                <a:solidFill>
                  <a:srgbClr val="FF0000"/>
                </a:solidFill>
              </a:rPr>
              <a:t>)</a:t>
            </a:r>
          </a:p>
          <a:p>
            <a:pPr lvl="1"/>
            <a:r>
              <a:rPr lang="en-US" altLang="zh-TW" dirty="0"/>
              <a:t>107</a:t>
            </a:r>
            <a:r>
              <a:rPr lang="zh-TW" altLang="en-US" dirty="0"/>
              <a:t>學年度五專名額不再納入免試</a:t>
            </a:r>
          </a:p>
          <a:p>
            <a:r>
              <a:rPr lang="zh-TW" altLang="en-US" sz="2700" dirty="0"/>
              <a:t>升學管道辦理順序</a:t>
            </a:r>
          </a:p>
          <a:p>
            <a:pPr lvl="1"/>
            <a:r>
              <a:rPr lang="zh-TW" altLang="en-US" dirty="0">
                <a:solidFill>
                  <a:srgbClr val="FF0000"/>
                </a:solidFill>
              </a:rPr>
              <a:t>特色招生甄選入學</a:t>
            </a:r>
            <a:r>
              <a:rPr lang="en-US" altLang="zh-TW" dirty="0">
                <a:solidFill>
                  <a:srgbClr val="FF0000"/>
                </a:solidFill>
                <a:sym typeface="Wingdings" panose="05000000000000000000" pitchFamily="2" charset="2"/>
              </a:rPr>
              <a:t></a:t>
            </a:r>
            <a:r>
              <a:rPr lang="zh-TW" altLang="en-US" dirty="0">
                <a:solidFill>
                  <a:srgbClr val="FF0000"/>
                </a:solidFill>
                <a:sym typeface="Wingdings" panose="05000000000000000000" pitchFamily="2" charset="2"/>
              </a:rPr>
              <a:t>優先免試</a:t>
            </a:r>
            <a:r>
              <a:rPr lang="en-US" altLang="zh-TW" dirty="0">
                <a:solidFill>
                  <a:srgbClr val="FF0000"/>
                </a:solidFill>
                <a:sym typeface="Wingdings" panose="05000000000000000000" pitchFamily="2" charset="2"/>
              </a:rPr>
              <a:t></a:t>
            </a:r>
            <a:r>
              <a:rPr lang="zh-TW" altLang="en-US" dirty="0">
                <a:solidFill>
                  <a:srgbClr val="FF0000"/>
                </a:solidFill>
              </a:rPr>
              <a:t>免試入學</a:t>
            </a:r>
            <a:r>
              <a:rPr lang="zh-TW" altLang="en-US" dirty="0"/>
              <a:t>。</a:t>
            </a:r>
          </a:p>
          <a:p>
            <a:pPr lvl="1"/>
            <a:r>
              <a:rPr lang="zh-TW" altLang="en-US" dirty="0"/>
              <a:t>免試入學招生後仍有待招生名額者，得報教育部核定辦理</a:t>
            </a:r>
            <a:r>
              <a:rPr lang="zh-TW" altLang="en-US" dirty="0">
                <a:solidFill>
                  <a:srgbClr val="FF0000"/>
                </a:solidFill>
              </a:rPr>
              <a:t>免試續招</a:t>
            </a:r>
            <a:r>
              <a:rPr lang="zh-TW" altLang="en-US" dirty="0"/>
              <a:t>。</a:t>
            </a:r>
            <a:endParaRPr lang="zh-TW" altLang="en-US" sz="2700" dirty="0"/>
          </a:p>
        </p:txBody>
      </p:sp>
      <p:sp>
        <p:nvSpPr>
          <p:cNvPr id="18842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47B1FA-0A16-4FDC-964D-2A78A5D0DC8D}" type="slidenum">
              <a:rPr kumimoji="0" lang="zh-TW" altLang="en-US" smtClean="0">
                <a:solidFill>
                  <a:srgbClr val="FEFFFF"/>
                </a:solidFill>
                <a:latin typeface="Century Gothic" panose="020B0502020202020204" pitchFamily="34" charset="0"/>
              </a:rPr>
              <a:pPr/>
              <a:t>78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43028072"/>
      </p:ext>
    </p:extLst>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740569" y="4475560"/>
            <a:ext cx="7848600" cy="5953"/>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267200" y="2025254"/>
            <a:ext cx="1285875" cy="598884"/>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免試入學</a:t>
            </a:r>
          </a:p>
        </p:txBody>
      </p:sp>
      <p:sp>
        <p:nvSpPr>
          <p:cNvPr id="8" name="橢圓 7"/>
          <p:cNvSpPr/>
          <p:nvPr/>
        </p:nvSpPr>
        <p:spPr>
          <a:xfrm>
            <a:off x="2363391" y="4367212"/>
            <a:ext cx="216694" cy="215504"/>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1874044" y="4648201"/>
            <a:ext cx="678656" cy="584597"/>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1968104" y="4079082"/>
            <a:ext cx="1238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1500">
                <a:solidFill>
                  <a:srgbClr val="000000"/>
                </a:solidFill>
                <a:latin typeface="華康粗圓體" panose="020F0709000000000000" pitchFamily="49" charset="-120"/>
                <a:ea typeface="華康粗圓體" panose="020F0709000000000000" pitchFamily="49" charset="-120"/>
              </a:rPr>
              <a:t>5</a:t>
            </a:r>
            <a:r>
              <a:rPr lang="zh-TW" altLang="en-US" sz="15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p:cNvSpPr/>
          <p:nvPr/>
        </p:nvSpPr>
        <p:spPr>
          <a:xfrm>
            <a:off x="5576888" y="2034779"/>
            <a:ext cx="1335881" cy="58697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特色招生</a:t>
            </a:r>
            <a:endParaRPr lang="en-US" altLang="zh-TW" sz="2100" dirty="0">
              <a:solidFill>
                <a:prstClr val="white"/>
              </a:solidFill>
              <a:latin typeface="華康粗圓體" pitchFamily="49" charset="-120"/>
              <a:ea typeface="華康粗圓體" pitchFamily="49" charset="-120"/>
            </a:endParaRPr>
          </a:p>
          <a:p>
            <a:pPr algn="ctr">
              <a:defRPr/>
            </a:pPr>
            <a:r>
              <a:rPr lang="zh-TW" altLang="en-US" sz="1200" dirty="0">
                <a:solidFill>
                  <a:prstClr val="white"/>
                </a:solidFill>
                <a:latin typeface="華康粗圓體" pitchFamily="49" charset="-120"/>
                <a:ea typeface="華康粗圓體" pitchFamily="49" charset="-120"/>
              </a:rPr>
              <a:t>（考試分發）</a:t>
            </a:r>
          </a:p>
        </p:txBody>
      </p:sp>
      <p:sp>
        <p:nvSpPr>
          <p:cNvPr id="24" name="橢圓 23"/>
          <p:cNvSpPr/>
          <p:nvPr/>
        </p:nvSpPr>
        <p:spPr>
          <a:xfrm>
            <a:off x="1644254" y="4358879"/>
            <a:ext cx="215503" cy="216694"/>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3659981" y="4361260"/>
            <a:ext cx="21550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364456" y="4036219"/>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5</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3457575" y="4061222"/>
            <a:ext cx="62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6</a:t>
            </a:r>
            <a:r>
              <a:rPr lang="zh-TW" altLang="en-US">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3256360" y="1558529"/>
            <a:ext cx="850106" cy="372665"/>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5574506" y="3999310"/>
            <a:ext cx="62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a:solidFill>
                  <a:srgbClr val="000000"/>
                </a:solidFill>
                <a:latin typeface="華康粗圓體" panose="020F0709000000000000" pitchFamily="49" charset="-120"/>
                <a:ea typeface="華康粗圓體" panose="020F0709000000000000" pitchFamily="49" charset="-120"/>
              </a:rPr>
              <a:t>7</a:t>
            </a:r>
            <a:r>
              <a:rPr lang="zh-TW" altLang="en-US">
                <a:solidFill>
                  <a:srgbClr val="000000"/>
                </a:solidFill>
                <a:latin typeface="華康粗圓體" panose="020F0709000000000000" pitchFamily="49" charset="-120"/>
                <a:ea typeface="華康粗圓體" panose="020F0709000000000000" pitchFamily="49" charset="-120"/>
              </a:rPr>
              <a:t>月</a:t>
            </a:r>
          </a:p>
        </p:txBody>
      </p:sp>
      <p:sp>
        <p:nvSpPr>
          <p:cNvPr id="35" name="矩形 34"/>
          <p:cNvSpPr/>
          <p:nvPr/>
        </p:nvSpPr>
        <p:spPr>
          <a:xfrm>
            <a:off x="4179094" y="1971675"/>
            <a:ext cx="2818210" cy="704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7" name="橢圓 36"/>
          <p:cNvSpPr/>
          <p:nvPr/>
        </p:nvSpPr>
        <p:spPr>
          <a:xfrm>
            <a:off x="661988" y="4344591"/>
            <a:ext cx="21669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433387" y="4030266"/>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3</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5784057" y="4344591"/>
            <a:ext cx="21669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7050882" y="1550194"/>
            <a:ext cx="494110" cy="1419225"/>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一次</a:t>
            </a:r>
            <a:r>
              <a:rPr lang="en-US" altLang="zh-TW" dirty="0">
                <a:solidFill>
                  <a:prstClr val="white"/>
                </a:solidFill>
                <a:latin typeface="華康粗圓體" pitchFamily="49" charset="-120"/>
                <a:ea typeface="華康粗圓體" pitchFamily="49" charset="-120"/>
              </a:rPr>
              <a:t/>
            </a:r>
            <a:br>
              <a:rPr lang="en-US" altLang="zh-TW" dirty="0">
                <a:solidFill>
                  <a:prstClr val="white"/>
                </a:solidFill>
                <a:latin typeface="華康粗圓體" pitchFamily="49" charset="-120"/>
                <a:ea typeface="華康粗圓體" pitchFamily="49" charset="-120"/>
              </a:rPr>
            </a:br>
            <a:r>
              <a:rPr lang="zh-TW" altLang="en-US" dirty="0">
                <a:solidFill>
                  <a:prstClr val="white"/>
                </a:solidFill>
                <a:latin typeface="華康粗圓體" pitchFamily="49" charset="-120"/>
                <a:ea typeface="華康粗圓體" pitchFamily="49" charset="-120"/>
              </a:rPr>
              <a:t>分發</a:t>
            </a:r>
          </a:p>
        </p:txBody>
      </p:sp>
      <p:sp>
        <p:nvSpPr>
          <p:cNvPr id="45" name="圓角矩形 44"/>
          <p:cNvSpPr/>
          <p:nvPr/>
        </p:nvSpPr>
        <p:spPr>
          <a:xfrm>
            <a:off x="7469982" y="3495675"/>
            <a:ext cx="1445419" cy="721519"/>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續招</a:t>
            </a:r>
            <a:endParaRPr lang="en-US" altLang="zh-TW" sz="2100" dirty="0">
              <a:solidFill>
                <a:prstClr val="white"/>
              </a:solidFill>
              <a:latin typeface="華康粗圓體" pitchFamily="49" charset="-120"/>
              <a:ea typeface="華康粗圓體" pitchFamily="49" charset="-120"/>
            </a:endParaRPr>
          </a:p>
          <a:p>
            <a:pPr algn="ctr">
              <a:defRPr/>
            </a:pPr>
            <a:r>
              <a:rPr lang="en-US" altLang="zh-TW" sz="2100" dirty="0">
                <a:solidFill>
                  <a:prstClr val="white"/>
                </a:solidFill>
                <a:latin typeface="華康粗圓體" pitchFamily="49" charset="-120"/>
                <a:ea typeface="華康粗圓體" pitchFamily="49" charset="-120"/>
              </a:rPr>
              <a:t>(8</a:t>
            </a:r>
            <a:r>
              <a:rPr lang="zh-TW" altLang="en-US" sz="2100" dirty="0">
                <a:solidFill>
                  <a:prstClr val="white"/>
                </a:solidFill>
                <a:latin typeface="華康粗圓體" pitchFamily="49" charset="-120"/>
                <a:ea typeface="華康粗圓體" pitchFamily="49" charset="-120"/>
              </a:rPr>
              <a:t>月中旬</a:t>
            </a:r>
            <a:r>
              <a:rPr lang="en-US" altLang="zh-TW" sz="2100" dirty="0">
                <a:solidFill>
                  <a:prstClr val="white"/>
                </a:solidFill>
                <a:latin typeface="華康粗圓體" pitchFamily="49" charset="-120"/>
                <a:ea typeface="華康粗圓體" pitchFamily="49" charset="-120"/>
              </a:rPr>
              <a:t>)</a:t>
            </a:r>
            <a:endParaRPr lang="zh-TW" altLang="en-US" sz="2100" dirty="0">
              <a:solidFill>
                <a:prstClr val="white"/>
              </a:solidFill>
              <a:latin typeface="華康粗圓體" pitchFamily="49" charset="-120"/>
              <a:ea typeface="華康粗圓體" pitchFamily="49" charset="-120"/>
            </a:endParaRPr>
          </a:p>
        </p:txBody>
      </p:sp>
      <p:sp>
        <p:nvSpPr>
          <p:cNvPr id="47" name="橢圓 46"/>
          <p:cNvSpPr/>
          <p:nvPr/>
        </p:nvSpPr>
        <p:spPr>
          <a:xfrm>
            <a:off x="7879556" y="4394598"/>
            <a:ext cx="215504" cy="215503"/>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661988" y="3369469"/>
            <a:ext cx="3480197" cy="59055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特色招生</a:t>
            </a:r>
            <a:endParaRPr lang="en-US" altLang="zh-TW" sz="2100" dirty="0">
              <a:solidFill>
                <a:prstClr val="white"/>
              </a:solidFill>
              <a:latin typeface="華康粗圓體" pitchFamily="49" charset="-120"/>
              <a:ea typeface="華康粗圓體" pitchFamily="49" charset="-120"/>
            </a:endParaRPr>
          </a:p>
          <a:p>
            <a:pPr algn="ctr">
              <a:defRPr/>
            </a:pPr>
            <a:r>
              <a:rPr lang="zh-TW" altLang="en-US" sz="1500" dirty="0">
                <a:solidFill>
                  <a:prstClr val="white"/>
                </a:solidFill>
                <a:latin typeface="華康粗圓體" pitchFamily="49" charset="-120"/>
                <a:ea typeface="華康粗圓體" pitchFamily="49" charset="-120"/>
              </a:rPr>
              <a:t>（甄選入學）</a:t>
            </a:r>
          </a:p>
        </p:txBody>
      </p:sp>
      <p:sp>
        <p:nvSpPr>
          <p:cNvPr id="2" name="矩形 1"/>
          <p:cNvSpPr/>
          <p:nvPr/>
        </p:nvSpPr>
        <p:spPr>
          <a:xfrm>
            <a:off x="1287066" y="883444"/>
            <a:ext cx="6328172" cy="584775"/>
          </a:xfrm>
          <a:prstGeom prst="rect">
            <a:avLst/>
          </a:prstGeom>
          <a:solidFill>
            <a:srgbClr val="0000FF"/>
          </a:solidFill>
        </p:spPr>
        <p:txBody>
          <a:bodyPr>
            <a:spAutoFit/>
          </a:bodyPr>
          <a:lstStyle/>
          <a:p>
            <a:pPr>
              <a:defRPr/>
            </a:pPr>
            <a:r>
              <a:rPr lang="zh-TW" altLang="en-US" sz="3200"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p:cNvSpPr/>
          <p:nvPr/>
        </p:nvSpPr>
        <p:spPr>
          <a:xfrm>
            <a:off x="1959769" y="2025254"/>
            <a:ext cx="2182416" cy="598884"/>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完全免試</a:t>
            </a:r>
          </a:p>
        </p:txBody>
      </p:sp>
      <p:sp>
        <p:nvSpPr>
          <p:cNvPr id="52" name="橢圓 51"/>
          <p:cNvSpPr/>
          <p:nvPr/>
        </p:nvSpPr>
        <p:spPr>
          <a:xfrm>
            <a:off x="1147763" y="4356498"/>
            <a:ext cx="216694" cy="215503"/>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887016" y="4029075"/>
            <a:ext cx="7381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1500">
                <a:solidFill>
                  <a:srgbClr val="000000"/>
                </a:solidFill>
                <a:latin typeface="華康粗圓體" panose="020F0709000000000000" pitchFamily="49" charset="-120"/>
                <a:ea typeface="華康粗圓體" panose="020F0709000000000000" pitchFamily="49" charset="-120"/>
              </a:rPr>
              <a:t>4</a:t>
            </a:r>
            <a:r>
              <a:rPr lang="zh-TW" altLang="en-US" sz="15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p:cNvSpPr/>
          <p:nvPr/>
        </p:nvSpPr>
        <p:spPr>
          <a:xfrm>
            <a:off x="2606278" y="4635104"/>
            <a:ext cx="1471613" cy="597694"/>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五專優免</a:t>
            </a:r>
          </a:p>
        </p:txBody>
      </p:sp>
      <p:sp>
        <p:nvSpPr>
          <p:cNvPr id="55" name="圓角矩形 54"/>
          <p:cNvSpPr/>
          <p:nvPr/>
        </p:nvSpPr>
        <p:spPr>
          <a:xfrm>
            <a:off x="2606278" y="2693194"/>
            <a:ext cx="1537097" cy="59888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技優、實用</a:t>
            </a:r>
          </a:p>
        </p:txBody>
      </p:sp>
      <p:sp>
        <p:nvSpPr>
          <p:cNvPr id="56" name="圓角矩形 55"/>
          <p:cNvSpPr/>
          <p:nvPr/>
        </p:nvSpPr>
        <p:spPr>
          <a:xfrm>
            <a:off x="4142185" y="4635104"/>
            <a:ext cx="3209925" cy="597694"/>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五專免試</a:t>
            </a:r>
          </a:p>
        </p:txBody>
      </p:sp>
      <p:sp>
        <p:nvSpPr>
          <p:cNvPr id="33" name="圓角矩形 32"/>
          <p:cNvSpPr/>
          <p:nvPr/>
        </p:nvSpPr>
        <p:spPr>
          <a:xfrm>
            <a:off x="628650" y="5288757"/>
            <a:ext cx="3477816" cy="597694"/>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100" dirty="0">
                <a:solidFill>
                  <a:prstClr val="white"/>
                </a:solidFill>
                <a:latin typeface="華康粗圓體" pitchFamily="49" charset="-120"/>
                <a:ea typeface="華康粗圓體" pitchFamily="49" charset="-120"/>
              </a:rPr>
              <a:t>特色招生</a:t>
            </a:r>
            <a:r>
              <a:rPr lang="en-US" altLang="zh-TW" sz="2100" dirty="0">
                <a:solidFill>
                  <a:prstClr val="white"/>
                </a:solidFill>
                <a:latin typeface="華康粗圓體" pitchFamily="49" charset="-120"/>
                <a:ea typeface="華康粗圓體" pitchFamily="49" charset="-120"/>
              </a:rPr>
              <a:t/>
            </a:r>
            <a:br>
              <a:rPr lang="en-US" altLang="zh-TW" sz="2100" dirty="0">
                <a:solidFill>
                  <a:prstClr val="white"/>
                </a:solidFill>
                <a:latin typeface="華康粗圓體" pitchFamily="49" charset="-120"/>
                <a:ea typeface="華康粗圓體" pitchFamily="49" charset="-120"/>
              </a:rPr>
            </a:br>
            <a:r>
              <a:rPr lang="en-US" altLang="zh-TW" sz="1500" dirty="0">
                <a:solidFill>
                  <a:prstClr val="white"/>
                </a:solidFill>
                <a:latin typeface="華康粗圓體" pitchFamily="49" charset="-120"/>
                <a:ea typeface="華康粗圓體" pitchFamily="49" charset="-120"/>
              </a:rPr>
              <a:t>(</a:t>
            </a:r>
            <a:r>
              <a:rPr lang="zh-TW" altLang="en-US" sz="1500" dirty="0">
                <a:solidFill>
                  <a:prstClr val="white"/>
                </a:solidFill>
                <a:latin typeface="華康粗圓體" pitchFamily="49" charset="-120"/>
                <a:ea typeface="華康粗圓體" pitchFamily="49" charset="-120"/>
              </a:rPr>
              <a:t>甄選入學：七年一貫制</a:t>
            </a:r>
            <a:r>
              <a:rPr lang="en-US" altLang="zh-TW" sz="1500" dirty="0">
                <a:solidFill>
                  <a:prstClr val="white"/>
                </a:solidFill>
                <a:latin typeface="華康粗圓體" pitchFamily="49" charset="-120"/>
                <a:ea typeface="華康粗圓體" pitchFamily="49" charset="-120"/>
              </a:rPr>
              <a:t>)</a:t>
            </a:r>
            <a:endParaRPr lang="zh-TW" altLang="en-US" sz="2100" dirty="0">
              <a:solidFill>
                <a:prstClr val="white"/>
              </a:solidFill>
              <a:latin typeface="華康粗圓體" pitchFamily="49" charset="-120"/>
              <a:ea typeface="華康粗圓體" pitchFamily="49" charset="-120"/>
            </a:endParaRPr>
          </a:p>
        </p:txBody>
      </p:sp>
      <p:sp>
        <p:nvSpPr>
          <p:cNvPr id="18947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1E04231-370B-48DE-92A7-14129FA63F6E}" type="slidenum">
              <a:rPr kumimoji="0" lang="zh-TW" altLang="en-US" smtClean="0">
                <a:solidFill>
                  <a:srgbClr val="FEFFFF"/>
                </a:solidFill>
                <a:latin typeface="Century Gothic" panose="020B0502020202020204" pitchFamily="34" charset="0"/>
              </a:rPr>
              <a:pPr/>
              <a:t>79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0324134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randombar(horizontal)">
                                      <p:cBhvr>
                                        <p:cTn id="86" dur="500"/>
                                        <p:tgtEl>
                                          <p:spTgt spid="47"/>
                                        </p:tgtEl>
                                      </p:cBhvr>
                                    </p:animEffect>
                                  </p:childTnLst>
                                </p:cTn>
                              </p:par>
                              <p:par>
                                <p:cTn id="87" presetID="14" presetClass="entr" presetSubtype="1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par>
                                <p:cTn id="90" presetID="14" presetClass="entr" presetSubtype="1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randombar(horizontal)">
                                      <p:cBhvr>
                                        <p:cTn id="92" dur="500"/>
                                        <p:tgtEl>
                                          <p:spTgt spid="51"/>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randombar(horizontal)">
                                      <p:cBhvr>
                                        <p:cTn id="95" dur="500"/>
                                        <p:tgtEl>
                                          <p:spTgt spid="5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par>
                                <p:cTn id="99" presetID="14" presetClass="entr" presetSubtype="1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randombar(horizontal)">
                                      <p:cBhvr>
                                        <p:cTn id="101" dur="500"/>
                                        <p:tgtEl>
                                          <p:spTgt spid="54"/>
                                        </p:tgtEl>
                                      </p:cBhvr>
                                    </p:animEffect>
                                  </p:childTnLst>
                                </p:cTn>
                              </p:par>
                              <p:par>
                                <p:cTn id="102" presetID="14" presetClass="entr" presetSubtype="1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randombar(horizontal)">
                                      <p:cBhvr>
                                        <p:cTn id="104" dur="500"/>
                                        <p:tgtEl>
                                          <p:spTgt spid="55"/>
                                        </p:tgtEl>
                                      </p:cBhvr>
                                    </p:animEffect>
                                  </p:childTnLst>
                                </p:cTn>
                              </p:par>
                              <p:par>
                                <p:cTn id="105" presetID="14" presetClass="entr" presetSubtype="1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randombar(horizontal)">
                                      <p:cBhvr>
                                        <p:cTn id="107" dur="500"/>
                                        <p:tgtEl>
                                          <p:spTgt spid="5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5" grpId="0" animBg="1"/>
      <p:bldP spid="37" grpId="0" animBg="1"/>
      <p:bldP spid="40" grpId="0"/>
      <p:bldP spid="47" grpId="0" animBg="1"/>
      <p:bldP spid="52" grpId="0" animBg="1"/>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p:txBody>
          <a:bodyPr/>
          <a:lstStyle/>
          <a:p>
            <a:endParaRPr lang="zh-TW" altLang="en-US" dirty="0"/>
          </a:p>
        </p:txBody>
      </p:sp>
      <p:pic>
        <p:nvPicPr>
          <p:cNvPr id="1026" name="Picture 2" descr="「升學的目的」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l="21008" t="10940" r="20733" b="5058"/>
          <a:stretch/>
        </p:blipFill>
        <p:spPr bwMode="auto">
          <a:xfrm>
            <a:off x="899592" y="548680"/>
            <a:ext cx="6840760" cy="55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780998"/>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899592" y="188640"/>
            <a:ext cx="6682978" cy="5095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latin typeface="+mn-ea"/>
                <a:ea typeface="+mn-ea"/>
              </a:rPr>
              <a:t>五專</a:t>
            </a:r>
            <a:r>
              <a:rPr kumimoji="0" lang="zh-TW" altLang="en-US" sz="3000" dirty="0">
                <a:latin typeface="+mn-ea"/>
                <a:ea typeface="+mn-ea"/>
              </a:rPr>
              <a:t>優先免試</a:t>
            </a:r>
            <a:r>
              <a:rPr kumimoji="0" lang="en-US" altLang="zh-TW" sz="3000" dirty="0">
                <a:latin typeface="+mn-ea"/>
                <a:ea typeface="+mn-ea"/>
              </a:rPr>
              <a:t>-</a:t>
            </a:r>
            <a:r>
              <a:rPr kumimoji="0" lang="zh-TW" altLang="en-US" sz="3000" dirty="0">
                <a:latin typeface="+mn-ea"/>
                <a:ea typeface="+mn-ea"/>
              </a:rPr>
              <a:t>招生學校</a:t>
            </a:r>
          </a:p>
        </p:txBody>
      </p:sp>
      <p:graphicFrame>
        <p:nvGraphicFramePr>
          <p:cNvPr id="6" name="表格 5"/>
          <p:cNvGraphicFramePr>
            <a:graphicFrameLocks noGrp="1"/>
          </p:cNvGraphicFramePr>
          <p:nvPr>
            <p:extLst>
              <p:ext uri="{D42A27DB-BD31-4B8C-83A1-F6EECF244321}">
                <p14:modId xmlns:p14="http://schemas.microsoft.com/office/powerpoint/2010/main" val="2552611616"/>
              </p:ext>
            </p:extLst>
          </p:nvPr>
        </p:nvGraphicFramePr>
        <p:xfrm>
          <a:off x="398860" y="1191841"/>
          <a:ext cx="8530049" cy="5041900"/>
        </p:xfrm>
        <a:graphic>
          <a:graphicData uri="http://schemas.openxmlformats.org/drawingml/2006/table">
            <a:tbl>
              <a:tblPr firstRow="1" bandRow="1">
                <a:tableStyleId>{5C22544A-7EE6-4342-B048-85BDC9FD1C3A}</a:tableStyleId>
              </a:tblPr>
              <a:tblGrid>
                <a:gridCol w="529583">
                  <a:extLst>
                    <a:ext uri="{9D8B030D-6E8A-4147-A177-3AD203B41FA5}">
                      <a16:colId xmlns:a16="http://schemas.microsoft.com/office/drawing/2014/main" val="20000"/>
                    </a:ext>
                  </a:extLst>
                </a:gridCol>
                <a:gridCol w="1508223">
                  <a:extLst>
                    <a:ext uri="{9D8B030D-6E8A-4147-A177-3AD203B41FA5}">
                      <a16:colId xmlns:a16="http://schemas.microsoft.com/office/drawing/2014/main" val="20001"/>
                    </a:ext>
                  </a:extLst>
                </a:gridCol>
                <a:gridCol w="522514">
                  <a:extLst>
                    <a:ext uri="{9D8B030D-6E8A-4147-A177-3AD203B41FA5}">
                      <a16:colId xmlns:a16="http://schemas.microsoft.com/office/drawing/2014/main" val="20002"/>
                    </a:ext>
                  </a:extLst>
                </a:gridCol>
                <a:gridCol w="1274305">
                  <a:extLst>
                    <a:ext uri="{9D8B030D-6E8A-4147-A177-3AD203B41FA5}">
                      <a16:colId xmlns:a16="http://schemas.microsoft.com/office/drawing/2014/main" val="20003"/>
                    </a:ext>
                  </a:extLst>
                </a:gridCol>
                <a:gridCol w="589202">
                  <a:extLst>
                    <a:ext uri="{9D8B030D-6E8A-4147-A177-3AD203B41FA5}">
                      <a16:colId xmlns:a16="http://schemas.microsoft.com/office/drawing/2014/main" val="20004"/>
                    </a:ext>
                  </a:extLst>
                </a:gridCol>
                <a:gridCol w="1565494">
                  <a:extLst>
                    <a:ext uri="{9D8B030D-6E8A-4147-A177-3AD203B41FA5}">
                      <a16:colId xmlns:a16="http://schemas.microsoft.com/office/drawing/2014/main" val="20005"/>
                    </a:ext>
                  </a:extLst>
                </a:gridCol>
                <a:gridCol w="515983">
                  <a:extLst>
                    <a:ext uri="{9D8B030D-6E8A-4147-A177-3AD203B41FA5}">
                      <a16:colId xmlns:a16="http://schemas.microsoft.com/office/drawing/2014/main" val="20006"/>
                    </a:ext>
                  </a:extLst>
                </a:gridCol>
                <a:gridCol w="2024745">
                  <a:extLst>
                    <a:ext uri="{9D8B030D-6E8A-4147-A177-3AD203B41FA5}">
                      <a16:colId xmlns:a16="http://schemas.microsoft.com/office/drawing/2014/main" val="20007"/>
                    </a:ext>
                  </a:extLst>
                </a:gridCol>
              </a:tblGrid>
              <a:tr h="278130">
                <a:tc>
                  <a:txBody>
                    <a:bodyPr/>
                    <a:lstStyle/>
                    <a:p>
                      <a:pPr algn="ctr"/>
                      <a:r>
                        <a:rPr lang="zh-TW" altLang="en-US" sz="1400" dirty="0" smtClean="0">
                          <a:latin typeface="Book Antiqua" panose="02040602050305030304" pitchFamily="18" charset="0"/>
                          <a:ea typeface="標楷體" panose="03000509000000000000" pitchFamily="65" charset="-120"/>
                        </a:rPr>
                        <a:t>代碼</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學校</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代碼</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學校</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代碼</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學校</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代碼</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gn="ctr"/>
                      <a:r>
                        <a:rPr lang="zh-TW" altLang="en-US" sz="1400" dirty="0" smtClean="0">
                          <a:latin typeface="Book Antiqua" panose="02040602050305030304" pitchFamily="18" charset="0"/>
                          <a:ea typeface="標楷體" panose="03000509000000000000" pitchFamily="65" charset="-120"/>
                        </a:rPr>
                        <a:t>學校</a:t>
                      </a:r>
                      <a:endParaRPr lang="zh-TW" altLang="en-US" sz="1400" dirty="0">
                        <a:latin typeface="Book Antiqua" panose="02040602050305030304" pitchFamily="18" charset="0"/>
                        <a:ea typeface="標楷體" panose="03000509000000000000" pitchFamily="65" charset="-120"/>
                      </a:endParaRPr>
                    </a:p>
                  </a:txBody>
                  <a:tcPr marL="68580" marR="68580" marT="34290" marB="34290"/>
                </a:tc>
                <a:extLst>
                  <a:ext uri="{0D108BD9-81ED-4DB2-BD59-A6C34878D82A}">
                    <a16:rowId xmlns:a16="http://schemas.microsoft.com/office/drawing/2014/main" val="10000"/>
                  </a:ext>
                </a:extLst>
              </a:tr>
              <a:tr h="287655">
                <a:tc>
                  <a:txBody>
                    <a:bodyPr/>
                    <a:lstStyle/>
                    <a:p>
                      <a:pPr algn="ctr">
                        <a:lnSpc>
                          <a:spcPts val="2300"/>
                        </a:lnSpc>
                      </a:pPr>
                      <a:r>
                        <a:rPr lang="en-US" altLang="zh-TW" sz="1400" dirty="0" smtClean="0">
                          <a:latin typeface="Book Antiqua" panose="02040602050305030304" pitchFamily="18" charset="0"/>
                          <a:ea typeface="標楷體" panose="03000509000000000000" pitchFamily="65" charset="-120"/>
                        </a:rPr>
                        <a:t>104</a:t>
                      </a:r>
                      <a:endParaRPr lang="zh-TW" altLang="en-US" sz="1400" dirty="0">
                        <a:latin typeface="Book Antiqua" panose="02040602050305030304" pitchFamily="18" charset="0"/>
                        <a:ea typeface="標楷體" panose="03000509000000000000" pitchFamily="65" charset="-120"/>
                      </a:endParaRPr>
                    </a:p>
                  </a:txBody>
                  <a:tcPr marL="68580" marR="68580" marT="34290" marB="34290"/>
                </a:tc>
                <a:tc>
                  <a:txBody>
                    <a:bodyPr/>
                    <a:lstStyle/>
                    <a:p>
                      <a:pPr>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4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4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4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spcAft>
                          <a:spcPts val="0"/>
                        </a:spcAft>
                      </a:pPr>
                      <a:r>
                        <a:rPr lang="zh-TW" sz="11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51435" marR="51435" marT="2858" marB="2858" anchor="ctr"/>
                </a:tc>
                <a:extLst>
                  <a:ext uri="{0D108BD9-81ED-4DB2-BD59-A6C34878D82A}">
                    <a16:rowId xmlns:a16="http://schemas.microsoft.com/office/drawing/2014/main" val="10001"/>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2"/>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3"/>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4"/>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5"/>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6"/>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7"/>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8"/>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09"/>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r>
                        <a:rPr lang="zh-TW" altLang="zh-TW" sz="8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extLst>
                  <a:ext uri="{0D108BD9-81ED-4DB2-BD59-A6C34878D82A}">
                    <a16:rowId xmlns:a16="http://schemas.microsoft.com/office/drawing/2014/main" val="10010"/>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gridSpan="2">
                  <a:txBody>
                    <a:bodyPr/>
                    <a:lstStyle/>
                    <a:p>
                      <a:endParaRPr lang="zh-TW" altLang="en-US" sz="1400" dirty="0">
                        <a:latin typeface="Book Antiqua" panose="02040602050305030304" pitchFamily="18" charset="0"/>
                        <a:ea typeface="標楷體" panose="03000509000000000000" pitchFamily="65" charset="-120"/>
                      </a:endParaRPr>
                    </a:p>
                  </a:txBody>
                  <a:tcPr marL="68580" marR="68580" marT="34290" marB="34290">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1"/>
                  </a:ext>
                </a:extLst>
              </a:tr>
              <a:tr h="287655">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a:txBody>
                    <a:bodyPr/>
                    <a:lstStyle/>
                    <a:p>
                      <a:pPr marL="0" algn="ctr" defTabSz="914400" rtl="0" eaLnBrk="1" latinLnBrk="0" hangingPunct="1">
                        <a:lnSpc>
                          <a:spcPts val="2300"/>
                        </a:lnSpc>
                      </a:pPr>
                      <a:r>
                        <a:rPr lang="en-US" altLang="zh-TW" sz="14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400" kern="1200" dirty="0">
                        <a:solidFill>
                          <a:schemeClr val="dk1"/>
                        </a:solidFill>
                        <a:latin typeface="Book Antiqua" panose="02040602050305030304" pitchFamily="18" charset="0"/>
                        <a:ea typeface="標楷體" panose="03000509000000000000" pitchFamily="65" charset="-120"/>
                        <a:cs typeface="+mn-cs"/>
                      </a:endParaRPr>
                    </a:p>
                  </a:txBody>
                  <a:tcPr marL="68580" marR="68580" marT="34290" marB="3429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marT="34290" marB="34290"/>
                </a:tc>
                <a:tc gridSpan="2">
                  <a:txBody>
                    <a:bodyPr/>
                    <a:lstStyle/>
                    <a:p>
                      <a:endParaRPr lang="zh-TW" altLang="en-US" sz="1400" dirty="0">
                        <a:latin typeface="Book Antiqua" panose="02040602050305030304" pitchFamily="18" charset="0"/>
                        <a:ea typeface="標楷體" panose="03000509000000000000" pitchFamily="65" charset="-120"/>
                      </a:endParaRPr>
                    </a:p>
                  </a:txBody>
                  <a:tcPr marL="68580" marR="68580" marT="34290" marB="34290">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2"/>
                  </a:ext>
                </a:extLst>
              </a:tr>
            </a:tbl>
          </a:graphicData>
        </a:graphic>
      </p:graphicFrame>
      <p:sp>
        <p:nvSpPr>
          <p:cNvPr id="191492" name="文字方塊 6"/>
          <p:cNvSpPr txBox="1">
            <a:spLocks noChangeArrowheads="1"/>
          </p:cNvSpPr>
          <p:nvPr/>
        </p:nvSpPr>
        <p:spPr bwMode="auto">
          <a:xfrm>
            <a:off x="505237" y="783452"/>
            <a:ext cx="84236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1500" b="1" dirty="0">
                <a:latin typeface="Book Antiqua" panose="02040602050305030304" pitchFamily="18" charset="0"/>
                <a:ea typeface="標楷體" panose="03000509000000000000" pitchFamily="65" charset="-120"/>
              </a:rPr>
              <a:t>107</a:t>
            </a:r>
            <a:r>
              <a:rPr lang="zh-TW" altLang="en-US" sz="1500" b="1" dirty="0">
                <a:latin typeface="Book Antiqua" panose="02040602050305030304" pitchFamily="18" charset="0"/>
                <a:ea typeface="標楷體" panose="03000509000000000000" pitchFamily="65" charset="-120"/>
              </a:rPr>
              <a:t>學年度五專優先免試入學各招生學校（計</a:t>
            </a:r>
            <a:r>
              <a:rPr lang="en-US" altLang="zh-TW" sz="1500" b="1" dirty="0">
                <a:latin typeface="Book Antiqua" panose="02040602050305030304" pitchFamily="18" charset="0"/>
                <a:ea typeface="標楷體" panose="03000509000000000000" pitchFamily="65" charset="-120"/>
              </a:rPr>
              <a:t>46</a:t>
            </a:r>
            <a:r>
              <a:rPr lang="zh-TW" altLang="en-US" sz="1500" b="1" dirty="0">
                <a:latin typeface="Book Antiqua" panose="02040602050305030304" pitchFamily="18" charset="0"/>
                <a:ea typeface="標楷體" panose="03000509000000000000" pitchFamily="65" charset="-120"/>
              </a:rPr>
              <a:t>校，其中</a:t>
            </a:r>
            <a:r>
              <a:rPr lang="en-US" altLang="zh-TW" sz="1500" b="1" dirty="0">
                <a:latin typeface="Book Antiqua" panose="02040602050305030304" pitchFamily="18" charset="0"/>
                <a:ea typeface="標楷體" panose="03000509000000000000" pitchFamily="65" charset="-120"/>
              </a:rPr>
              <a:t>10</a:t>
            </a:r>
            <a:r>
              <a:rPr lang="zh-TW" altLang="en-US" sz="1500" b="1" dirty="0">
                <a:latin typeface="Book Antiqua" panose="02040602050305030304" pitchFamily="18" charset="0"/>
                <a:ea typeface="標楷體" panose="03000509000000000000" pitchFamily="65" charset="-120"/>
              </a:rPr>
              <a:t>校為國立校院，</a:t>
            </a:r>
            <a:r>
              <a:rPr lang="en-US" altLang="zh-TW" sz="1500" b="1" dirty="0">
                <a:latin typeface="Book Antiqua" panose="02040602050305030304" pitchFamily="18" charset="0"/>
                <a:ea typeface="標楷體" panose="03000509000000000000" pitchFamily="65" charset="-120"/>
              </a:rPr>
              <a:t>36</a:t>
            </a:r>
            <a:r>
              <a:rPr lang="zh-TW" altLang="en-US" sz="1500" b="1" dirty="0">
                <a:latin typeface="Book Antiqua" panose="02040602050305030304" pitchFamily="18" charset="0"/>
                <a:ea typeface="標楷體" panose="03000509000000000000" pitchFamily="65" charset="-120"/>
              </a:rPr>
              <a:t>校為私立校院）</a:t>
            </a:r>
          </a:p>
        </p:txBody>
      </p:sp>
      <p:sp>
        <p:nvSpPr>
          <p:cNvPr id="1914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6AD54A-F8CB-49D0-B277-FBCED0D932D6}" type="slidenum">
              <a:rPr kumimoji="0" lang="zh-TW" altLang="en-US" smtClean="0">
                <a:solidFill>
                  <a:srgbClr val="FEFFFF"/>
                </a:solidFill>
                <a:latin typeface="Century Gothic" panose="020B0502020202020204" pitchFamily="34" charset="0"/>
              </a:rPr>
              <a:pPr/>
              <a:t>80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078387559"/>
      </p:ext>
    </p:extLst>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82543" y="1268760"/>
            <a:ext cx="8542967" cy="4464496"/>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p:cNvSpPr txBox="1">
            <a:spLocks/>
          </p:cNvSpPr>
          <p:nvPr/>
        </p:nvSpPr>
        <p:spPr>
          <a:xfrm>
            <a:off x="30144" y="1374069"/>
            <a:ext cx="8862367" cy="5841958"/>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2431" indent="-402431">
              <a:lnSpc>
                <a:spcPct val="100000"/>
              </a:lnSpc>
              <a:spcBef>
                <a:spcPts val="1200"/>
              </a:spcBef>
              <a:buNone/>
              <a:defRPr/>
            </a:pPr>
            <a:r>
              <a:rPr lang="zh-TW" altLang="en-US" sz="1800" spc="-113" dirty="0">
                <a:latin typeface="華康儷楷書" panose="03000509000000000000" pitchFamily="65" charset="-120"/>
                <a:ea typeface="華康儷楷書" panose="03000509000000000000" pitchFamily="65" charset="-120"/>
              </a:rPr>
              <a:t>    </a:t>
            </a:r>
            <a:r>
              <a:rPr lang="zh-TW" altLang="en-US" sz="1800" b="1" spc="-113"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1800" b="1" spc="-113"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sz="2100" b="1" spc="-113"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107</a:t>
            </a:r>
            <a:r>
              <a:rPr lang="zh-TW" altLang="zh-TW" sz="2100" b="1" spc="-113"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sz="2100" b="1" spc="-113" dirty="0">
                <a:solidFill>
                  <a:srgbClr val="0000FF"/>
                </a:solidFill>
                <a:effectLst>
                  <a:glow rad="127000">
                    <a:schemeClr val="bg1">
                      <a:alpha val="91000"/>
                    </a:schemeClr>
                  </a:glow>
                </a:effectLst>
                <a:latin typeface="標楷體" pitchFamily="65" charset="-120"/>
                <a:ea typeface="標楷體" pitchFamily="65" charset="-120"/>
              </a:rPr>
              <a:t>招生</a:t>
            </a:r>
            <a:r>
              <a:rPr lang="en-US" altLang="zh-TW" sz="2100" b="1" spc="-113"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sz="2100" b="1" spc="-113" dirty="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1800" b="1" spc="-113" dirty="0">
                <a:solidFill>
                  <a:srgbClr val="0000FF"/>
                </a:solidFill>
                <a:effectLst>
                  <a:glow rad="127000">
                    <a:schemeClr val="bg1">
                      <a:alpha val="91000"/>
                    </a:schemeClr>
                  </a:glow>
                </a:effectLst>
                <a:latin typeface="標楷體" pitchFamily="65" charset="-120"/>
                <a:ea typeface="標楷體" pitchFamily="65" charset="-120"/>
              </a:rPr>
              <a:t>：</a:t>
            </a:r>
            <a:r>
              <a:rPr lang="en-US" altLang="zh-TW" sz="1800" b="1" spc="-113"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1800" b="1" spc="-113"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z="2100" spc="-113"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z="2100" spc="-113"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2100" b="1" dirty="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z="2100" spc="-113" dirty="0">
                <a:effectLst>
                  <a:glow rad="127000">
                    <a:schemeClr val="bg1">
                      <a:alpha val="91000"/>
                    </a:schemeClr>
                  </a:glow>
                </a:effectLst>
                <a:latin typeface="標楷體" pitchFamily="65" charset="-120"/>
                <a:ea typeface="標楷體" pitchFamily="65" charset="-120"/>
              </a:rPr>
              <a:t>為教育部核定五專招生總員額 </a:t>
            </a:r>
            <a:r>
              <a:rPr lang="en-US" altLang="zh-TW" sz="2100" b="1" dirty="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sz="2100" b="1" dirty="0">
                <a:solidFill>
                  <a:srgbClr val="FF0000"/>
                </a:solidFill>
                <a:effectLst>
                  <a:glow rad="127000">
                    <a:schemeClr val="bg1">
                      <a:alpha val="91000"/>
                    </a:schemeClr>
                  </a:glow>
                </a:effectLst>
                <a:latin typeface="Book Antiqua" pitchFamily="18" charset="0"/>
                <a:ea typeface="標楷體" pitchFamily="65" charset="-120"/>
              </a:rPr>
              <a:t>為限</a:t>
            </a:r>
            <a:r>
              <a:rPr lang="en-US" altLang="zh-TW" sz="2100" b="1" dirty="0">
                <a:solidFill>
                  <a:srgbClr val="FF0000"/>
                </a:solidFill>
                <a:effectLst>
                  <a:glow rad="127000">
                    <a:schemeClr val="bg1">
                      <a:alpha val="91000"/>
                    </a:schemeClr>
                  </a:glow>
                </a:effectLst>
                <a:latin typeface="Book Antiqua" pitchFamily="18" charset="0"/>
                <a:ea typeface="標楷體" pitchFamily="65" charset="-120"/>
              </a:rPr>
              <a:t> </a:t>
            </a:r>
            <a:r>
              <a:rPr lang="en-US" altLang="zh-TW" sz="2100" dirty="0">
                <a:solidFill>
                  <a:srgbClr val="FF0000"/>
                </a:solidFill>
                <a:effectLst>
                  <a:glow rad="127000">
                    <a:schemeClr val="bg1">
                      <a:alpha val="91000"/>
                    </a:schemeClr>
                  </a:glow>
                </a:effectLst>
                <a:latin typeface="Book Antiqua" pitchFamily="18" charset="0"/>
                <a:ea typeface="標楷體" pitchFamily="65" charset="-120"/>
              </a:rPr>
              <a:t>(</a:t>
            </a:r>
            <a:r>
              <a:rPr lang="zh-TW" altLang="en-US" sz="2100" dirty="0">
                <a:solidFill>
                  <a:srgbClr val="FF0000"/>
                </a:solidFill>
                <a:effectLst>
                  <a:glow rad="127000">
                    <a:schemeClr val="bg1">
                      <a:alpha val="91000"/>
                    </a:schemeClr>
                  </a:glow>
                </a:effectLst>
                <a:latin typeface="Book Antiqua" pitchFamily="18" charset="0"/>
                <a:ea typeface="標楷體" pitchFamily="65" charset="-120"/>
              </a:rPr>
              <a:t>約</a:t>
            </a:r>
            <a:r>
              <a:rPr lang="en-US" altLang="zh-TW" sz="2100" dirty="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sz="2100" dirty="0">
                <a:solidFill>
                  <a:srgbClr val="FF0000"/>
                </a:solidFill>
                <a:effectLst>
                  <a:glow rad="127000">
                    <a:schemeClr val="bg1">
                      <a:alpha val="91000"/>
                    </a:schemeClr>
                  </a:glow>
                </a:effectLst>
                <a:latin typeface="Book Antiqua" pitchFamily="18" charset="0"/>
                <a:ea typeface="標楷體" pitchFamily="65" charset="-120"/>
              </a:rPr>
              <a:t>名</a:t>
            </a:r>
            <a:r>
              <a:rPr lang="en-US" altLang="zh-TW" sz="2100" dirty="0">
                <a:solidFill>
                  <a:srgbClr val="FF0000"/>
                </a:solidFill>
                <a:effectLst>
                  <a:glow rad="127000">
                    <a:schemeClr val="bg1">
                      <a:alpha val="91000"/>
                    </a:schemeClr>
                  </a:glow>
                </a:effectLst>
                <a:latin typeface="Book Antiqua" pitchFamily="18" charset="0"/>
                <a:ea typeface="標楷體" pitchFamily="65" charset="-120"/>
              </a:rPr>
              <a:t>)</a:t>
            </a:r>
            <a:br>
              <a:rPr lang="en-US" altLang="zh-TW" sz="2100" dirty="0">
                <a:solidFill>
                  <a:srgbClr val="FF0000"/>
                </a:solidFill>
                <a:effectLst>
                  <a:glow rad="127000">
                    <a:schemeClr val="bg1">
                      <a:alpha val="91000"/>
                    </a:schemeClr>
                  </a:glow>
                </a:effectLst>
                <a:latin typeface="Book Antiqua" pitchFamily="18" charset="0"/>
                <a:ea typeface="標楷體" pitchFamily="65" charset="-120"/>
              </a:rPr>
            </a:br>
            <a:r>
              <a:rPr lang="en-US" altLang="zh-TW" sz="2100" spc="-113" dirty="0">
                <a:effectLst>
                  <a:glow rad="127000">
                    <a:schemeClr val="bg1">
                      <a:alpha val="91000"/>
                    </a:schemeClr>
                  </a:glow>
                </a:effectLst>
                <a:latin typeface="Book Antiqua" pitchFamily="18" charset="0"/>
                <a:ea typeface="標楷體" pitchFamily="65" charset="-120"/>
              </a:rPr>
              <a:t>2.</a:t>
            </a:r>
            <a:r>
              <a:rPr lang="zh-TW" altLang="en-US" sz="2100" spc="-113" dirty="0">
                <a:effectLst>
                  <a:glow rad="127000">
                    <a:schemeClr val="bg1">
                      <a:alpha val="91000"/>
                    </a:schemeClr>
                  </a:glow>
                </a:effectLst>
                <a:latin typeface="Book Antiqua" pitchFamily="18" charset="0"/>
                <a:ea typeface="標楷體" pitchFamily="65" charset="-120"/>
              </a:rPr>
              <a:t>  限定為</a:t>
            </a:r>
            <a:r>
              <a:rPr lang="zh-TW" altLang="en-US" sz="2100" b="1" dirty="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z="2100" spc="-113" dirty="0">
                <a:effectLst>
                  <a:glow rad="127000">
                    <a:schemeClr val="bg1">
                      <a:alpha val="91000"/>
                    </a:schemeClr>
                  </a:glow>
                </a:effectLst>
                <a:latin typeface="Book Antiqua" pitchFamily="18" charset="0"/>
                <a:ea typeface="標楷體" pitchFamily="65" charset="-120"/>
              </a:rPr>
              <a:t>始具有報名資 格</a:t>
            </a:r>
            <a:endParaRPr lang="en-US" altLang="zh-TW" sz="2100" spc="-113" dirty="0">
              <a:effectLst>
                <a:glow rad="127000">
                  <a:schemeClr val="bg1">
                    <a:alpha val="91000"/>
                  </a:schemeClr>
                </a:glow>
              </a:effectLst>
              <a:latin typeface="Book Antiqua" pitchFamily="18" charset="0"/>
              <a:ea typeface="標楷體" pitchFamily="65" charset="-120"/>
            </a:endParaRPr>
          </a:p>
          <a:p>
            <a:pPr marL="402431" indent="-402431">
              <a:lnSpc>
                <a:spcPct val="100000"/>
              </a:lnSpc>
              <a:spcBef>
                <a:spcPts val="0"/>
              </a:spcBef>
              <a:buNone/>
              <a:defRPr/>
            </a:pPr>
            <a:r>
              <a:rPr lang="zh-TW" altLang="en-US" sz="2100" spc="-113" dirty="0">
                <a:effectLst>
                  <a:glow rad="127000">
                    <a:schemeClr val="bg1">
                      <a:alpha val="91000"/>
                    </a:schemeClr>
                  </a:glow>
                </a:effectLst>
                <a:latin typeface="Book Antiqua" pitchFamily="18" charset="0"/>
                <a:ea typeface="標楷體" pitchFamily="65" charset="-120"/>
              </a:rPr>
              <a:t>        </a:t>
            </a:r>
            <a:r>
              <a:rPr lang="en-US" altLang="zh-TW" sz="2100" spc="-113" dirty="0">
                <a:effectLst>
                  <a:glow rad="127000">
                    <a:schemeClr val="bg1">
                      <a:alpha val="91000"/>
                    </a:schemeClr>
                  </a:glow>
                </a:effectLst>
                <a:latin typeface="Book Antiqua" pitchFamily="18" charset="0"/>
                <a:ea typeface="標楷體" pitchFamily="65" charset="-120"/>
              </a:rPr>
              <a:t>3.</a:t>
            </a:r>
            <a:r>
              <a:rPr lang="zh-TW" altLang="en-US" sz="2100" spc="-113" dirty="0">
                <a:effectLst>
                  <a:glow rad="127000">
                    <a:schemeClr val="bg1">
                      <a:alpha val="91000"/>
                    </a:schemeClr>
                  </a:glow>
                </a:effectLst>
                <a:latin typeface="Book Antiqua" pitchFamily="18" charset="0"/>
                <a:ea typeface="標楷體" pitchFamily="65" charset="-120"/>
              </a:rPr>
              <a:t>  報名方式</a:t>
            </a:r>
            <a:r>
              <a:rPr lang="zh-TW" altLang="en-US" sz="2100" spc="-113" dirty="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sz="2100" b="1" spc="-113" dirty="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sz="2100" b="1" spc="-113" dirty="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z="2100" spc="-113"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z="2100" spc="-113"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2100" spc="-113" dirty="0">
                <a:effectLst>
                  <a:glow rad="127000">
                    <a:schemeClr val="bg1">
                      <a:alpha val="91000"/>
                    </a:schemeClr>
                  </a:glow>
                </a:effectLst>
                <a:latin typeface="Book Antiqua" pitchFamily="18" charset="0"/>
                <a:ea typeface="標楷體" pitchFamily="65" charset="-120"/>
              </a:rPr>
              <a:t>免試生報名時可選填至多 </a:t>
            </a:r>
            <a:r>
              <a:rPr lang="en-US" altLang="zh-TW" sz="2100"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sz="2100"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sz="2100"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sz="2100"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sz="2100"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sz="2100"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sz="2100"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sz="2100"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z="2100" dirty="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z="2100" spc="-113"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z="2100" spc="-113"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2100" spc="-113" dirty="0">
                <a:effectLst>
                  <a:glow rad="127000">
                    <a:schemeClr val="bg1">
                      <a:alpha val="91000"/>
                    </a:schemeClr>
                  </a:glow>
                </a:effectLst>
                <a:latin typeface="標楷體" pitchFamily="65" charset="-120"/>
                <a:ea typeface="標楷體" pitchFamily="65" charset="-120"/>
              </a:rPr>
              <a:t>採用</a:t>
            </a:r>
            <a:r>
              <a:rPr lang="zh-TW" altLang="en-US" sz="2100"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z="2100" spc="-113" dirty="0">
                <a:effectLst>
                  <a:glow rad="127000">
                    <a:schemeClr val="bg1">
                      <a:alpha val="91000"/>
                    </a:schemeClr>
                  </a:glow>
                </a:effectLst>
                <a:latin typeface="標楷體" pitchFamily="65" charset="-120"/>
                <a:ea typeface="標楷體" pitchFamily="65" charset="-120"/>
              </a:rPr>
              <a:t>依免試生分發順位與志願序由</a:t>
            </a:r>
            <a:r>
              <a:rPr lang="zh-TW" altLang="en-US" sz="2100"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sz="21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1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z="2100" dirty="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sz="210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2100" spc="-113" dirty="0">
                <a:effectLst>
                  <a:glow rad="127000">
                    <a:schemeClr val="bg1">
                      <a:alpha val="91000"/>
                    </a:schemeClr>
                  </a:glow>
                </a:effectLst>
                <a:latin typeface="Book Antiqua" pitchFamily="18" charset="0"/>
                <a:ea typeface="標楷體" pitchFamily="65" charset="-120"/>
              </a:rPr>
              <a:t>共計</a:t>
            </a:r>
            <a:r>
              <a:rPr lang="en-US" altLang="zh-TW" sz="2100" spc="-113" dirty="0">
                <a:effectLst>
                  <a:glow rad="127000">
                    <a:schemeClr val="bg1">
                      <a:alpha val="91000"/>
                    </a:schemeClr>
                  </a:glow>
                </a:effectLst>
                <a:latin typeface="Book Antiqua" pitchFamily="18" charset="0"/>
                <a:ea typeface="標楷體" pitchFamily="65" charset="-120"/>
              </a:rPr>
              <a:t>46</a:t>
            </a:r>
            <a:r>
              <a:rPr lang="zh-TW" altLang="en-US" sz="2100" spc="-113" dirty="0">
                <a:effectLst>
                  <a:glow rad="127000">
                    <a:schemeClr val="bg1">
                      <a:alpha val="91000"/>
                    </a:schemeClr>
                  </a:glow>
                </a:effectLst>
                <a:latin typeface="Book Antiqua" pitchFamily="18" charset="0"/>
                <a:ea typeface="標楷體" pitchFamily="65" charset="-120"/>
              </a:rPr>
              <a:t>所</a:t>
            </a:r>
            <a:r>
              <a:rPr lang="zh-TW" altLang="zh-TW" sz="2100" spc="-113" dirty="0">
                <a:effectLst>
                  <a:glow rad="127000">
                    <a:schemeClr val="bg1">
                      <a:alpha val="91000"/>
                    </a:schemeClr>
                  </a:glow>
                </a:effectLst>
                <a:latin typeface="Book Antiqua" pitchFamily="18" charset="0"/>
                <a:ea typeface="標楷體" pitchFamily="65" charset="-120"/>
              </a:rPr>
              <a:t>學校</a:t>
            </a:r>
            <a:r>
              <a:rPr lang="zh-TW" altLang="en-US" sz="2100" spc="-113" dirty="0">
                <a:effectLst>
                  <a:glow rad="127000">
                    <a:schemeClr val="bg1">
                      <a:alpha val="91000"/>
                    </a:schemeClr>
                  </a:glow>
                </a:effectLst>
                <a:latin typeface="Book Antiqua" pitchFamily="18" charset="0"/>
                <a:ea typeface="標楷體" pitchFamily="65" charset="-120"/>
              </a:rPr>
              <a:t>參與招生</a:t>
            </a:r>
            <a:r>
              <a:rPr lang="zh-TW" altLang="zh-TW" sz="2100" spc="-113" dirty="0">
                <a:effectLst>
                  <a:glow rad="127000">
                    <a:schemeClr val="bg1">
                      <a:alpha val="91000"/>
                    </a:schemeClr>
                  </a:glow>
                </a:effectLst>
                <a:latin typeface="Book Antiqua" pitchFamily="18" charset="0"/>
                <a:ea typeface="標楷體" pitchFamily="65" charset="-120"/>
              </a:rPr>
              <a:t>，提供國中應屆</a:t>
            </a:r>
            <a:r>
              <a:rPr lang="zh-TW" altLang="en-US" sz="2100" spc="-113" dirty="0">
                <a:effectLst>
                  <a:glow rad="127000">
                    <a:schemeClr val="bg1">
                      <a:alpha val="91000"/>
                    </a:schemeClr>
                  </a:glow>
                </a:effectLst>
                <a:latin typeface="Book Antiqua" pitchFamily="18" charset="0"/>
                <a:ea typeface="標楷體" pitchFamily="65" charset="-120"/>
              </a:rPr>
              <a:t>畢業</a:t>
            </a:r>
            <a:r>
              <a:rPr lang="zh-TW" altLang="zh-TW" sz="2100" spc="-113" dirty="0">
                <a:effectLst>
                  <a:glow rad="127000">
                    <a:schemeClr val="bg1">
                      <a:alpha val="91000"/>
                    </a:schemeClr>
                  </a:glow>
                </a:effectLst>
                <a:latin typeface="Book Antiqua" pitchFamily="18" charset="0"/>
                <a:ea typeface="標楷體" pitchFamily="65" charset="-120"/>
              </a:rPr>
              <a:t>生</a:t>
            </a:r>
            <a:r>
              <a:rPr lang="zh-TW" altLang="en-US" sz="2100" spc="-113" dirty="0">
                <a:effectLst>
                  <a:glow rad="127000">
                    <a:schemeClr val="bg1">
                      <a:alpha val="91000"/>
                    </a:schemeClr>
                  </a:glow>
                </a:effectLst>
                <a:latin typeface="Book Antiqua" pitchFamily="18" charset="0"/>
                <a:ea typeface="標楷體" pitchFamily="65" charset="-120"/>
              </a:rPr>
              <a:t>選擇</a:t>
            </a:r>
            <a:r>
              <a:rPr lang="zh-TW" altLang="zh-TW" sz="2100" spc="-113" dirty="0">
                <a:effectLst>
                  <a:glow rad="127000">
                    <a:schemeClr val="bg1">
                      <a:alpha val="91000"/>
                    </a:schemeClr>
                  </a:glow>
                </a:effectLst>
                <a:latin typeface="Book Antiqua" pitchFamily="18" charset="0"/>
                <a:ea typeface="標楷體" pitchFamily="65" charset="-120"/>
              </a:rPr>
              <a:t>入學五專機會</a:t>
            </a:r>
            <a:endParaRPr lang="en-US" altLang="zh-TW" sz="27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402431" indent="-402431">
              <a:lnSpc>
                <a:spcPct val="120000"/>
              </a:lnSpc>
              <a:spcBef>
                <a:spcPts val="1800"/>
              </a:spcBef>
              <a:buNone/>
              <a:defRPr/>
            </a:pPr>
            <a:endParaRPr lang="en-US" altLang="zh-TW" sz="195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658415" indent="-257175">
              <a:lnSpc>
                <a:spcPct val="120000"/>
              </a:lnSpc>
              <a:spcBef>
                <a:spcPts val="1800"/>
              </a:spcBef>
              <a:buFont typeface="Wingdings" panose="05000000000000000000" pitchFamily="2" charset="2"/>
              <a:buChar char="l"/>
              <a:defRPr/>
            </a:pPr>
            <a:endParaRPr lang="en-US" altLang="zh-TW" sz="1800" spc="-113" dirty="0"/>
          </a:p>
          <a:p>
            <a:pPr marL="402431" indent="-402431" algn="just">
              <a:lnSpc>
                <a:spcPct val="120000"/>
              </a:lnSpc>
              <a:spcBef>
                <a:spcPts val="1800"/>
              </a:spcBef>
              <a:buNone/>
              <a:defRPr/>
            </a:pPr>
            <a:endParaRPr lang="zh-TW" altLang="en-US" sz="1650" spc="-113" dirty="0">
              <a:solidFill>
                <a:srgbClr val="0000FF"/>
              </a:solidFill>
            </a:endParaRPr>
          </a:p>
        </p:txBody>
      </p:sp>
      <p:sp>
        <p:nvSpPr>
          <p:cNvPr id="192516" name="內容版面配置區 2"/>
          <p:cNvSpPr txBox="1">
            <a:spLocks/>
          </p:cNvSpPr>
          <p:nvPr/>
        </p:nvSpPr>
        <p:spPr bwMode="auto">
          <a:xfrm>
            <a:off x="30144" y="3977432"/>
            <a:ext cx="7874300" cy="132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4125" indent="-125412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685800" indent="-2286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nSpc>
                <a:spcPct val="90000"/>
              </a:lnSpc>
              <a:buClrTx/>
              <a:buNone/>
            </a:pPr>
            <a:r>
              <a:rPr lang="zh-TW" altLang="en-US" sz="2100">
                <a:solidFill>
                  <a:schemeClr val="tx1"/>
                </a:solidFill>
                <a:latin typeface="Book Antiqua" panose="02040602050305030304" pitchFamily="18" charset="0"/>
                <a:ea typeface="標楷體" panose="03000509000000000000" pitchFamily="65" charset="-120"/>
              </a:rPr>
              <a:t>            本招生規定業經教育部</a:t>
            </a:r>
            <a:r>
              <a:rPr lang="en-US" altLang="zh-TW" sz="2100">
                <a:solidFill>
                  <a:schemeClr val="tx1"/>
                </a:solidFill>
                <a:latin typeface="Book Antiqua" panose="02040602050305030304" pitchFamily="18" charset="0"/>
                <a:ea typeface="標楷體" panose="03000509000000000000" pitchFamily="65" charset="-120"/>
              </a:rPr>
              <a:t>106</a:t>
            </a:r>
            <a:r>
              <a:rPr lang="zh-TW" altLang="en-US" sz="2100">
                <a:solidFill>
                  <a:schemeClr val="tx1"/>
                </a:solidFill>
                <a:latin typeface="Book Antiqua" panose="02040602050305030304" pitchFamily="18" charset="0"/>
                <a:ea typeface="標楷體" panose="03000509000000000000" pitchFamily="65" charset="-120"/>
              </a:rPr>
              <a:t>年</a:t>
            </a:r>
            <a:r>
              <a:rPr lang="en-US" altLang="zh-TW" sz="2100">
                <a:solidFill>
                  <a:schemeClr val="tx1"/>
                </a:solidFill>
                <a:latin typeface="Book Antiqua" panose="02040602050305030304" pitchFamily="18" charset="0"/>
                <a:ea typeface="標楷體" panose="03000509000000000000" pitchFamily="65" charset="-120"/>
              </a:rPr>
              <a:t>11</a:t>
            </a:r>
            <a:r>
              <a:rPr lang="zh-TW" altLang="en-US" sz="2100">
                <a:solidFill>
                  <a:schemeClr val="tx1"/>
                </a:solidFill>
                <a:latin typeface="Book Antiqua" panose="02040602050305030304" pitchFamily="18" charset="0"/>
                <a:ea typeface="標楷體" panose="03000509000000000000" pitchFamily="65" charset="-120"/>
              </a:rPr>
              <a:t>月</a:t>
            </a:r>
            <a:r>
              <a:rPr lang="en-US" altLang="zh-TW" sz="2100">
                <a:solidFill>
                  <a:schemeClr val="tx1"/>
                </a:solidFill>
                <a:latin typeface="Book Antiqua" panose="02040602050305030304" pitchFamily="18" charset="0"/>
                <a:ea typeface="標楷體" panose="03000509000000000000" pitchFamily="65" charset="-120"/>
              </a:rPr>
              <a:t>23</a:t>
            </a:r>
            <a:r>
              <a:rPr lang="zh-TW" altLang="en-US" sz="2100">
                <a:solidFill>
                  <a:schemeClr val="tx1"/>
                </a:solidFill>
                <a:latin typeface="Book Antiqua" panose="02040602050305030304" pitchFamily="18" charset="0"/>
                <a:ea typeface="標楷體" panose="03000509000000000000" pitchFamily="65" charset="-120"/>
              </a:rPr>
              <a:t>日臺教技</a:t>
            </a:r>
            <a:r>
              <a:rPr lang="en-US" altLang="zh-TW" sz="2100">
                <a:solidFill>
                  <a:schemeClr val="tx1"/>
                </a:solidFill>
                <a:latin typeface="Book Antiqua" panose="02040602050305030304" pitchFamily="18" charset="0"/>
                <a:ea typeface="標楷體" panose="03000509000000000000" pitchFamily="65" charset="-120"/>
              </a:rPr>
              <a:t>(</a:t>
            </a:r>
            <a:r>
              <a:rPr lang="zh-TW" altLang="en-US" sz="2100">
                <a:solidFill>
                  <a:schemeClr val="tx1"/>
                </a:solidFill>
                <a:latin typeface="Book Antiqua" panose="02040602050305030304" pitchFamily="18" charset="0"/>
                <a:ea typeface="標楷體" panose="03000509000000000000" pitchFamily="65" charset="-120"/>
              </a:rPr>
              <a:t>一</a:t>
            </a:r>
            <a:r>
              <a:rPr lang="en-US" altLang="zh-TW" sz="2100">
                <a:solidFill>
                  <a:schemeClr val="tx1"/>
                </a:solidFill>
                <a:latin typeface="Book Antiqua" panose="02040602050305030304" pitchFamily="18" charset="0"/>
                <a:ea typeface="標楷體" panose="03000509000000000000" pitchFamily="65" charset="-120"/>
              </a:rPr>
              <a:t>)</a:t>
            </a:r>
            <a:r>
              <a:rPr lang="zh-TW" altLang="en-US" sz="2100">
                <a:solidFill>
                  <a:schemeClr val="tx1"/>
                </a:solidFill>
                <a:latin typeface="Book Antiqua" panose="02040602050305030304" pitchFamily="18" charset="0"/>
                <a:ea typeface="標楷體" panose="03000509000000000000" pitchFamily="65" charset="-120"/>
              </a:rPr>
              <a:t>字</a:t>
            </a:r>
            <a:endParaRPr lang="en-US" altLang="zh-TW" sz="2100">
              <a:solidFill>
                <a:schemeClr val="tx1"/>
              </a:solidFill>
              <a:latin typeface="Book Antiqua" panose="02040602050305030304" pitchFamily="18" charset="0"/>
              <a:ea typeface="標楷體" panose="03000509000000000000" pitchFamily="65" charset="-120"/>
            </a:endParaRPr>
          </a:p>
          <a:p>
            <a:pPr>
              <a:lnSpc>
                <a:spcPct val="90000"/>
              </a:lnSpc>
              <a:buClrTx/>
              <a:buNone/>
            </a:pPr>
            <a:r>
              <a:rPr lang="zh-TW" altLang="en-US" sz="2100">
                <a:solidFill>
                  <a:schemeClr val="tx1"/>
                </a:solidFill>
                <a:latin typeface="Book Antiqua" panose="02040602050305030304" pitchFamily="18" charset="0"/>
                <a:ea typeface="標楷體" panose="03000509000000000000" pitchFamily="65" charset="-120"/>
              </a:rPr>
              <a:t>            第</a:t>
            </a:r>
            <a:r>
              <a:rPr lang="en-US" altLang="zh-TW" sz="2100">
                <a:solidFill>
                  <a:schemeClr val="tx1"/>
                </a:solidFill>
                <a:latin typeface="Book Antiqua" panose="02040602050305030304" pitchFamily="18" charset="0"/>
                <a:ea typeface="標楷體" panose="03000509000000000000" pitchFamily="65" charset="-120"/>
              </a:rPr>
              <a:t>1060165728</a:t>
            </a:r>
            <a:r>
              <a:rPr lang="zh-TW" altLang="en-US" sz="2100">
                <a:solidFill>
                  <a:schemeClr val="tx1"/>
                </a:solidFill>
                <a:latin typeface="Book Antiqua" panose="02040602050305030304" pitchFamily="18" charset="0"/>
                <a:ea typeface="標楷體" panose="03000509000000000000" pitchFamily="65" charset="-120"/>
              </a:rPr>
              <a:t>號函核定。</a:t>
            </a:r>
            <a:endParaRPr lang="zh-TW" altLang="en-US" sz="210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1807747" y="2384375"/>
            <a:ext cx="3086346" cy="32454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585664" y="389206"/>
            <a:ext cx="6682978" cy="5095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latin typeface="+mn-ea"/>
                <a:ea typeface="+mn-ea"/>
              </a:rPr>
              <a:t>五專</a:t>
            </a:r>
            <a:r>
              <a:rPr kumimoji="0" lang="zh-TW" altLang="en-US" sz="3000" dirty="0">
                <a:latin typeface="+mn-ea"/>
                <a:ea typeface="+mn-ea"/>
              </a:rPr>
              <a:t>優先免試</a:t>
            </a:r>
            <a:r>
              <a:rPr kumimoji="0" lang="en-US" altLang="zh-TW" sz="3000" dirty="0">
                <a:latin typeface="+mn-ea"/>
                <a:ea typeface="+mn-ea"/>
              </a:rPr>
              <a:t>-</a:t>
            </a:r>
            <a:r>
              <a:rPr kumimoji="0" lang="zh-TW" altLang="en-US" sz="3000" dirty="0">
                <a:latin typeface="+mn-ea"/>
                <a:ea typeface="+mn-ea"/>
              </a:rPr>
              <a:t>招生試務辦理方式</a:t>
            </a:r>
          </a:p>
        </p:txBody>
      </p:sp>
      <p:sp>
        <p:nvSpPr>
          <p:cNvPr id="192519" name="投影片編號版面配置區 1"/>
          <p:cNvSpPr>
            <a:spLocks noGrp="1"/>
          </p:cNvSpPr>
          <p:nvPr>
            <p:ph type="sldNum" sz="quarter" idx="12"/>
          </p:nvPr>
        </p:nvSpPr>
        <p:spPr bwMode="auto">
          <a:xfrm rot="5400000">
            <a:off x="5374405" y="4256887"/>
            <a:ext cx="5592065" cy="3825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7EC8D84-F24E-4679-8147-F63E4D8BB520}" type="slidenum">
              <a:rPr kumimoji="0" lang="zh-TW" altLang="en-US" smtClean="0">
                <a:solidFill>
                  <a:srgbClr val="FEFFFF"/>
                </a:solidFill>
                <a:latin typeface="Century Gothic" panose="020B0502020202020204" pitchFamily="34" charset="0"/>
              </a:rPr>
              <a:pPr/>
              <a:t>81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984134424"/>
      </p:ext>
    </p:extLst>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p:cNvPr>
          <p:cNvSpPr>
            <a:spLocks noGrp="1"/>
          </p:cNvSpPr>
          <p:nvPr>
            <p:ph idx="1"/>
          </p:nvPr>
        </p:nvSpPr>
        <p:spPr>
          <a:xfrm>
            <a:off x="805657" y="1124744"/>
            <a:ext cx="7784306" cy="3575447"/>
          </a:xfrm>
        </p:spPr>
        <p:txBody>
          <a:bodyPr>
            <a:noAutofit/>
          </a:bodyPr>
          <a:lstStyle/>
          <a:p>
            <a:pPr marL="0" indent="0">
              <a:buNone/>
              <a:defRPr/>
            </a:pPr>
            <a:r>
              <a:rPr lang="zh-TW" altLang="en-US" sz="2250" b="1" dirty="0"/>
              <a:t>   五專優先免試入學</a:t>
            </a:r>
            <a:r>
              <a:rPr lang="zh-TW" altLang="zh-TW" sz="2250" b="1" dirty="0"/>
              <a:t>招生</a:t>
            </a:r>
            <a:r>
              <a:rPr lang="zh-TW" altLang="en-US" sz="2250" b="1" dirty="0"/>
              <a:t>比序積分採計項目</a:t>
            </a:r>
            <a:r>
              <a:rPr lang="en-US" altLang="zh-TW" sz="2250" b="1" dirty="0"/>
              <a:t>:</a:t>
            </a:r>
          </a:p>
          <a:p>
            <a:pPr marL="0" indent="0">
              <a:buNone/>
              <a:defRPr/>
            </a:pPr>
            <a:r>
              <a:rPr lang="zh-TW" altLang="en-US" sz="2250" b="1" dirty="0">
                <a:solidFill>
                  <a:srgbClr val="C00000"/>
                </a:solidFill>
              </a:rPr>
              <a:t>一、</a:t>
            </a:r>
            <a:r>
              <a:rPr lang="zh-TW" altLang="zh-TW" sz="2250" b="1" dirty="0">
                <a:solidFill>
                  <a:srgbClr val="C00000"/>
                </a:solidFill>
              </a:rPr>
              <a:t>國中應屆畢業生在校</a:t>
            </a:r>
            <a:r>
              <a:rPr lang="zh-TW" altLang="en-US" sz="2250" b="1" dirty="0">
                <a:solidFill>
                  <a:srgbClr val="C00000"/>
                </a:solidFill>
              </a:rPr>
              <a:t>比序項目</a:t>
            </a:r>
            <a:endParaRPr lang="en-US" altLang="zh-TW" sz="2250" b="1" dirty="0">
              <a:solidFill>
                <a:srgbClr val="C00000"/>
              </a:solidFill>
            </a:endParaRPr>
          </a:p>
          <a:p>
            <a:pPr lvl="1">
              <a:buFont typeface="Wingdings" panose="05000000000000000000" pitchFamily="2" charset="2"/>
              <a:buChar char="u"/>
              <a:defRPr/>
            </a:pPr>
            <a:r>
              <a:rPr lang="zh-TW" altLang="zh-TW" b="1" dirty="0">
                <a:solidFill>
                  <a:srgbClr val="0000FF"/>
                </a:solidFill>
              </a:rPr>
              <a:t>多元學習表現</a:t>
            </a:r>
            <a:r>
              <a:rPr lang="zh-TW" altLang="zh-TW" sz="1875" dirty="0"/>
              <a:t>（含競賽及服務學習）</a:t>
            </a:r>
            <a:endParaRPr lang="en-US" altLang="zh-TW" sz="1875" dirty="0"/>
          </a:p>
          <a:p>
            <a:pPr lvl="1">
              <a:lnSpc>
                <a:spcPct val="120000"/>
              </a:lnSpc>
              <a:buFont typeface="Wingdings" panose="05000000000000000000" pitchFamily="2" charset="2"/>
              <a:buChar char="u"/>
              <a:defRPr/>
            </a:pPr>
            <a:r>
              <a:rPr lang="zh-TW" altLang="zh-TW" b="1" dirty="0">
                <a:solidFill>
                  <a:srgbClr val="0000FF"/>
                </a:solidFill>
              </a:rPr>
              <a:t>技藝優良</a:t>
            </a:r>
            <a:endParaRPr lang="en-US" altLang="zh-TW" b="1" dirty="0">
              <a:solidFill>
                <a:srgbClr val="0000FF"/>
              </a:solidFill>
            </a:endParaRPr>
          </a:p>
          <a:p>
            <a:pPr lvl="1">
              <a:lnSpc>
                <a:spcPct val="120000"/>
              </a:lnSpc>
              <a:buFont typeface="Wingdings" panose="05000000000000000000" pitchFamily="2" charset="2"/>
              <a:buChar char="u"/>
              <a:defRPr/>
            </a:pPr>
            <a:r>
              <a:rPr lang="zh-TW" altLang="zh-TW" b="1" dirty="0">
                <a:solidFill>
                  <a:srgbClr val="0000FF"/>
                </a:solidFill>
              </a:rPr>
              <a:t>弱勢身分</a:t>
            </a:r>
            <a:endParaRPr lang="en-US" altLang="zh-TW" b="1" dirty="0">
              <a:solidFill>
                <a:srgbClr val="0000FF"/>
              </a:solidFill>
            </a:endParaRPr>
          </a:p>
          <a:p>
            <a:pPr lvl="1">
              <a:lnSpc>
                <a:spcPct val="120000"/>
              </a:lnSpc>
              <a:buFont typeface="Wingdings" panose="05000000000000000000" pitchFamily="2" charset="2"/>
              <a:buChar char="u"/>
              <a:defRPr/>
            </a:pPr>
            <a:r>
              <a:rPr lang="zh-TW" altLang="zh-TW" b="1" dirty="0">
                <a:solidFill>
                  <a:srgbClr val="0000FF"/>
                </a:solidFill>
              </a:rPr>
              <a:t>均衡學習</a:t>
            </a:r>
            <a:r>
              <a:rPr lang="en-US" altLang="zh-TW" b="1" dirty="0">
                <a:solidFill>
                  <a:srgbClr val="0000FF"/>
                </a:solidFill>
              </a:rPr>
              <a:t/>
            </a:r>
            <a:br>
              <a:rPr lang="en-US" altLang="zh-TW" b="1" dirty="0">
                <a:solidFill>
                  <a:srgbClr val="0000FF"/>
                </a:solidFill>
              </a:rPr>
            </a:br>
            <a:r>
              <a:rPr lang="zh-TW" altLang="zh-TW" sz="1875" dirty="0"/>
              <a:t>（包括健康與體育、藝術與人文及綜合活動五學期平均成績）</a:t>
            </a:r>
            <a:endParaRPr lang="en-US" altLang="zh-TW" sz="1875" dirty="0"/>
          </a:p>
          <a:p>
            <a:pPr lvl="1">
              <a:lnSpc>
                <a:spcPct val="120000"/>
              </a:lnSpc>
              <a:buFont typeface="Wingdings" panose="05000000000000000000" pitchFamily="2" charset="2"/>
              <a:buChar char="u"/>
              <a:defRPr/>
            </a:pPr>
            <a:r>
              <a:rPr lang="zh-TW" altLang="zh-TW" b="1" dirty="0">
                <a:solidFill>
                  <a:srgbClr val="0000FF"/>
                </a:solidFill>
              </a:rPr>
              <a:t>志願序</a:t>
            </a:r>
            <a:endParaRPr lang="en-US" altLang="zh-TW" b="1" dirty="0">
              <a:solidFill>
                <a:srgbClr val="0000FF"/>
              </a:solidFill>
            </a:endParaRPr>
          </a:p>
          <a:p>
            <a:pPr marL="0" lvl="1" indent="0">
              <a:spcBef>
                <a:spcPts val="750"/>
              </a:spcBef>
              <a:buNone/>
              <a:defRPr/>
            </a:pPr>
            <a:r>
              <a:rPr lang="zh-TW" altLang="en-US" sz="2250" b="1" dirty="0">
                <a:solidFill>
                  <a:srgbClr val="C00000"/>
                </a:solidFill>
              </a:rPr>
              <a:t>二、國中教育會考</a:t>
            </a:r>
            <a:r>
              <a:rPr lang="zh-TW" altLang="zh-TW" sz="1875" dirty="0"/>
              <a:t>（含寫作測驗）</a:t>
            </a:r>
            <a:endParaRPr lang="en-US" altLang="zh-TW" sz="1875" dirty="0"/>
          </a:p>
          <a:p>
            <a:pPr marL="0" indent="0">
              <a:buNone/>
              <a:defRPr/>
            </a:pPr>
            <a:endParaRPr lang="en-US" altLang="zh-TW" sz="2250" b="1" dirty="0">
              <a:solidFill>
                <a:srgbClr val="7030A0"/>
              </a:solidFill>
            </a:endParaRPr>
          </a:p>
        </p:txBody>
      </p:sp>
      <p:sp>
        <p:nvSpPr>
          <p:cNvPr id="1935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088CB0-B03A-4378-8D1C-A9E72E0903B5}" type="slidenum">
              <a:rPr kumimoji="0" lang="zh-TW" altLang="en-US" smtClean="0">
                <a:solidFill>
                  <a:srgbClr val="FEFFFF"/>
                </a:solidFill>
                <a:latin typeface="Century Gothic" panose="020B0502020202020204" pitchFamily="34" charset="0"/>
              </a:rPr>
              <a:pPr/>
              <a:t>82</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246814972"/>
      </p:ext>
    </p:extLst>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p:cNvPr>
          <p:cNvGraphicFramePr>
            <a:graphicFrameLocks noGrp="1"/>
          </p:cNvGraphicFramePr>
          <p:nvPr>
            <p:extLst>
              <p:ext uri="{D42A27DB-BD31-4B8C-83A1-F6EECF244321}">
                <p14:modId xmlns:p14="http://schemas.microsoft.com/office/powerpoint/2010/main" val="2429225491"/>
              </p:ext>
            </p:extLst>
          </p:nvPr>
        </p:nvGraphicFramePr>
        <p:xfrm>
          <a:off x="179512" y="954425"/>
          <a:ext cx="8787978" cy="5899036"/>
        </p:xfrm>
        <a:graphic>
          <a:graphicData uri="http://schemas.openxmlformats.org/drawingml/2006/table">
            <a:tbl>
              <a:tblPr firstRow="1" bandRow="1">
                <a:tableStyleId>{5C22544A-7EE6-4342-B048-85BDC9FD1C3A}</a:tableStyleId>
              </a:tblPr>
              <a:tblGrid>
                <a:gridCol w="958904">
                  <a:extLst>
                    <a:ext uri="{9D8B030D-6E8A-4147-A177-3AD203B41FA5}">
                      <a16:colId xmlns:a16="http://schemas.microsoft.com/office/drawing/2014/main" val="20000"/>
                    </a:ext>
                  </a:extLst>
                </a:gridCol>
                <a:gridCol w="972959">
                  <a:extLst>
                    <a:ext uri="{9D8B030D-6E8A-4147-A177-3AD203B41FA5}">
                      <a16:colId xmlns:a16="http://schemas.microsoft.com/office/drawing/2014/main" val="20001"/>
                    </a:ext>
                  </a:extLst>
                </a:gridCol>
                <a:gridCol w="579901">
                  <a:extLst>
                    <a:ext uri="{9D8B030D-6E8A-4147-A177-3AD203B41FA5}">
                      <a16:colId xmlns:a16="http://schemas.microsoft.com/office/drawing/2014/main" val="20002"/>
                    </a:ext>
                  </a:extLst>
                </a:gridCol>
                <a:gridCol w="399544">
                  <a:extLst>
                    <a:ext uri="{9D8B030D-6E8A-4147-A177-3AD203B41FA5}">
                      <a16:colId xmlns:a16="http://schemas.microsoft.com/office/drawing/2014/main" val="20003"/>
                    </a:ext>
                  </a:extLst>
                </a:gridCol>
                <a:gridCol w="5876670">
                  <a:extLst>
                    <a:ext uri="{9D8B030D-6E8A-4147-A177-3AD203B41FA5}">
                      <a16:colId xmlns:a16="http://schemas.microsoft.com/office/drawing/2014/main" val="20004"/>
                    </a:ext>
                  </a:extLst>
                </a:gridCol>
              </a:tblGrid>
              <a:tr h="393916">
                <a:tc gridSpan="2">
                  <a:txBody>
                    <a:bodyPr/>
                    <a:lstStyle/>
                    <a:p>
                      <a:pPr algn="ctr"/>
                      <a:r>
                        <a:rPr lang="zh-TW" altLang="en-US" sz="15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5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5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5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marT="34290" marB="3429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5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5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marT="34290" marB="34290"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5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5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5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5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marL="68580" marR="68580" marT="34290" marB="34290"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59546">
                <a:tc gridSpan="2">
                  <a:txBody>
                    <a:bodyPr/>
                    <a:lstStyle/>
                    <a:p>
                      <a:pPr algn="l">
                        <a:lnSpc>
                          <a:spcPct val="100000"/>
                        </a:lnSpc>
                      </a:pPr>
                      <a:r>
                        <a:rPr lang="zh-TW" altLang="en-US" sz="1800" b="1" i="0" u="none" strike="noStrike" kern="1200" baseline="0" dirty="0" smtClean="0">
                          <a:solidFill>
                            <a:schemeClr val="dk1"/>
                          </a:solidFill>
                          <a:latin typeface="Book Antiqua" pitchFamily="18" charset="0"/>
                          <a:ea typeface="標楷體" pitchFamily="65" charset="-120"/>
                          <a:cs typeface="+mn-cs"/>
                        </a:rPr>
                        <a:t>志願</a:t>
                      </a:r>
                      <a:r>
                        <a:rPr lang="zh-TW" altLang="en-US" sz="1800" b="1" i="0" u="none" strike="noStrike" kern="1200" baseline="0" dirty="0">
                          <a:solidFill>
                            <a:schemeClr val="dk1"/>
                          </a:solidFill>
                          <a:latin typeface="Book Antiqua" pitchFamily="18" charset="0"/>
                          <a:ea typeface="標楷體" pitchFamily="65" charset="-120"/>
                          <a:cs typeface="+mn-cs"/>
                        </a:rPr>
                        <a:t>序 </a:t>
                      </a:r>
                      <a:r>
                        <a:rPr lang="en-US" altLang="zh-TW" sz="1800" b="1" i="0" u="none" strike="noStrike" kern="1200" baseline="0" dirty="0">
                          <a:solidFill>
                            <a:schemeClr val="dk1"/>
                          </a:solidFill>
                          <a:latin typeface="Book Antiqua" pitchFamily="18" charset="0"/>
                          <a:ea typeface="標楷體" pitchFamily="65" charset="-120"/>
                          <a:cs typeface="+mn-cs"/>
                        </a:rPr>
                        <a:t>(1~30)</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8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30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300" b="0" i="0" u="none" strike="noStrike" kern="1200" baseline="0" dirty="0" smtClean="0">
                          <a:solidFill>
                            <a:schemeClr val="dk1"/>
                          </a:solidFill>
                          <a:latin typeface="Book Antiqua" pitchFamily="18" charset="0"/>
                          <a:ea typeface="標楷體" pitchFamily="65" charset="-120"/>
                          <a:cs typeface="+mn-cs"/>
                        </a:rPr>
                        <a:t>1-</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5</a:t>
                      </a:r>
                      <a:r>
                        <a:rPr lang="zh-TW" altLang="en-US" sz="1300" b="0" i="0" u="none" strike="noStrike" kern="1200" baseline="0" dirty="0" smtClean="0">
                          <a:solidFill>
                            <a:schemeClr val="dk1"/>
                          </a:solidFill>
                          <a:latin typeface="Book Antiqua" pitchFamily="18" charset="0"/>
                          <a:ea typeface="標楷體" pitchFamily="65" charset="-120"/>
                          <a:cs typeface="+mn-cs"/>
                        </a:rPr>
                        <a:t>志願：</a:t>
                      </a:r>
                      <a:r>
                        <a:rPr lang="en-US" altLang="zh-TW" sz="1300" b="0" i="0" u="none" strike="noStrike" kern="1200" baseline="0" dirty="0" smtClean="0">
                          <a:solidFill>
                            <a:srgbClr val="FF0000"/>
                          </a:solidFill>
                          <a:latin typeface="Book Antiqua" pitchFamily="18" charset="0"/>
                          <a:ea typeface="標楷體" pitchFamily="65" charset="-120"/>
                          <a:cs typeface="+mn-cs"/>
                        </a:rPr>
                        <a:t>26</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6-</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10</a:t>
                      </a:r>
                      <a:r>
                        <a:rPr lang="zh-TW" altLang="en-US" sz="1300" b="0" i="0" u="none" strike="noStrike" kern="1200" baseline="0" dirty="0" smtClean="0">
                          <a:solidFill>
                            <a:schemeClr val="dk1"/>
                          </a:solidFill>
                          <a:latin typeface="Book Antiqua" pitchFamily="18" charset="0"/>
                          <a:ea typeface="標楷體" pitchFamily="65" charset="-120"/>
                          <a:cs typeface="+mn-cs"/>
                        </a:rPr>
                        <a:t>志願：</a:t>
                      </a:r>
                      <a:r>
                        <a:rPr lang="en-US" altLang="zh-TW" sz="1300" b="0" i="0" u="none" strike="noStrike" kern="1200" baseline="0" dirty="0" smtClean="0">
                          <a:solidFill>
                            <a:srgbClr val="FF0000"/>
                          </a:solidFill>
                          <a:latin typeface="Book Antiqua" pitchFamily="18" charset="0"/>
                          <a:ea typeface="標楷體" pitchFamily="65" charset="-120"/>
                          <a:cs typeface="+mn-cs"/>
                        </a:rPr>
                        <a:t>25</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11-</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15</a:t>
                      </a:r>
                      <a:r>
                        <a:rPr lang="zh-TW" altLang="en-US" sz="1300" b="0" i="0" u="none" strike="noStrike" kern="1200" baseline="0" dirty="0" smtClean="0">
                          <a:solidFill>
                            <a:schemeClr val="dk1"/>
                          </a:solidFill>
                          <a:latin typeface="Book Antiqua" pitchFamily="18" charset="0"/>
                          <a:ea typeface="標楷體" pitchFamily="65" charset="-120"/>
                          <a:cs typeface="+mn-cs"/>
                        </a:rPr>
                        <a:t>志願：</a:t>
                      </a:r>
                      <a:r>
                        <a:rPr lang="en-US" altLang="zh-TW" sz="1300" b="0" i="0" u="none" strike="noStrike" kern="1200" baseline="0" dirty="0" smtClean="0">
                          <a:solidFill>
                            <a:srgbClr val="FF0000"/>
                          </a:solidFill>
                          <a:latin typeface="Book Antiqua" pitchFamily="18" charset="0"/>
                          <a:ea typeface="標楷體" pitchFamily="65" charset="-120"/>
                          <a:cs typeface="+mn-cs"/>
                        </a:rPr>
                        <a:t>24</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16-</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20</a:t>
                      </a:r>
                      <a:r>
                        <a:rPr lang="zh-TW" altLang="en-US" sz="1300" b="0" i="0" u="none" strike="noStrike" kern="1200" baseline="0" dirty="0" smtClean="0">
                          <a:solidFill>
                            <a:schemeClr val="dk1"/>
                          </a:solidFill>
                          <a:latin typeface="Book Antiqua" pitchFamily="18" charset="0"/>
                          <a:ea typeface="標楷體" pitchFamily="65" charset="-120"/>
                          <a:cs typeface="+mn-cs"/>
                        </a:rPr>
                        <a:t>志願：</a:t>
                      </a:r>
                      <a:r>
                        <a:rPr lang="en-US" altLang="zh-TW" sz="1300" b="0" i="0" u="none" strike="noStrike" kern="1200" baseline="0" dirty="0" smtClean="0">
                          <a:solidFill>
                            <a:srgbClr val="FF0000"/>
                          </a:solidFill>
                          <a:latin typeface="Book Antiqua" pitchFamily="18" charset="0"/>
                          <a:ea typeface="標楷體" pitchFamily="65" charset="-120"/>
                          <a:cs typeface="+mn-cs"/>
                        </a:rPr>
                        <a:t>23</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21-</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25</a:t>
                      </a:r>
                      <a:r>
                        <a:rPr lang="zh-TW" altLang="en-US" sz="1300" b="0" i="0" u="none" strike="noStrike" kern="1200" baseline="0" dirty="0" smtClean="0">
                          <a:solidFill>
                            <a:schemeClr val="dk1"/>
                          </a:solidFill>
                          <a:latin typeface="Book Antiqua" pitchFamily="18" charset="0"/>
                          <a:ea typeface="標楷體" pitchFamily="65" charset="-120"/>
                          <a:cs typeface="+mn-cs"/>
                        </a:rPr>
                        <a:t>志願：</a:t>
                      </a:r>
                      <a:r>
                        <a:rPr lang="en-US" altLang="zh-TW" sz="1300" b="0" i="0" u="none" strike="noStrike" kern="1200" baseline="0" dirty="0" smtClean="0">
                          <a:solidFill>
                            <a:srgbClr val="FF0000"/>
                          </a:solidFill>
                          <a:latin typeface="Book Antiqua" pitchFamily="18" charset="0"/>
                          <a:ea typeface="標楷體" pitchFamily="65" charset="-120"/>
                          <a:cs typeface="+mn-cs"/>
                        </a:rPr>
                        <a:t>22</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25-</a:t>
                      </a:r>
                      <a:r>
                        <a:rPr lang="zh-TW" altLang="en-US" sz="1300" b="0" i="0" u="none" strike="noStrike" kern="1200" baseline="0" dirty="0" smtClean="0">
                          <a:solidFill>
                            <a:schemeClr val="dk1"/>
                          </a:solidFill>
                          <a:latin typeface="Book Antiqua" pitchFamily="18" charset="0"/>
                          <a:ea typeface="標楷體" pitchFamily="65" charset="-120"/>
                          <a:cs typeface="+mn-cs"/>
                        </a:rPr>
                        <a:t>第</a:t>
                      </a:r>
                      <a:r>
                        <a:rPr lang="en-US" altLang="zh-TW" sz="1300" b="0" i="0" u="none" strike="noStrike" kern="1200" baseline="0" dirty="0" smtClean="0">
                          <a:solidFill>
                            <a:schemeClr val="dk1"/>
                          </a:solidFill>
                          <a:latin typeface="Book Antiqua" pitchFamily="18" charset="0"/>
                          <a:ea typeface="標楷體" pitchFamily="65" charset="-120"/>
                          <a:cs typeface="+mn-cs"/>
                        </a:rPr>
                        <a:t>30</a:t>
                      </a:r>
                      <a:r>
                        <a:rPr lang="zh-TW" altLang="en-US" sz="1300" b="0" i="0" u="none" strike="noStrike" kern="1200" baseline="0" dirty="0" smtClean="0">
                          <a:solidFill>
                            <a:schemeClr val="dk1"/>
                          </a:solidFill>
                          <a:latin typeface="Book Antiqua" pitchFamily="18" charset="0"/>
                          <a:ea typeface="標楷體" pitchFamily="65" charset="-120"/>
                          <a:cs typeface="+mn-cs"/>
                        </a:rPr>
                        <a:t>志願：</a:t>
                      </a:r>
                      <a:r>
                        <a:rPr lang="en-US" altLang="zh-TW" sz="1300" b="0" i="0" u="none" strike="noStrike" kern="1200" baseline="0" dirty="0" smtClean="0">
                          <a:solidFill>
                            <a:srgbClr val="FF0000"/>
                          </a:solidFill>
                          <a:latin typeface="Book Antiqua" pitchFamily="18" charset="0"/>
                          <a:ea typeface="標楷體" pitchFamily="65" charset="-120"/>
                          <a:cs typeface="+mn-cs"/>
                        </a:rPr>
                        <a:t>21</a:t>
                      </a:r>
                      <a:r>
                        <a:rPr lang="zh-TW" altLang="en-US" sz="1300" b="0" i="0" u="none" strike="noStrike" kern="1200" baseline="0" dirty="0" smtClean="0">
                          <a:solidFill>
                            <a:srgbClr val="FF0000"/>
                          </a:solidFill>
                          <a:latin typeface="Book Antiqua" pitchFamily="18" charset="0"/>
                          <a:ea typeface="標楷體" pitchFamily="65" charset="-120"/>
                          <a:cs typeface="+mn-cs"/>
                        </a:rPr>
                        <a:t>分</a:t>
                      </a:r>
                      <a:endParaRPr lang="zh-TW" altLang="en-US" sz="1300" dirty="0">
                        <a:solidFill>
                          <a:srgbClr val="FF0000"/>
                        </a:solidFill>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59546">
                <a:tc rowSpan="2">
                  <a:txBody>
                    <a:bodyPr/>
                    <a:lstStyle/>
                    <a:p>
                      <a:pPr marL="0" indent="0" algn="l"/>
                      <a:r>
                        <a:rPr lang="zh-TW" altLang="en-US" sz="1800" b="1" i="0" u="none" strike="noStrike" kern="1200" baseline="0" dirty="0" smtClean="0">
                          <a:solidFill>
                            <a:schemeClr val="dk1"/>
                          </a:solidFill>
                          <a:latin typeface="Book Antiqua" pitchFamily="18" charset="0"/>
                          <a:ea typeface="標楷體" pitchFamily="65" charset="-120"/>
                          <a:cs typeface="+mn-cs"/>
                        </a:rPr>
                        <a:t>多元學  </a:t>
                      </a:r>
                      <a:r>
                        <a:rPr lang="en-US" altLang="zh-TW" sz="1800" b="1" i="0" u="none" strike="noStrike" kern="1200" baseline="0" dirty="0" smtClean="0">
                          <a:solidFill>
                            <a:schemeClr val="dk1"/>
                          </a:solidFill>
                          <a:latin typeface="Book Antiqua" pitchFamily="18" charset="0"/>
                          <a:ea typeface="標楷體" pitchFamily="65" charset="-120"/>
                          <a:cs typeface="+mn-cs"/>
                        </a:rPr>
                        <a:t/>
                      </a:r>
                      <a:br>
                        <a:rPr lang="en-US" altLang="zh-TW" sz="1800" b="1" i="0" u="none" strike="noStrike" kern="1200" baseline="0" dirty="0" smtClean="0">
                          <a:solidFill>
                            <a:schemeClr val="dk1"/>
                          </a:solidFill>
                          <a:latin typeface="Book Antiqua" pitchFamily="18" charset="0"/>
                          <a:ea typeface="標楷體" pitchFamily="65" charset="-120"/>
                          <a:cs typeface="+mn-cs"/>
                        </a:rPr>
                      </a:br>
                      <a:r>
                        <a:rPr lang="zh-TW" altLang="en-US" sz="1800" b="1" i="0" u="none" strike="noStrike" kern="1200" baseline="0" dirty="0" smtClean="0">
                          <a:solidFill>
                            <a:schemeClr val="dk1"/>
                          </a:solidFill>
                          <a:latin typeface="Book Antiqua" pitchFamily="18" charset="0"/>
                          <a:ea typeface="標楷體" pitchFamily="65" charset="-120"/>
                          <a:cs typeface="+mn-cs"/>
                        </a:rPr>
                        <a:t>習表現</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400" b="1" i="0" u="none" strike="noStrike" kern="1200" baseline="0" dirty="0" smtClean="0">
                          <a:solidFill>
                            <a:srgbClr val="0000FF"/>
                          </a:solidFill>
                          <a:latin typeface="Book Antiqua" pitchFamily="18" charset="0"/>
                          <a:ea typeface="標楷體" pitchFamily="65" charset="-120"/>
                          <a:cs typeface="+mn-cs"/>
                        </a:rPr>
                        <a:t>競 賽</a:t>
                      </a:r>
                      <a:endParaRPr lang="zh-TW" altLang="en-US" sz="1400" b="1" dirty="0">
                        <a:solidFill>
                          <a:srgbClr val="0000FF"/>
                        </a:solidFill>
                        <a:latin typeface="Book Antiqua" pitchFamily="18" charset="0"/>
                        <a:ea typeface="標楷體" pitchFamily="65" charset="-120"/>
                      </a:endParaRPr>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1800" b="1" dirty="0" smtClean="0">
                          <a:solidFill>
                            <a:srgbClr val="0000FF"/>
                          </a:solidFill>
                          <a:latin typeface="Book Antiqua" panose="02040602050305030304" pitchFamily="18" charset="0"/>
                          <a:ea typeface="華康儷楷書" panose="03000509000000000000" pitchFamily="65" charset="-120"/>
                        </a:rPr>
                        <a:t>7</a:t>
                      </a:r>
                      <a:endParaRPr lang="zh-TW" altLang="en-US" sz="1800" b="1" dirty="0">
                        <a:solidFill>
                          <a:srgbClr val="0000FF"/>
                        </a:solidFill>
                        <a:latin typeface="Book Antiqua" panose="02040602050305030304" pitchFamily="18" charset="0"/>
                        <a:ea typeface="華康儷楷書" panose="03000509000000000000"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300" b="0" i="0" u="none" strike="noStrike" kern="1200" baseline="0" dirty="0" smtClean="0">
                          <a:solidFill>
                            <a:schemeClr val="dk1"/>
                          </a:solidFill>
                          <a:latin typeface="Book Antiqua" pitchFamily="18" charset="0"/>
                          <a:ea typeface="標楷體" pitchFamily="65" charset="-120"/>
                          <a:cs typeface="+mn-cs"/>
                        </a:rPr>
                        <a:t>簡章</a:t>
                      </a:r>
                      <a:r>
                        <a:rPr lang="en-US" altLang="zh-TW" sz="1300" b="0" i="0" u="none" strike="noStrike" kern="1200" baseline="0" dirty="0" smtClean="0">
                          <a:solidFill>
                            <a:schemeClr val="dk1"/>
                          </a:solidFill>
                          <a:latin typeface="Book Antiqua" pitchFamily="18" charset="0"/>
                          <a:ea typeface="標楷體" pitchFamily="65" charset="-120"/>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300" b="0" i="0" u="none" strike="noStrike" kern="1200" baseline="0" dirty="0" smtClean="0">
                          <a:solidFill>
                            <a:schemeClr val="dk1"/>
                          </a:solidFill>
                          <a:latin typeface="Book Antiqua" pitchFamily="18" charset="0"/>
                          <a:ea typeface="標楷體" pitchFamily="65" charset="-120"/>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競賽項目：</a:t>
                      </a:r>
                      <a:r>
                        <a:rPr lang="en-US" altLang="zh-TW" sz="1300" b="0" i="0" u="none" strike="noStrike" kern="1200" baseline="0" dirty="0" smtClean="0">
                          <a:solidFill>
                            <a:srgbClr val="FF0000"/>
                          </a:solidFill>
                          <a:latin typeface="Book Antiqua" pitchFamily="18" charset="0"/>
                          <a:ea typeface="標楷體" pitchFamily="65" charset="-120"/>
                          <a:cs typeface="+mn-cs"/>
                        </a:rPr>
                        <a:t>7-1</a:t>
                      </a:r>
                      <a:r>
                        <a:rPr lang="zh-TW" altLang="en-US" sz="1300" b="0" i="0" u="none" strike="noStrike" kern="1200" baseline="0" dirty="0" smtClean="0">
                          <a:solidFill>
                            <a:srgbClr val="FF0000"/>
                          </a:solidFill>
                          <a:latin typeface="Book Antiqua" pitchFamily="18" charset="0"/>
                          <a:ea typeface="標楷體" pitchFamily="65" charset="-120"/>
                          <a:cs typeface="+mn-cs"/>
                        </a:rPr>
                        <a:t>分</a:t>
                      </a:r>
                      <a:endParaRPr lang="en-US" altLang="zh-TW" sz="1300" b="0" i="0" u="none" strike="noStrike" kern="1200" baseline="0" dirty="0" smtClean="0">
                        <a:solidFill>
                          <a:srgbClr val="FF0000"/>
                        </a:solidFill>
                        <a:latin typeface="Book Antiqua" pitchFamily="18" charset="0"/>
                        <a:ea typeface="標楷體" pitchFamily="65" charset="-120"/>
                        <a:cs typeface="+mn-cs"/>
                      </a:endParaRPr>
                    </a:p>
                    <a:p>
                      <a:pPr algn="l">
                        <a:lnSpc>
                          <a:spcPts val="2200"/>
                        </a:lnSpc>
                      </a:pPr>
                      <a:r>
                        <a:rPr lang="zh-TW" altLang="en-US" sz="130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300" b="0" i="0" u="none" strike="noStrike" kern="1200" baseline="0" dirty="0" smtClean="0">
                          <a:solidFill>
                            <a:schemeClr val="dk1"/>
                          </a:solidFill>
                          <a:latin typeface="Book Antiqua" pitchFamily="18" charset="0"/>
                          <a:ea typeface="標楷體" pitchFamily="65" charset="-120"/>
                          <a:cs typeface="+mn-cs"/>
                        </a:rPr>
                        <a:t>107.5.14(</a:t>
                      </a:r>
                      <a:r>
                        <a:rPr lang="zh-TW" altLang="en-US" sz="1300" b="0" i="0" u="none" strike="noStrike" kern="1200" baseline="0" dirty="0" smtClean="0">
                          <a:solidFill>
                            <a:schemeClr val="dk1"/>
                          </a:solidFill>
                          <a:latin typeface="Book Antiqua" pitchFamily="18" charset="0"/>
                          <a:ea typeface="標楷體" pitchFamily="65" charset="-120"/>
                          <a:cs typeface="+mn-cs"/>
                        </a:rPr>
                        <a:t>含</a:t>
                      </a:r>
                      <a:r>
                        <a:rPr lang="en-US" altLang="zh-TW" sz="1300" b="0" i="0" u="none" strike="noStrike" kern="1200" baseline="0" dirty="0" smtClean="0">
                          <a:solidFill>
                            <a:schemeClr val="dk1"/>
                          </a:solidFill>
                          <a:latin typeface="Book Antiqua" pitchFamily="18" charset="0"/>
                          <a:ea typeface="標楷體" pitchFamily="65" charset="-120"/>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前為限</a:t>
                      </a:r>
                      <a:endParaRPr lang="zh-TW" altLang="en-US" sz="1300" dirty="0" smtClean="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659546">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400" b="1" i="0" u="none" strike="noStrike" kern="1200" baseline="0" dirty="0" smtClean="0">
                          <a:solidFill>
                            <a:srgbClr val="0000FF"/>
                          </a:solidFill>
                          <a:latin typeface="Book Antiqua" pitchFamily="18" charset="0"/>
                          <a:ea typeface="標楷體" pitchFamily="65" charset="-120"/>
                          <a:cs typeface="+mn-cs"/>
                        </a:rPr>
                        <a:t>服務學習</a:t>
                      </a:r>
                      <a:r>
                        <a:rPr lang="zh-TW" altLang="en-US" sz="1200" b="1" i="0" u="none" strike="noStrike" kern="1200" baseline="0" dirty="0">
                          <a:solidFill>
                            <a:srgbClr val="0000FF"/>
                          </a:solidFill>
                          <a:latin typeface="Book Antiqua" pitchFamily="18" charset="0"/>
                          <a:ea typeface="標楷體" pitchFamily="65" charset="-120"/>
                          <a:cs typeface="+mn-cs"/>
                        </a:rPr>
                        <a:t>	</a:t>
                      </a:r>
                      <a:endParaRPr lang="zh-TW" altLang="en-US" sz="1200" b="1" dirty="0">
                        <a:solidFill>
                          <a:srgbClr val="0000FF"/>
                        </a:solidFill>
                        <a:latin typeface="Book Antiqua" pitchFamily="18" charset="0"/>
                        <a:ea typeface="標楷體" pitchFamily="65" charset="-120"/>
                      </a:endParaRPr>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1800" b="1" dirty="0" smtClean="0">
                          <a:solidFill>
                            <a:srgbClr val="0000FF"/>
                          </a:solidFill>
                          <a:latin typeface="Book Antiqua" panose="02040602050305030304" pitchFamily="18" charset="0"/>
                          <a:ea typeface="華康儷楷書" panose="03000509000000000000" pitchFamily="65" charset="-120"/>
                        </a:rPr>
                        <a:t>15</a:t>
                      </a:r>
                      <a:endParaRPr lang="zh-TW" altLang="en-US" sz="1800" b="1" dirty="0">
                        <a:solidFill>
                          <a:srgbClr val="0000FF"/>
                        </a:solidFill>
                        <a:latin typeface="Book Antiqua" panose="02040602050305030304" pitchFamily="18" charset="0"/>
                        <a:ea typeface="華康儷楷書" panose="03000509000000000000"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300" b="0" i="0" u="none" strike="noStrike" kern="1200" baseline="0" dirty="0" smtClean="0">
                          <a:solidFill>
                            <a:schemeClr val="dk1"/>
                          </a:solidFill>
                          <a:latin typeface="Book Antiqua" pitchFamily="18" charset="0"/>
                          <a:ea typeface="標楷體" pitchFamily="65" charset="-120"/>
                          <a:cs typeface="+mn-cs"/>
                        </a:rPr>
                        <a:t>每累計滿</a:t>
                      </a:r>
                      <a:r>
                        <a:rPr lang="en-US" altLang="zh-TW" sz="1300" b="0" i="0" u="none" strike="noStrike" kern="1200" baseline="0" dirty="0" smtClean="0">
                          <a:solidFill>
                            <a:schemeClr val="dk1"/>
                          </a:solidFill>
                          <a:latin typeface="Book Antiqua" pitchFamily="18" charset="0"/>
                          <a:ea typeface="標楷體" pitchFamily="65" charset="-120"/>
                          <a:cs typeface="+mn-cs"/>
                        </a:rPr>
                        <a:t>1</a:t>
                      </a:r>
                      <a:r>
                        <a:rPr lang="zh-TW" altLang="en-US" sz="1300" b="0" i="0" u="none" strike="noStrike" kern="1200" baseline="0" dirty="0" smtClean="0">
                          <a:solidFill>
                            <a:schemeClr val="dk1"/>
                          </a:solidFill>
                          <a:latin typeface="Book Antiqua" pitchFamily="18" charset="0"/>
                          <a:ea typeface="標楷體" pitchFamily="65" charset="-120"/>
                          <a:cs typeface="+mn-cs"/>
                        </a:rPr>
                        <a:t>小時：</a:t>
                      </a:r>
                      <a:r>
                        <a:rPr lang="en-US" altLang="zh-TW" sz="1300" b="0" i="0" u="none" strike="noStrike" kern="1200" baseline="0" dirty="0" smtClean="0">
                          <a:solidFill>
                            <a:srgbClr val="FF0000"/>
                          </a:solidFill>
                          <a:latin typeface="Book Antiqua" pitchFamily="18" charset="0"/>
                          <a:ea typeface="標楷體" pitchFamily="65" charset="-120"/>
                          <a:cs typeface="+mn-cs"/>
                        </a:rPr>
                        <a:t>0.25</a:t>
                      </a:r>
                      <a:r>
                        <a:rPr lang="zh-TW" altLang="en-US" sz="1300" b="0" i="0" u="none" strike="noStrike" kern="1200" baseline="0" smtClean="0">
                          <a:solidFill>
                            <a:srgbClr val="FF0000"/>
                          </a:solidFill>
                          <a:latin typeface="Book Antiqua" pitchFamily="18" charset="0"/>
                          <a:ea typeface="標楷體" pitchFamily="65" charset="-120"/>
                          <a:cs typeface="+mn-cs"/>
                        </a:rPr>
                        <a:t>分 </a:t>
                      </a:r>
                      <a:endParaRPr lang="zh-TW" altLang="en-US" sz="1300" dirty="0" smtClean="0">
                        <a:solidFill>
                          <a:srgbClr val="FF0000"/>
                        </a:solidFill>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659546">
                <a:tc gridSpan="2">
                  <a:txBody>
                    <a:bodyPr/>
                    <a:lstStyle/>
                    <a:p>
                      <a:pPr algn="l">
                        <a:lnSpc>
                          <a:spcPct val="100000"/>
                        </a:lnSpc>
                      </a:pPr>
                      <a:r>
                        <a:rPr lang="zh-TW" altLang="en-US" sz="1800" b="1" i="0" u="none" strike="noStrike" kern="1200" baseline="0" dirty="0" smtClean="0">
                          <a:solidFill>
                            <a:schemeClr val="dk1"/>
                          </a:solidFill>
                          <a:latin typeface="Book Antiqua" pitchFamily="18" charset="0"/>
                          <a:ea typeface="標楷體" pitchFamily="65" charset="-120"/>
                          <a:cs typeface="+mn-cs"/>
                        </a:rPr>
                        <a:t>技藝</a:t>
                      </a:r>
                      <a:r>
                        <a:rPr lang="zh-TW" altLang="en-US" sz="1800" b="1" i="0" u="none" strike="noStrike" kern="1200" baseline="0" dirty="0">
                          <a:solidFill>
                            <a:schemeClr val="dk1"/>
                          </a:solidFill>
                          <a:latin typeface="Book Antiqua" pitchFamily="18" charset="0"/>
                          <a:ea typeface="標楷體" pitchFamily="65" charset="-120"/>
                          <a:cs typeface="+mn-cs"/>
                        </a:rPr>
                        <a:t>優良 </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30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300" b="0" i="0" u="none" strike="noStrike" kern="1200" baseline="0" dirty="0" smtClean="0">
                          <a:solidFill>
                            <a:schemeClr val="dk1"/>
                          </a:solidFill>
                          <a:latin typeface="Book Antiqua" pitchFamily="18" charset="0"/>
                          <a:ea typeface="標楷體" pitchFamily="65" charset="-120"/>
                          <a:cs typeface="+mn-cs"/>
                        </a:rPr>
                        <a:t>90</a:t>
                      </a:r>
                      <a:r>
                        <a:rPr lang="zh-TW" altLang="en-US" sz="1300" b="0" i="0" u="none" strike="noStrike" kern="1200" baseline="0" dirty="0" smtClean="0">
                          <a:solidFill>
                            <a:schemeClr val="dk1"/>
                          </a:solidFill>
                          <a:latin typeface="Book Antiqua" pitchFamily="18" charset="0"/>
                          <a:ea typeface="標楷體" pitchFamily="65" charset="-120"/>
                          <a:cs typeface="+mn-cs"/>
                        </a:rPr>
                        <a:t>分以上：</a:t>
                      </a:r>
                      <a:r>
                        <a:rPr lang="en-US" altLang="zh-TW" sz="1300" b="0" i="0" u="none" strike="noStrike" kern="1200" baseline="0" dirty="0" smtClean="0">
                          <a:solidFill>
                            <a:srgbClr val="FF0000"/>
                          </a:solidFill>
                          <a:latin typeface="Book Antiqua" pitchFamily="18" charset="0"/>
                          <a:ea typeface="標楷體" pitchFamily="65" charset="-120"/>
                          <a:cs typeface="+mn-cs"/>
                        </a:rPr>
                        <a:t>3</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a:t>
                      </a:r>
                      <a:r>
                        <a:rPr lang="en-US" altLang="zh-TW" sz="1300" b="0" i="0" u="none" strike="noStrike" kern="1200" baseline="0" dirty="0" smtClean="0">
                          <a:solidFill>
                            <a:schemeClr val="dk1"/>
                          </a:solidFill>
                          <a:latin typeface="Book Antiqua" pitchFamily="18" charset="0"/>
                          <a:ea typeface="標楷體" pitchFamily="65" charset="-120"/>
                          <a:cs typeface="+mn-cs"/>
                        </a:rPr>
                        <a:t>80</a:t>
                      </a:r>
                      <a:r>
                        <a:rPr lang="zh-TW" altLang="en-US" sz="13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300" b="0" i="0" u="none" strike="noStrike" kern="1200" baseline="0" dirty="0" smtClean="0">
                          <a:solidFill>
                            <a:schemeClr val="dk1"/>
                          </a:solidFill>
                          <a:latin typeface="Book Antiqua" pitchFamily="18" charset="0"/>
                          <a:ea typeface="標楷體" pitchFamily="65" charset="-120"/>
                          <a:cs typeface="+mn-cs"/>
                        </a:rPr>
                        <a:t>90</a:t>
                      </a:r>
                      <a:r>
                        <a:rPr lang="zh-TW" altLang="en-US" sz="1300" b="0" i="0" u="none" strike="noStrike" kern="1200" baseline="0" dirty="0" smtClean="0">
                          <a:solidFill>
                            <a:schemeClr val="dk1"/>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2.5</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a:t>
                      </a:r>
                      <a:r>
                        <a:rPr lang="en-US" altLang="zh-TW" sz="1300" b="0" i="0" u="none" strike="noStrike" kern="1200" baseline="0" dirty="0" smtClean="0">
                          <a:solidFill>
                            <a:schemeClr val="dk1"/>
                          </a:solidFill>
                          <a:latin typeface="Book Antiqua" pitchFamily="18" charset="0"/>
                          <a:ea typeface="標楷體" pitchFamily="65" charset="-120"/>
                          <a:cs typeface="+mn-cs"/>
                        </a:rPr>
                        <a:t>70</a:t>
                      </a:r>
                      <a:r>
                        <a:rPr lang="zh-TW" altLang="en-US" sz="13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300" b="0" i="0" u="none" strike="noStrike" kern="1200" baseline="0" dirty="0" smtClean="0">
                          <a:solidFill>
                            <a:schemeClr val="dk1"/>
                          </a:solidFill>
                          <a:latin typeface="Book Antiqua" pitchFamily="18" charset="0"/>
                          <a:ea typeface="標楷體" pitchFamily="65" charset="-120"/>
                          <a:cs typeface="+mn-cs"/>
                        </a:rPr>
                        <a:t>80</a:t>
                      </a:r>
                      <a:r>
                        <a:rPr lang="zh-TW" altLang="en-US" sz="1300" b="0" i="0" u="none" strike="noStrike" kern="1200" baseline="0" dirty="0" smtClean="0">
                          <a:solidFill>
                            <a:schemeClr val="dk1"/>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1.5</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a:t>
                      </a:r>
                      <a:r>
                        <a:rPr lang="en-US" altLang="zh-TW" sz="1300" b="0" i="0" u="none" strike="noStrike" kern="1200" baseline="0" dirty="0" smtClean="0">
                          <a:solidFill>
                            <a:schemeClr val="dk1"/>
                          </a:solidFill>
                          <a:latin typeface="Book Antiqua" pitchFamily="18" charset="0"/>
                          <a:ea typeface="標楷體" pitchFamily="65" charset="-120"/>
                          <a:cs typeface="+mn-cs"/>
                        </a:rPr>
                        <a:t>60</a:t>
                      </a:r>
                      <a:r>
                        <a:rPr lang="zh-TW" altLang="en-US" sz="13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300" b="0" i="0" u="none" strike="noStrike" kern="1200" baseline="0" dirty="0" smtClean="0">
                          <a:solidFill>
                            <a:schemeClr val="dk1"/>
                          </a:solidFill>
                          <a:latin typeface="Book Antiqua" pitchFamily="18" charset="0"/>
                          <a:ea typeface="標楷體" pitchFamily="65" charset="-120"/>
                          <a:cs typeface="+mn-cs"/>
                        </a:rPr>
                        <a:t>70</a:t>
                      </a:r>
                      <a:r>
                        <a:rPr lang="zh-TW" altLang="en-US" sz="1300" b="0" i="0" u="none" strike="noStrike" kern="1200" baseline="0" dirty="0" smtClean="0">
                          <a:solidFill>
                            <a:schemeClr val="dk1"/>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1.0</a:t>
                      </a:r>
                      <a:r>
                        <a:rPr lang="zh-TW" altLang="en-US" sz="1300" b="0" i="0" u="none" strike="noStrike" kern="1200" baseline="0" dirty="0" smtClean="0">
                          <a:solidFill>
                            <a:srgbClr val="FF0000"/>
                          </a:solidFill>
                          <a:latin typeface="Book Antiqua" pitchFamily="18" charset="0"/>
                          <a:ea typeface="標楷體" pitchFamily="65" charset="-120"/>
                          <a:cs typeface="+mn-cs"/>
                        </a:rPr>
                        <a:t>分</a:t>
                      </a:r>
                      <a:endParaRPr lang="zh-TW" altLang="en-US" sz="1300" dirty="0" smtClean="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59546">
                <a:tc gridSpan="2">
                  <a:txBody>
                    <a:bodyPr/>
                    <a:lstStyle/>
                    <a:p>
                      <a:pPr algn="l">
                        <a:lnSpc>
                          <a:spcPct val="100000"/>
                        </a:lnSpc>
                      </a:pPr>
                      <a:r>
                        <a:rPr lang="zh-TW" altLang="en-US" sz="1800" b="1" i="0" u="none" strike="noStrike" kern="1200" baseline="0" dirty="0" smtClean="0">
                          <a:solidFill>
                            <a:schemeClr val="dk1"/>
                          </a:solidFill>
                          <a:latin typeface="Book Antiqua" pitchFamily="18" charset="0"/>
                          <a:ea typeface="標楷體" pitchFamily="65" charset="-120"/>
                          <a:cs typeface="+mn-cs"/>
                        </a:rPr>
                        <a:t>弱勢</a:t>
                      </a:r>
                      <a:r>
                        <a:rPr lang="zh-TW" altLang="en-US" sz="1800" b="1" i="0" u="none" strike="noStrike" kern="1200" baseline="0" dirty="0">
                          <a:solidFill>
                            <a:schemeClr val="dk1"/>
                          </a:solidFill>
                          <a:latin typeface="Book Antiqua" pitchFamily="18" charset="0"/>
                          <a:ea typeface="標楷體" pitchFamily="65" charset="-120"/>
                          <a:cs typeface="+mn-cs"/>
                        </a:rPr>
                        <a:t>身分 </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300" b="0" i="0" u="none" strike="noStrike" kern="1200" baseline="0" dirty="0" smtClean="0">
                          <a:solidFill>
                            <a:schemeClr val="dk1"/>
                          </a:solidFill>
                          <a:latin typeface="Book Antiqua" pitchFamily="18" charset="0"/>
                          <a:ea typeface="標楷體" pitchFamily="65" charset="-120"/>
                          <a:cs typeface="+mn-cs"/>
                        </a:rPr>
                        <a:t>低收入戶：</a:t>
                      </a:r>
                      <a:r>
                        <a:rPr lang="en-US" altLang="zh-TW" sz="1300" b="0" i="0" u="none" strike="noStrike" kern="1200" baseline="0" dirty="0" smtClean="0">
                          <a:solidFill>
                            <a:srgbClr val="FF0000"/>
                          </a:solidFill>
                          <a:latin typeface="Book Antiqua" pitchFamily="18" charset="0"/>
                          <a:ea typeface="標楷體" pitchFamily="65" charset="-120"/>
                          <a:cs typeface="+mn-cs"/>
                        </a:rPr>
                        <a:t>3</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300" b="0" i="0" u="none" strike="noStrike" kern="1200" baseline="0" dirty="0" smtClean="0">
                          <a:solidFill>
                            <a:srgbClr val="FF0000"/>
                          </a:solidFill>
                          <a:latin typeface="Book Antiqua" pitchFamily="18" charset="0"/>
                          <a:ea typeface="標楷體" pitchFamily="65" charset="-120"/>
                          <a:cs typeface="+mn-cs"/>
                        </a:rPr>
                        <a:t>1.5</a:t>
                      </a:r>
                      <a:r>
                        <a:rPr lang="zh-TW" altLang="en-US" sz="1300" b="0" i="0" u="none" strike="noStrike" kern="1200" baseline="0" dirty="0" smtClean="0">
                          <a:solidFill>
                            <a:srgbClr val="FF0000"/>
                          </a:solidFill>
                          <a:latin typeface="Book Antiqua" pitchFamily="18" charset="0"/>
                          <a:ea typeface="標楷體" pitchFamily="65" charset="-120"/>
                          <a:cs typeface="+mn-cs"/>
                        </a:rPr>
                        <a:t>分</a:t>
                      </a:r>
                      <a:endParaRPr lang="en-US" altLang="zh-TW" sz="130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en-US" altLang="zh-TW" sz="1300" b="0" i="0" u="none" strike="noStrike" kern="1200" baseline="0" dirty="0" smtClean="0">
                          <a:solidFill>
                            <a:schemeClr val="dk1"/>
                          </a:solidFill>
                          <a:latin typeface="Book Antiqua" pitchFamily="18" charset="0"/>
                          <a:ea typeface="標楷體" pitchFamily="65" charset="-120"/>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300" b="0" i="0" u="none" strike="noStrike" kern="1200" baseline="0" dirty="0" smtClean="0">
                          <a:solidFill>
                            <a:schemeClr val="dk1"/>
                          </a:solidFill>
                          <a:latin typeface="Book Antiqua" pitchFamily="18" charset="0"/>
                          <a:ea typeface="標楷體" pitchFamily="65" charset="-120"/>
                          <a:cs typeface="+mn-cs"/>
                        </a:rPr>
                        <a:t>)</a:t>
                      </a:r>
                      <a:endParaRPr lang="zh-TW" altLang="en-US" sz="1300" dirty="0" smtClean="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25765">
                <a:tc gridSpan="2">
                  <a:txBody>
                    <a:bodyPr/>
                    <a:lstStyle/>
                    <a:p>
                      <a:pPr algn="l">
                        <a:lnSpc>
                          <a:spcPct val="100000"/>
                        </a:lnSpc>
                      </a:pPr>
                      <a:r>
                        <a:rPr lang="zh-TW" altLang="en-US" sz="1800" b="1" i="0" u="none" strike="noStrike" kern="1200" baseline="0" dirty="0" smtClean="0">
                          <a:solidFill>
                            <a:schemeClr val="dk1"/>
                          </a:solidFill>
                          <a:latin typeface="Book Antiqua" pitchFamily="18" charset="0"/>
                          <a:ea typeface="標楷體" pitchFamily="65" charset="-120"/>
                          <a:cs typeface="+mn-cs"/>
                        </a:rPr>
                        <a:t>均衡</a:t>
                      </a:r>
                      <a:r>
                        <a:rPr lang="zh-TW" altLang="en-US" sz="1800" b="1" i="0" u="none" strike="noStrike" kern="1200" baseline="0" dirty="0">
                          <a:solidFill>
                            <a:schemeClr val="dk1"/>
                          </a:solidFill>
                          <a:latin typeface="Book Antiqua" pitchFamily="18" charset="0"/>
                          <a:ea typeface="標楷體" pitchFamily="65" charset="-120"/>
                          <a:cs typeface="+mn-cs"/>
                        </a:rPr>
                        <a:t>學習</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30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300" b="0" i="0" u="none" strike="noStrike" kern="1200" baseline="0" dirty="0" smtClean="0">
                          <a:solidFill>
                            <a:schemeClr val="dk1"/>
                          </a:solidFill>
                          <a:latin typeface="Book Antiqua" pitchFamily="18" charset="0"/>
                          <a:ea typeface="標楷體" pitchFamily="65" charset="-120"/>
                          <a:cs typeface="+mn-cs"/>
                        </a:rPr>
                        <a:t>:</a:t>
                      </a:r>
                      <a:r>
                        <a:rPr lang="zh-TW" altLang="en-US" sz="1300" b="0" i="0" u="none" strike="noStrike" kern="1200" baseline="0" dirty="0">
                          <a:solidFill>
                            <a:schemeClr val="dk1"/>
                          </a:solidFill>
                          <a:latin typeface="Book Antiqua" pitchFamily="18" charset="0"/>
                          <a:ea typeface="標楷體" pitchFamily="65" charset="-120"/>
                          <a:cs typeface="+mn-cs"/>
                        </a:rPr>
                        <a:t>健體、藝文、綜合：</a:t>
                      </a:r>
                      <a:r>
                        <a:rPr lang="en-US" altLang="zh-TW" sz="1300" b="0" i="0" u="none" strike="noStrike" kern="1200" baseline="0" dirty="0">
                          <a:solidFill>
                            <a:srgbClr val="FF0000"/>
                          </a:solidFill>
                          <a:latin typeface="Book Antiqua" pitchFamily="18" charset="0"/>
                          <a:ea typeface="標楷體" pitchFamily="65" charset="-120"/>
                          <a:cs typeface="+mn-cs"/>
                        </a:rPr>
                        <a:t>7</a:t>
                      </a:r>
                      <a:r>
                        <a:rPr lang="zh-TW" altLang="en-US" sz="1300" b="0" i="0" u="none" strike="noStrike" kern="1200" baseline="0" dirty="0">
                          <a:solidFill>
                            <a:srgbClr val="FF0000"/>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a:t>
                      </a:r>
                      <a:r>
                        <a:rPr lang="zh-TW" altLang="en-US" sz="1300" b="0" i="0" u="none" strike="noStrike" kern="1200" baseline="0" dirty="0" smtClean="0">
                          <a:solidFill>
                            <a:srgbClr val="FF0000"/>
                          </a:solidFill>
                          <a:latin typeface="Book Antiqua" pitchFamily="18" charset="0"/>
                          <a:ea typeface="標楷體" pitchFamily="65" charset="-120"/>
                          <a:cs typeface="+mn-cs"/>
                        </a:rPr>
                        <a:t>領域 </a:t>
                      </a:r>
                      <a:r>
                        <a:rPr lang="en-US" altLang="zh-TW" sz="1300" b="0" i="0" u="none" strike="noStrike" kern="1200" baseline="0" dirty="0" smtClean="0">
                          <a:solidFill>
                            <a:schemeClr val="dk1"/>
                          </a:solidFill>
                          <a:latin typeface="Book Antiqua" pitchFamily="18" charset="0"/>
                          <a:ea typeface="標楷體" pitchFamily="65" charset="-120"/>
                          <a:cs typeface="+mn-cs"/>
                        </a:rPr>
                        <a:t>(</a:t>
                      </a:r>
                      <a:r>
                        <a:rPr lang="zh-TW" altLang="en-US" sz="1300" b="0" i="0" u="none" strike="noStrike" kern="1200" baseline="0" dirty="0">
                          <a:solidFill>
                            <a:schemeClr val="dk1"/>
                          </a:solidFill>
                          <a:latin typeface="Book Antiqua" pitchFamily="18" charset="0"/>
                          <a:ea typeface="標楷體" pitchFamily="65" charset="-120"/>
                          <a:cs typeface="+mn-cs"/>
                        </a:rPr>
                        <a:t>五學期平均</a:t>
                      </a:r>
                      <a:r>
                        <a:rPr lang="zh-TW" altLang="en-US" sz="1300" b="0" i="0" u="none" strike="noStrike" kern="1200" baseline="0" dirty="0" smtClean="0">
                          <a:solidFill>
                            <a:schemeClr val="dk1"/>
                          </a:solidFill>
                          <a:latin typeface="Book Antiqua" pitchFamily="18" charset="0"/>
                          <a:ea typeface="標楷體" pitchFamily="65" charset="-120"/>
                          <a:cs typeface="+mn-cs"/>
                        </a:rPr>
                        <a:t>成績及格</a:t>
                      </a:r>
                      <a:r>
                        <a:rPr lang="en-US" altLang="zh-TW" sz="1300" b="0" i="0" u="none" strike="noStrike" kern="1200" baseline="0" dirty="0">
                          <a:solidFill>
                            <a:schemeClr val="dk1"/>
                          </a:solidFill>
                          <a:latin typeface="Book Antiqua" pitchFamily="18" charset="0"/>
                          <a:ea typeface="標楷體" pitchFamily="65" charset="-120"/>
                          <a:cs typeface="+mn-cs"/>
                        </a:rPr>
                        <a:t>)</a:t>
                      </a:r>
                      <a:endParaRPr lang="zh-TW" altLang="en-US" sz="1300"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59546">
                <a:tc gridSpan="2">
                  <a:txBody>
                    <a:bodyPr/>
                    <a:lstStyle/>
                    <a:p>
                      <a:pPr algn="l">
                        <a:lnSpc>
                          <a:spcPct val="100000"/>
                        </a:lnSpc>
                      </a:pPr>
                      <a:r>
                        <a:rPr lang="zh-TW" altLang="en-US" sz="1800" b="1" i="0" u="none" strike="noStrike" kern="1200" baseline="0" dirty="0" smtClean="0">
                          <a:solidFill>
                            <a:schemeClr val="dk1"/>
                          </a:solidFill>
                          <a:latin typeface="Book Antiqua" pitchFamily="18" charset="0"/>
                          <a:ea typeface="標楷體" pitchFamily="65" charset="-120"/>
                          <a:cs typeface="+mn-cs"/>
                        </a:rPr>
                        <a:t>國中</a:t>
                      </a:r>
                      <a:r>
                        <a:rPr lang="zh-TW" altLang="en-US" sz="1800" b="1" i="0" u="none" strike="noStrike" kern="1200" baseline="0" dirty="0">
                          <a:solidFill>
                            <a:schemeClr val="dk1"/>
                          </a:solidFill>
                          <a:latin typeface="Book Antiqua" pitchFamily="18" charset="0"/>
                          <a:ea typeface="標楷體" pitchFamily="65" charset="-120"/>
                          <a:cs typeface="+mn-cs"/>
                        </a:rPr>
                        <a:t>教育會考</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8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30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300" b="0" i="0" u="none" strike="noStrike" kern="1200" baseline="0" dirty="0" smtClean="0">
                          <a:solidFill>
                            <a:schemeClr val="dk1"/>
                          </a:solidFill>
                          <a:latin typeface="Book Antiqua" pitchFamily="18" charset="0"/>
                          <a:ea typeface="標楷體" pitchFamily="65" charset="-120"/>
                          <a:cs typeface="+mn-cs"/>
                        </a:rPr>
                        <a:t>A</a:t>
                      </a:r>
                      <a:r>
                        <a:rPr lang="en-US" altLang="zh-TW" sz="2100" kern="1200" baseline="30000" dirty="0" smtClean="0">
                          <a:solidFill>
                            <a:schemeClr val="dk1"/>
                          </a:solidFill>
                          <a:effectLst/>
                          <a:latin typeface="+mn-lt"/>
                          <a:ea typeface="+mn-ea"/>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a:t>
                      </a:r>
                      <a:r>
                        <a:rPr lang="en-US" altLang="zh-TW" sz="1300" b="0" i="0" u="none" strike="noStrike" kern="1200" baseline="0" dirty="0" smtClean="0">
                          <a:solidFill>
                            <a:schemeClr val="dk1"/>
                          </a:solidFill>
                          <a:latin typeface="Book Antiqua" pitchFamily="18" charset="0"/>
                          <a:ea typeface="標楷體" pitchFamily="65" charset="-120"/>
                          <a:cs typeface="+mn-cs"/>
                        </a:rPr>
                        <a:t>A</a:t>
                      </a:r>
                      <a:r>
                        <a:rPr lang="en-US" altLang="zh-TW" sz="2100" kern="1200" baseline="30000" dirty="0" smtClean="0">
                          <a:solidFill>
                            <a:schemeClr val="dk1"/>
                          </a:solidFill>
                          <a:effectLst/>
                          <a:latin typeface="+mn-lt"/>
                          <a:ea typeface="+mn-ea"/>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  </a:t>
                      </a:r>
                      <a:r>
                        <a:rPr lang="en-US" altLang="zh-TW" sz="1300" b="0" i="0" u="none" strike="noStrike" kern="1200" baseline="0" dirty="0" smtClean="0">
                          <a:solidFill>
                            <a:schemeClr val="dk1"/>
                          </a:solidFill>
                          <a:latin typeface="Book Antiqua" pitchFamily="18" charset="0"/>
                          <a:ea typeface="標楷體" pitchFamily="65" charset="-120"/>
                          <a:cs typeface="+mn-cs"/>
                        </a:rPr>
                        <a:t>A</a:t>
                      </a:r>
                      <a:r>
                        <a:rPr lang="zh-TW" altLang="en-US" sz="1300" b="0" i="0" u="none" strike="noStrike" kern="1200" baseline="0" dirty="0" smtClean="0">
                          <a:solidFill>
                            <a:schemeClr val="dk1"/>
                          </a:solidFill>
                          <a:latin typeface="Book Antiqua" pitchFamily="18" charset="0"/>
                          <a:ea typeface="標楷體" pitchFamily="65" charset="-120"/>
                          <a:cs typeface="+mn-cs"/>
                        </a:rPr>
                        <a:t> 、 </a:t>
                      </a:r>
                      <a:r>
                        <a:rPr kumimoji="0" lang="en-US" altLang="zh-TW" sz="13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1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 </a:t>
                      </a:r>
                      <a:r>
                        <a:rPr kumimoji="0" lang="en-US" altLang="zh-TW" sz="13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1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300" b="0" i="0" u="none" strike="noStrike" kern="1200" baseline="0" dirty="0" smtClean="0">
                          <a:solidFill>
                            <a:schemeClr val="dk1"/>
                          </a:solidFill>
                          <a:latin typeface="Book Antiqua" pitchFamily="18" charset="0"/>
                          <a:ea typeface="標楷體" pitchFamily="65" charset="-120"/>
                          <a:cs typeface="+mn-cs"/>
                        </a:rPr>
                        <a:t>、  </a:t>
                      </a:r>
                      <a:r>
                        <a:rPr lang="en-US" altLang="zh-TW" sz="1300" b="0" i="0" u="none" strike="noStrike" kern="1200" baseline="0" dirty="0" smtClean="0">
                          <a:solidFill>
                            <a:schemeClr val="dk1"/>
                          </a:solidFill>
                          <a:latin typeface="Book Antiqua" pitchFamily="18" charset="0"/>
                          <a:ea typeface="標楷體" pitchFamily="65" charset="-120"/>
                          <a:cs typeface="+mn-cs"/>
                        </a:rPr>
                        <a:t>B</a:t>
                      </a:r>
                      <a:r>
                        <a:rPr lang="zh-TW" altLang="en-US" sz="1300" b="0" i="0" u="none" strike="noStrike" kern="1200" baseline="0" dirty="0" smtClean="0">
                          <a:solidFill>
                            <a:schemeClr val="dk1"/>
                          </a:solidFill>
                          <a:latin typeface="Book Antiqua" pitchFamily="18" charset="0"/>
                          <a:ea typeface="標楷體" pitchFamily="65" charset="-120"/>
                          <a:cs typeface="+mn-cs"/>
                        </a:rPr>
                        <a:t>、  </a:t>
                      </a:r>
                      <a:r>
                        <a:rPr lang="en-US" altLang="zh-TW" sz="1300" b="0" i="0" u="none" strike="noStrike" kern="1200" baseline="0" dirty="0" smtClean="0">
                          <a:solidFill>
                            <a:schemeClr val="dk1"/>
                          </a:solidFill>
                          <a:latin typeface="Book Antiqua" pitchFamily="18" charset="0"/>
                          <a:ea typeface="標楷體" pitchFamily="65" charset="-120"/>
                          <a:cs typeface="+mn-cs"/>
                        </a:rPr>
                        <a:t>C</a:t>
                      </a:r>
                    </a:p>
                    <a:p>
                      <a:pPr algn="l">
                        <a:lnSpc>
                          <a:spcPts val="2200"/>
                        </a:lnSpc>
                      </a:pPr>
                      <a:r>
                        <a:rPr lang="zh-TW" altLang="en-US" sz="1300" b="0" i="0" u="none" strike="noStrike" kern="1200" baseline="0" dirty="0" smtClean="0">
                          <a:solidFill>
                            <a:srgbClr val="FF0000"/>
                          </a:solidFill>
                          <a:latin typeface="Book Antiqua" pitchFamily="18" charset="0"/>
                          <a:ea typeface="標楷體" pitchFamily="65" charset="-120"/>
                          <a:cs typeface="+mn-cs"/>
                        </a:rPr>
                        <a:t>                                                           </a:t>
                      </a:r>
                      <a:r>
                        <a:rPr lang="en-US" altLang="zh-TW" sz="1300" b="0" i="0" u="none" strike="noStrike" kern="1200" baseline="0" dirty="0" smtClean="0">
                          <a:solidFill>
                            <a:srgbClr val="FF0000"/>
                          </a:solidFill>
                          <a:latin typeface="Book Antiqua" pitchFamily="18" charset="0"/>
                          <a:ea typeface="標楷體" pitchFamily="65" charset="-120"/>
                          <a:cs typeface="+mn-cs"/>
                        </a:rPr>
                        <a:t>6.4</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6</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5</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4</a:t>
                      </a:r>
                      <a:r>
                        <a:rPr lang="zh-TW" altLang="en-US" sz="1300" b="0" i="0" u="none" strike="noStrike" kern="1200" baseline="0" dirty="0" smtClean="0">
                          <a:solidFill>
                            <a:srgbClr val="FF0000"/>
                          </a:solidFill>
                          <a:latin typeface="Book Antiqua" pitchFamily="18" charset="0"/>
                          <a:ea typeface="標楷體" pitchFamily="65" charset="-120"/>
                          <a:cs typeface="+mn-cs"/>
                        </a:rPr>
                        <a:t>分 、</a:t>
                      </a:r>
                      <a:r>
                        <a:rPr lang="en-US" altLang="zh-TW" sz="1300" b="0" i="0" u="none" strike="noStrike" kern="1200" baseline="0" dirty="0" smtClean="0">
                          <a:solidFill>
                            <a:srgbClr val="FF0000"/>
                          </a:solidFill>
                          <a:latin typeface="Book Antiqua" pitchFamily="18" charset="0"/>
                          <a:ea typeface="標楷體" pitchFamily="65" charset="-120"/>
                          <a:cs typeface="+mn-cs"/>
                        </a:rPr>
                        <a:t>3</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2</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en-US" altLang="zh-TW" sz="1300" b="0" i="0" u="none" strike="noStrike" kern="1200" baseline="0" dirty="0" smtClean="0">
                          <a:solidFill>
                            <a:srgbClr val="FF0000"/>
                          </a:solidFill>
                          <a:latin typeface="Book Antiqua" pitchFamily="18" charset="0"/>
                          <a:ea typeface="標楷體" pitchFamily="65" charset="-120"/>
                          <a:cs typeface="+mn-cs"/>
                        </a:rPr>
                        <a:t>1</a:t>
                      </a:r>
                      <a:r>
                        <a:rPr lang="zh-TW" altLang="en-US" sz="1300" b="0" i="0" u="none" strike="noStrike" kern="1200" baseline="0" dirty="0" smtClean="0">
                          <a:solidFill>
                            <a:srgbClr val="FF0000"/>
                          </a:solidFill>
                          <a:latin typeface="Book Antiqua" pitchFamily="18" charset="0"/>
                          <a:ea typeface="標楷體" pitchFamily="65" charset="-120"/>
                          <a:cs typeface="+mn-cs"/>
                        </a:rPr>
                        <a:t>分</a:t>
                      </a:r>
                      <a:endParaRPr lang="zh-TW" altLang="en-US" sz="1300" dirty="0">
                        <a:solidFill>
                          <a:srgbClr val="FF0000"/>
                        </a:solidFill>
                        <a:latin typeface="Book Antiqua" pitchFamily="18" charset="0"/>
                        <a:ea typeface="標楷體" pitchFamily="65" charset="-120"/>
                      </a:endParaRP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659546">
                <a:tc gridSpan="2">
                  <a:txBody>
                    <a:bodyPr/>
                    <a:lstStyle/>
                    <a:p>
                      <a:pPr algn="l">
                        <a:lnSpc>
                          <a:spcPct val="100000"/>
                        </a:lnSpc>
                      </a:pPr>
                      <a:r>
                        <a:rPr lang="zh-TW" altLang="en-US" sz="1800" b="1" i="0" u="none" strike="noStrike" kern="1200" baseline="0" dirty="0" smtClean="0">
                          <a:solidFill>
                            <a:schemeClr val="dk1"/>
                          </a:solidFill>
                          <a:latin typeface="Book Antiqua" pitchFamily="18" charset="0"/>
                          <a:ea typeface="標楷體" pitchFamily="65" charset="-120"/>
                          <a:cs typeface="+mn-cs"/>
                        </a:rPr>
                        <a:t>寫作</a:t>
                      </a:r>
                      <a:r>
                        <a:rPr lang="zh-TW" altLang="en-US" sz="1800" b="1" i="0" u="none" strike="noStrike" kern="1200" baseline="0" dirty="0">
                          <a:solidFill>
                            <a:schemeClr val="dk1"/>
                          </a:solidFill>
                          <a:latin typeface="Book Antiqua" pitchFamily="18" charset="0"/>
                          <a:ea typeface="標楷體" pitchFamily="65" charset="-120"/>
                          <a:cs typeface="+mn-cs"/>
                        </a:rPr>
                        <a:t>測驗</a:t>
                      </a:r>
                      <a:endParaRPr lang="zh-TW" altLang="en-US" sz="1800" b="1"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18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2200"/>
                        </a:lnSpc>
                      </a:pPr>
                      <a:r>
                        <a:rPr lang="zh-TW" altLang="en-US" sz="130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300" b="0" i="0" u="none" strike="noStrike" kern="1200" baseline="0" dirty="0" smtClean="0">
                          <a:solidFill>
                            <a:schemeClr val="dk1"/>
                          </a:solidFill>
                          <a:latin typeface="Book Antiqua" pitchFamily="18" charset="0"/>
                          <a:ea typeface="標楷體" pitchFamily="65" charset="-120"/>
                          <a:cs typeface="+mn-cs"/>
                        </a:rPr>
                        <a:t>6</a:t>
                      </a:r>
                      <a:r>
                        <a:rPr lang="zh-TW" altLang="en-US" sz="1300" b="0" i="0" u="none" strike="noStrike" kern="1200" baseline="0" dirty="0" smtClean="0">
                          <a:solidFill>
                            <a:schemeClr val="dk1"/>
                          </a:solidFill>
                          <a:latin typeface="Book Antiqua" pitchFamily="18" charset="0"/>
                          <a:ea typeface="標楷體" pitchFamily="65" charset="-120"/>
                          <a:cs typeface="+mn-cs"/>
                        </a:rPr>
                        <a:t>級分、  </a:t>
                      </a:r>
                      <a:r>
                        <a:rPr lang="en-US" altLang="zh-TW" sz="1300" b="0" i="0" u="none" strike="noStrike" kern="1200" baseline="0" dirty="0" smtClean="0">
                          <a:solidFill>
                            <a:schemeClr val="dk1"/>
                          </a:solidFill>
                          <a:latin typeface="Book Antiqua" pitchFamily="18" charset="0"/>
                          <a:ea typeface="標楷體" pitchFamily="65" charset="-120"/>
                          <a:cs typeface="+mn-cs"/>
                        </a:rPr>
                        <a:t>5</a:t>
                      </a:r>
                      <a:r>
                        <a:rPr lang="zh-TW" altLang="en-US" sz="1300" b="0" i="0" u="none" strike="noStrike" kern="1200" baseline="0" dirty="0" smtClean="0">
                          <a:solidFill>
                            <a:schemeClr val="dk1"/>
                          </a:solidFill>
                          <a:latin typeface="Book Antiqua" pitchFamily="18" charset="0"/>
                          <a:ea typeface="標楷體" pitchFamily="65" charset="-120"/>
                          <a:cs typeface="+mn-cs"/>
                        </a:rPr>
                        <a:t>級分、  </a:t>
                      </a:r>
                      <a:r>
                        <a:rPr lang="en-US" altLang="zh-TW" sz="1300" b="0" i="0" u="none" strike="noStrike" kern="1200" baseline="0" dirty="0" smtClean="0">
                          <a:solidFill>
                            <a:schemeClr val="dk1"/>
                          </a:solidFill>
                          <a:latin typeface="Book Antiqua" pitchFamily="18" charset="0"/>
                          <a:ea typeface="標楷體" pitchFamily="65" charset="-120"/>
                          <a:cs typeface="+mn-cs"/>
                        </a:rPr>
                        <a:t>4</a:t>
                      </a:r>
                      <a:r>
                        <a:rPr lang="zh-TW" altLang="en-US" sz="1300" b="0" i="0" u="none" strike="noStrike" kern="1200" baseline="0" dirty="0" smtClean="0">
                          <a:solidFill>
                            <a:schemeClr val="dk1"/>
                          </a:solidFill>
                          <a:latin typeface="Book Antiqua" pitchFamily="18" charset="0"/>
                          <a:ea typeface="標楷體" pitchFamily="65" charset="-120"/>
                          <a:cs typeface="+mn-cs"/>
                        </a:rPr>
                        <a:t>級分、  </a:t>
                      </a:r>
                      <a:r>
                        <a:rPr lang="en-US" altLang="zh-TW" sz="1300" b="0" i="0" u="none" strike="noStrike" kern="1200" baseline="0" dirty="0" smtClean="0">
                          <a:solidFill>
                            <a:schemeClr val="dk1"/>
                          </a:solidFill>
                          <a:latin typeface="Book Antiqua" pitchFamily="18" charset="0"/>
                          <a:ea typeface="標楷體" pitchFamily="65" charset="-120"/>
                          <a:cs typeface="+mn-cs"/>
                        </a:rPr>
                        <a:t>3</a:t>
                      </a:r>
                      <a:r>
                        <a:rPr lang="zh-TW" altLang="en-US" sz="1300" b="0" i="0" u="none" strike="noStrike" kern="1200" baseline="0" dirty="0" smtClean="0">
                          <a:solidFill>
                            <a:schemeClr val="dk1"/>
                          </a:solidFill>
                          <a:latin typeface="Book Antiqua" pitchFamily="18" charset="0"/>
                          <a:ea typeface="標楷體" pitchFamily="65" charset="-120"/>
                          <a:cs typeface="+mn-cs"/>
                        </a:rPr>
                        <a:t>級分、  </a:t>
                      </a:r>
                      <a:r>
                        <a:rPr lang="en-US" altLang="zh-TW" sz="1300" b="0" i="0" u="none" strike="noStrike" kern="1200" baseline="0" dirty="0" smtClean="0">
                          <a:solidFill>
                            <a:schemeClr val="dk1"/>
                          </a:solidFill>
                          <a:latin typeface="Book Antiqua" pitchFamily="18" charset="0"/>
                          <a:ea typeface="標楷體" pitchFamily="65" charset="-120"/>
                          <a:cs typeface="+mn-cs"/>
                        </a:rPr>
                        <a:t>2</a:t>
                      </a:r>
                      <a:r>
                        <a:rPr lang="zh-TW" altLang="en-US" sz="1300" b="0" i="0" u="none" strike="noStrike" kern="1200" baseline="0" dirty="0" smtClean="0">
                          <a:solidFill>
                            <a:schemeClr val="dk1"/>
                          </a:solidFill>
                          <a:latin typeface="Book Antiqua" pitchFamily="18" charset="0"/>
                          <a:ea typeface="標楷體" pitchFamily="65" charset="-120"/>
                          <a:cs typeface="+mn-cs"/>
                        </a:rPr>
                        <a:t>級分、  </a:t>
                      </a:r>
                      <a:r>
                        <a:rPr lang="en-US" altLang="zh-TW" sz="1300" b="0" i="0" u="none" strike="noStrike" kern="1200" baseline="0" dirty="0" smtClean="0">
                          <a:solidFill>
                            <a:schemeClr val="dk1"/>
                          </a:solidFill>
                          <a:latin typeface="Book Antiqua" pitchFamily="18" charset="0"/>
                          <a:ea typeface="標楷體" pitchFamily="65" charset="-120"/>
                          <a:cs typeface="+mn-cs"/>
                        </a:rPr>
                        <a:t>1</a:t>
                      </a:r>
                      <a:r>
                        <a:rPr lang="zh-TW" altLang="en-US" sz="1300" b="0" i="0" u="none" strike="noStrike" kern="1200" baseline="0" dirty="0" smtClean="0">
                          <a:solidFill>
                            <a:schemeClr val="dk1"/>
                          </a:solidFill>
                          <a:latin typeface="Book Antiqua" pitchFamily="18" charset="0"/>
                          <a:ea typeface="標楷體" pitchFamily="65" charset="-120"/>
                          <a:cs typeface="+mn-cs"/>
                        </a:rPr>
                        <a:t>級分</a:t>
                      </a:r>
                    </a:p>
                    <a:p>
                      <a:pPr algn="l">
                        <a:lnSpc>
                          <a:spcPts val="2200"/>
                        </a:lnSpc>
                      </a:pPr>
                      <a:r>
                        <a:rPr lang="zh-TW" altLang="en-US" sz="1300" b="0" i="0" u="none" strike="noStrike" kern="1200" baseline="0" dirty="0" smtClean="0">
                          <a:solidFill>
                            <a:srgbClr val="FF0000"/>
                          </a:solidFill>
                          <a:latin typeface="Book Antiqua" pitchFamily="18" charset="0"/>
                          <a:ea typeface="標楷體" pitchFamily="65" charset="-120"/>
                          <a:cs typeface="+mn-cs"/>
                        </a:rPr>
                        <a:t>                                      </a:t>
                      </a:r>
                      <a:r>
                        <a:rPr lang="en-US" altLang="zh-TW" sz="1300" b="0" i="0" u="none" strike="noStrike" kern="1200" baseline="0" dirty="0" smtClean="0">
                          <a:solidFill>
                            <a:srgbClr val="FF0000"/>
                          </a:solidFill>
                          <a:latin typeface="Book Antiqua" pitchFamily="18" charset="0"/>
                          <a:ea typeface="標楷體" pitchFamily="65" charset="-120"/>
                          <a:cs typeface="+mn-cs"/>
                        </a:rPr>
                        <a:t>1</a:t>
                      </a:r>
                      <a:r>
                        <a:rPr lang="zh-TW" altLang="en-US" sz="1300" b="0" i="0" u="none" strike="noStrike" kern="1200" baseline="0" dirty="0" smtClean="0">
                          <a:solidFill>
                            <a:srgbClr val="FF0000"/>
                          </a:solidFill>
                          <a:latin typeface="Book Antiqua" pitchFamily="18" charset="0"/>
                          <a:ea typeface="標楷體" pitchFamily="65" charset="-120"/>
                          <a:cs typeface="+mn-cs"/>
                        </a:rPr>
                        <a:t>分  、  </a:t>
                      </a:r>
                      <a:r>
                        <a:rPr lang="en-US" altLang="zh-TW" sz="1300" b="0" i="0" u="none" strike="noStrike" kern="1200" baseline="0" dirty="0" smtClean="0">
                          <a:solidFill>
                            <a:srgbClr val="FF0000"/>
                          </a:solidFill>
                          <a:latin typeface="Book Antiqua" pitchFamily="18" charset="0"/>
                          <a:ea typeface="標楷體" pitchFamily="65" charset="-120"/>
                          <a:cs typeface="+mn-cs"/>
                        </a:rPr>
                        <a:t>0.8</a:t>
                      </a:r>
                      <a:r>
                        <a:rPr lang="zh-TW" altLang="en-US" sz="1300" b="0" i="0" u="none" strike="noStrike" kern="1200" baseline="0" dirty="0" smtClean="0">
                          <a:solidFill>
                            <a:srgbClr val="FF0000"/>
                          </a:solidFill>
                          <a:latin typeface="Book Antiqua" pitchFamily="18" charset="0"/>
                          <a:ea typeface="標楷體" pitchFamily="65" charset="-120"/>
                          <a:cs typeface="+mn-cs"/>
                        </a:rPr>
                        <a:t>分 、  </a:t>
                      </a:r>
                      <a:r>
                        <a:rPr lang="en-US" altLang="zh-TW" sz="1300" b="0" i="0" u="none" strike="noStrike" kern="1200" baseline="0" dirty="0" smtClean="0">
                          <a:solidFill>
                            <a:srgbClr val="FF0000"/>
                          </a:solidFill>
                          <a:latin typeface="Book Antiqua" pitchFamily="18" charset="0"/>
                          <a:ea typeface="標楷體" pitchFamily="65" charset="-120"/>
                          <a:cs typeface="+mn-cs"/>
                        </a:rPr>
                        <a:t>0.6</a:t>
                      </a:r>
                      <a:r>
                        <a:rPr lang="zh-TW" altLang="en-US" sz="1300" b="0" i="0" u="none" strike="noStrike" kern="1200" baseline="0" dirty="0" smtClean="0">
                          <a:solidFill>
                            <a:srgbClr val="FF0000"/>
                          </a:solidFill>
                          <a:latin typeface="Book Antiqua" pitchFamily="18" charset="0"/>
                          <a:ea typeface="標楷體" pitchFamily="65" charset="-120"/>
                          <a:cs typeface="+mn-cs"/>
                        </a:rPr>
                        <a:t>分 、  </a:t>
                      </a:r>
                      <a:r>
                        <a:rPr lang="en-US" altLang="zh-TW" sz="1300" b="0" i="0" u="none" strike="noStrike" kern="1200" baseline="0" dirty="0" smtClean="0">
                          <a:solidFill>
                            <a:srgbClr val="FF0000"/>
                          </a:solidFill>
                          <a:latin typeface="Book Antiqua" pitchFamily="18" charset="0"/>
                          <a:ea typeface="標楷體" pitchFamily="65" charset="-120"/>
                          <a:cs typeface="+mn-cs"/>
                        </a:rPr>
                        <a:t>0.4</a:t>
                      </a:r>
                      <a:r>
                        <a:rPr lang="zh-TW" altLang="en-US" sz="1300" b="0" i="0" u="none" strike="noStrike" kern="1200" baseline="0" dirty="0" smtClean="0">
                          <a:solidFill>
                            <a:srgbClr val="FF0000"/>
                          </a:solidFill>
                          <a:latin typeface="Book Antiqua" pitchFamily="18" charset="0"/>
                          <a:ea typeface="標楷體" pitchFamily="65" charset="-120"/>
                          <a:cs typeface="+mn-cs"/>
                        </a:rPr>
                        <a:t>分 、  </a:t>
                      </a:r>
                      <a:r>
                        <a:rPr lang="en-US" altLang="zh-TW" sz="1300" b="0" i="0" u="none" strike="noStrike" kern="1200" baseline="0" dirty="0" smtClean="0">
                          <a:solidFill>
                            <a:srgbClr val="FF0000"/>
                          </a:solidFill>
                          <a:latin typeface="Book Antiqua" pitchFamily="18" charset="0"/>
                          <a:ea typeface="標楷體" pitchFamily="65" charset="-120"/>
                          <a:cs typeface="+mn-cs"/>
                        </a:rPr>
                        <a:t>0.2</a:t>
                      </a:r>
                      <a:r>
                        <a:rPr lang="zh-TW" altLang="en-US" sz="1300" b="0" i="0" u="none" strike="noStrike" kern="1200" baseline="0" dirty="0" smtClean="0">
                          <a:solidFill>
                            <a:srgbClr val="FF0000"/>
                          </a:solidFill>
                          <a:latin typeface="Book Antiqua" pitchFamily="18" charset="0"/>
                          <a:ea typeface="標楷體" pitchFamily="65" charset="-120"/>
                          <a:cs typeface="+mn-cs"/>
                        </a:rPr>
                        <a:t>分 、  </a:t>
                      </a:r>
                      <a:r>
                        <a:rPr lang="en-US" altLang="zh-TW" sz="1300" b="0" i="0" u="none" strike="noStrike" kern="1200" baseline="0" dirty="0" smtClean="0">
                          <a:solidFill>
                            <a:srgbClr val="FF0000"/>
                          </a:solidFill>
                          <a:latin typeface="Book Antiqua" pitchFamily="18" charset="0"/>
                          <a:ea typeface="標楷體" pitchFamily="65" charset="-120"/>
                          <a:cs typeface="+mn-cs"/>
                        </a:rPr>
                        <a:t>0.1</a:t>
                      </a:r>
                      <a:r>
                        <a:rPr lang="zh-TW" altLang="en-US" sz="1300" b="0" i="0" u="none" strike="noStrike" kern="1200" baseline="0" dirty="0" smtClean="0">
                          <a:solidFill>
                            <a:srgbClr val="FF0000"/>
                          </a:solidFill>
                          <a:latin typeface="Book Antiqua" pitchFamily="18" charset="0"/>
                          <a:ea typeface="標楷體" pitchFamily="65" charset="-120"/>
                          <a:cs typeface="+mn-cs"/>
                        </a:rPr>
                        <a:t>分</a:t>
                      </a:r>
                      <a:r>
                        <a:rPr lang="zh-TW" altLang="en-US" sz="1300" b="0" i="0" u="none" strike="noStrike" kern="1200" baseline="0" dirty="0">
                          <a:solidFill>
                            <a:schemeClr val="dk1"/>
                          </a:solidFill>
                          <a:latin typeface="Book Antiqua" pitchFamily="18" charset="0"/>
                          <a:ea typeface="標楷體" pitchFamily="65" charset="-120"/>
                          <a:cs typeface="+mn-cs"/>
                        </a:rPr>
                        <a:t>	</a:t>
                      </a:r>
                      <a:endParaRPr lang="zh-TW" altLang="en-US" sz="1300" dirty="0">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62533">
                <a:tc gridSpan="2">
                  <a:txBody>
                    <a:bodyPr/>
                    <a:lstStyle/>
                    <a:p>
                      <a:pPr algn="ctr"/>
                      <a:r>
                        <a:rPr lang="zh-TW" altLang="en-US" sz="15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總積分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1800" dirty="0">
                        <a:effectLst>
                          <a:glow rad="127000">
                            <a:schemeClr val="bg1">
                              <a:alpha val="95000"/>
                            </a:schemeClr>
                          </a:glow>
                        </a:effectLst>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18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18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3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3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3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3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3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300" dirty="0">
                        <a:effectLst>
                          <a:glow rad="127000">
                            <a:schemeClr val="bg1">
                              <a:alpha val="95000"/>
                            </a:schemeClr>
                          </a:glow>
                        </a:effectLst>
                        <a:latin typeface="Book Antiqua" pitchFamily="18" charset="0"/>
                        <a:ea typeface="標楷體" pitchFamily="65" charset="-12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6" name="標題 1"/>
          <p:cNvSpPr txBox="1">
            <a:spLocks/>
          </p:cNvSpPr>
          <p:nvPr/>
        </p:nvSpPr>
        <p:spPr bwMode="auto">
          <a:xfrm>
            <a:off x="1273510" y="260648"/>
            <a:ext cx="6682978" cy="5095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latin typeface="+mn-ea"/>
                <a:ea typeface="+mn-ea"/>
              </a:rPr>
              <a:t>五專</a:t>
            </a:r>
            <a:r>
              <a:rPr kumimoji="0" lang="zh-TW" altLang="en-US" sz="3000" dirty="0">
                <a:latin typeface="+mn-ea"/>
                <a:ea typeface="+mn-ea"/>
              </a:rPr>
              <a:t>優先免試</a:t>
            </a:r>
            <a:r>
              <a:rPr kumimoji="0" lang="en-US" altLang="zh-TW" sz="3000" dirty="0">
                <a:latin typeface="+mn-ea"/>
                <a:ea typeface="+mn-ea"/>
              </a:rPr>
              <a:t>-</a:t>
            </a:r>
            <a:r>
              <a:rPr kumimoji="0" lang="zh-TW" altLang="en-US" sz="3000" dirty="0">
                <a:latin typeface="+mn-ea"/>
                <a:ea typeface="+mn-ea"/>
              </a:rPr>
              <a:t>比序積分採計說明</a:t>
            </a:r>
          </a:p>
        </p:txBody>
      </p:sp>
      <p:sp>
        <p:nvSpPr>
          <p:cNvPr id="1945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DB08FD3-31D0-4EE9-AD1F-00BCF3D5FF8E}" type="slidenum">
              <a:rPr kumimoji="0" lang="zh-TW" altLang="en-US" smtClean="0">
                <a:solidFill>
                  <a:srgbClr val="FEFFFF"/>
                </a:solidFill>
                <a:latin typeface="Century Gothic" panose="020B0502020202020204" pitchFamily="34" charset="0"/>
              </a:rPr>
              <a:pPr/>
              <a:t>83</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105422145"/>
      </p:ext>
    </p:extLst>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p:cNvPr>
          <p:cNvSpPr/>
          <p:nvPr/>
        </p:nvSpPr>
        <p:spPr>
          <a:xfrm>
            <a:off x="7803356" y="2387204"/>
            <a:ext cx="1295400" cy="920353"/>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050" b="1" dirty="0">
              <a:solidFill>
                <a:schemeClr val="tx1"/>
              </a:solidFill>
              <a:latin typeface="Book Antiqua" panose="02040602050305030304" pitchFamily="18" charset="0"/>
              <a:ea typeface="標楷體" panose="03000509000000000000" pitchFamily="65" charset="-120"/>
            </a:endParaRPr>
          </a:p>
        </p:txBody>
      </p:sp>
      <p:sp>
        <p:nvSpPr>
          <p:cNvPr id="13" name="箭號: 五邊形 12">
            <a:extLst/>
          </p:cNvPr>
          <p:cNvSpPr/>
          <p:nvPr/>
        </p:nvSpPr>
        <p:spPr>
          <a:xfrm>
            <a:off x="6835379" y="2005012"/>
            <a:ext cx="1295400" cy="920354"/>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05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p:cNvPr>
          <p:cNvSpPr/>
          <p:nvPr/>
        </p:nvSpPr>
        <p:spPr>
          <a:xfrm>
            <a:off x="5776913" y="2344341"/>
            <a:ext cx="1308497" cy="929878"/>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11" name="箭號: 五邊形 10">
            <a:extLst/>
          </p:cNvPr>
          <p:cNvSpPr/>
          <p:nvPr/>
        </p:nvSpPr>
        <p:spPr>
          <a:xfrm>
            <a:off x="4636294" y="2016919"/>
            <a:ext cx="1306116" cy="927497"/>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9" name="箭號: 五邊形 8">
            <a:extLst/>
          </p:cNvPr>
          <p:cNvSpPr/>
          <p:nvPr/>
        </p:nvSpPr>
        <p:spPr>
          <a:xfrm>
            <a:off x="3513535" y="2350294"/>
            <a:ext cx="1290638" cy="916781"/>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2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p:cNvPr>
          <p:cNvSpPr/>
          <p:nvPr/>
        </p:nvSpPr>
        <p:spPr>
          <a:xfrm>
            <a:off x="2327673" y="2021682"/>
            <a:ext cx="1307306" cy="935831"/>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725"/>
              </a:lnSpc>
              <a:defRPr/>
            </a:pPr>
            <a:endParaRPr lang="zh-TW" altLang="en-US" sz="12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p:cNvPr>
          <p:cNvSpPr/>
          <p:nvPr/>
        </p:nvSpPr>
        <p:spPr>
          <a:xfrm>
            <a:off x="1248966" y="2387204"/>
            <a:ext cx="1279922" cy="895350"/>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725"/>
              </a:lnSpc>
              <a:defRPr/>
            </a:pPr>
            <a:r>
              <a:rPr lang="en-US" altLang="zh-TW" sz="12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p:cNvPr>
          <p:cNvSpPr/>
          <p:nvPr/>
        </p:nvSpPr>
        <p:spPr>
          <a:xfrm>
            <a:off x="230981" y="2021682"/>
            <a:ext cx="1210866" cy="860822"/>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ts val="450"/>
              </a:spcBef>
              <a:defRPr/>
            </a:pPr>
            <a:endParaRPr lang="zh-TW" altLang="en-US" sz="12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p:cNvPr>
          <p:cNvSpPr/>
          <p:nvPr/>
        </p:nvSpPr>
        <p:spPr>
          <a:xfrm>
            <a:off x="7592096" y="3704142"/>
            <a:ext cx="1479124" cy="1076325"/>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3000"/>
              </a:lnSpc>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63104" algn="ctr">
              <a:defRPr/>
            </a:pPr>
            <a:r>
              <a:rPr lang="en-US" altLang="zh-TW" sz="900" b="1" dirty="0">
                <a:solidFill>
                  <a:schemeClr val="tx1"/>
                </a:solidFill>
                <a:latin typeface="Book Antiqua" panose="02040602050305030304" pitchFamily="18" charset="0"/>
                <a:ea typeface="標楷體" panose="03000509000000000000" pitchFamily="65" charset="-120"/>
              </a:rPr>
              <a:t>6&gt;5&gt;4&gt;</a:t>
            </a:r>
          </a:p>
          <a:p>
            <a:pPr indent="63104" algn="ctr">
              <a:defRPr/>
            </a:pPr>
            <a:r>
              <a:rPr lang="en-US" altLang="zh-TW" sz="900" b="1" dirty="0">
                <a:solidFill>
                  <a:schemeClr val="tx1"/>
                </a:solidFill>
                <a:latin typeface="Book Antiqua" panose="02040602050305030304" pitchFamily="18" charset="0"/>
                <a:ea typeface="標楷體" panose="03000509000000000000" pitchFamily="65" charset="-120"/>
              </a:rPr>
              <a:t>3&gt;2&gt;1&gt;</a:t>
            </a:r>
            <a:r>
              <a:rPr lang="zh-TW" altLang="en-US" sz="900" b="1" dirty="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p:cNvPr>
          <p:cNvSpPr/>
          <p:nvPr/>
        </p:nvSpPr>
        <p:spPr>
          <a:xfrm>
            <a:off x="6326392" y="4086335"/>
            <a:ext cx="1517897" cy="1076325"/>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125"/>
              </a:lnSpc>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900" b="1" dirty="0">
                <a:solidFill>
                  <a:schemeClr val="tx1"/>
                </a:solidFill>
                <a:latin typeface="Book Antiqua" panose="02040602050305030304" pitchFamily="18" charset="0"/>
                <a:ea typeface="標楷體" panose="03000509000000000000" pitchFamily="65" charset="-120"/>
              </a:rPr>
              <a:t>A++&gt; A+&gt; A&gt; B++&gt; B+&gt; B&gt; C&gt;</a:t>
            </a:r>
          </a:p>
          <a:p>
            <a:pPr algn="ctr">
              <a:defRPr/>
            </a:pPr>
            <a:r>
              <a:rPr lang="zh-TW" altLang="pt-BR" sz="9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p:cNvPr>
          <p:cNvSpPr/>
          <p:nvPr/>
        </p:nvSpPr>
        <p:spPr>
          <a:xfrm>
            <a:off x="5062908" y="3709708"/>
            <a:ext cx="1393032" cy="1076325"/>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900" b="1" dirty="0">
                <a:solidFill>
                  <a:schemeClr val="tx1"/>
                </a:solidFill>
                <a:latin typeface="Book Antiqua" panose="02040602050305030304" pitchFamily="18" charset="0"/>
                <a:ea typeface="標楷體" panose="03000509000000000000" pitchFamily="65" charset="-120"/>
              </a:rPr>
              <a:t>A++&gt; A+&gt; A&gt; B++&gt; B+&gt; B&gt; C&gt;</a:t>
            </a:r>
            <a:r>
              <a:rPr lang="zh-TW" altLang="pt-BR" sz="9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p:cNvPr>
          <p:cNvSpPr/>
          <p:nvPr/>
        </p:nvSpPr>
        <p:spPr>
          <a:xfrm>
            <a:off x="3882555" y="4049595"/>
            <a:ext cx="1393031" cy="1076325"/>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63104" algn="ctr">
              <a:defRPr/>
            </a:pPr>
            <a:r>
              <a:rPr lang="pt-BR" altLang="zh-TW" sz="900" b="1" dirty="0">
                <a:solidFill>
                  <a:schemeClr val="tx1"/>
                </a:solidFill>
                <a:latin typeface="Book Antiqua" panose="02040602050305030304" pitchFamily="18" charset="0"/>
                <a:ea typeface="標楷體" panose="03000509000000000000" pitchFamily="65" charset="-120"/>
              </a:rPr>
              <a:t>A++&gt; A+&gt; A&gt; B++&gt; B+&gt; B&gt; C&gt;</a:t>
            </a:r>
            <a:r>
              <a:rPr lang="zh-TW" altLang="pt-BR" sz="9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p:cNvPr>
          <p:cNvSpPr/>
          <p:nvPr/>
        </p:nvSpPr>
        <p:spPr>
          <a:xfrm>
            <a:off x="2676826" y="3703343"/>
            <a:ext cx="1376363" cy="1076325"/>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900" b="1" dirty="0">
                <a:solidFill>
                  <a:schemeClr val="tx1"/>
                </a:solidFill>
                <a:latin typeface="Book Antiqua" panose="02040602050305030304" pitchFamily="18" charset="0"/>
                <a:ea typeface="標楷體" panose="03000509000000000000" pitchFamily="65" charset="-120"/>
              </a:rPr>
              <a:t>A++&gt; A+&gt; A&gt; B++&gt; B+&gt; B&gt; C&gt;</a:t>
            </a:r>
            <a:r>
              <a:rPr lang="zh-TW" altLang="pt-BR" sz="900" b="1" dirty="0">
                <a:solidFill>
                  <a:schemeClr val="tx1"/>
                </a:solidFill>
                <a:latin typeface="Book Antiqua" panose="02040602050305030304" pitchFamily="18" charset="0"/>
                <a:ea typeface="標楷體" panose="03000509000000000000" pitchFamily="65" charset="-120"/>
              </a:rPr>
              <a:t>缺考</a:t>
            </a:r>
            <a:endParaRPr lang="zh-TW" altLang="en-US" sz="900" b="1" dirty="0">
              <a:latin typeface="Book Antiqua" panose="02040602050305030304" pitchFamily="18" charset="0"/>
            </a:endParaRPr>
          </a:p>
        </p:txBody>
      </p:sp>
      <p:sp>
        <p:nvSpPr>
          <p:cNvPr id="20" name="箭號: 五邊形 19">
            <a:extLst/>
          </p:cNvPr>
          <p:cNvSpPr/>
          <p:nvPr/>
        </p:nvSpPr>
        <p:spPr>
          <a:xfrm>
            <a:off x="1512094" y="4046935"/>
            <a:ext cx="1376363" cy="1076325"/>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63104" algn="r">
              <a:defRPr/>
            </a:pPr>
            <a:endParaRPr lang="zh-TW" altLang="en-US" sz="1050" b="1" dirty="0">
              <a:latin typeface="Book Antiqua" panose="02040602050305030304" pitchFamily="18" charset="0"/>
            </a:endParaRPr>
          </a:p>
        </p:txBody>
      </p:sp>
      <p:sp>
        <p:nvSpPr>
          <p:cNvPr id="21" name="箭號: 五邊形 20">
            <a:extLst/>
          </p:cNvPr>
          <p:cNvSpPr/>
          <p:nvPr/>
        </p:nvSpPr>
        <p:spPr>
          <a:xfrm>
            <a:off x="247587" y="3705998"/>
            <a:ext cx="1447800" cy="1076325"/>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9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203793" name="文字方塊 4"/>
          <p:cNvSpPr txBox="1">
            <a:spLocks noChangeArrowheads="1"/>
          </p:cNvSpPr>
          <p:nvPr/>
        </p:nvSpPr>
        <p:spPr bwMode="auto">
          <a:xfrm>
            <a:off x="247650" y="5258992"/>
            <a:ext cx="88024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1500" b="1">
                <a:solidFill>
                  <a:srgbClr val="FF0000"/>
                </a:solidFill>
                <a:latin typeface="標楷體" panose="03000509000000000000" pitchFamily="65" charset="-120"/>
                <a:ea typeface="標楷體" panose="03000509000000000000" pitchFamily="65" charset="-120"/>
              </a:rPr>
              <a:t>無論是否採計會考成績，但同分比序項目皆為一致標準，且均包含會考相關科目之比序</a:t>
            </a:r>
            <a:r>
              <a:rPr lang="zh-TW" altLang="en-US" sz="1200">
                <a:latin typeface="標楷體" panose="03000509000000000000" pitchFamily="65" charset="-120"/>
                <a:ea typeface="標楷體" panose="03000509000000000000" pitchFamily="65" charset="-120"/>
              </a:rPr>
              <a:t>。</a:t>
            </a:r>
          </a:p>
        </p:txBody>
      </p:sp>
      <p:sp>
        <p:nvSpPr>
          <p:cNvPr id="4" name="文字方塊 3"/>
          <p:cNvSpPr txBox="1"/>
          <p:nvPr/>
        </p:nvSpPr>
        <p:spPr>
          <a:xfrm>
            <a:off x="-95833" y="2107244"/>
            <a:ext cx="1666077" cy="1013098"/>
          </a:xfrm>
          <a:prstGeom prst="rect">
            <a:avLst/>
          </a:prstGeom>
          <a:noFill/>
        </p:spPr>
        <p:txBody>
          <a:bodyPr>
            <a:spAutoFit/>
          </a:bodyPr>
          <a:lstStyle/>
          <a:p>
            <a:pPr algn="ctr">
              <a:spcBef>
                <a:spcPts val="450"/>
              </a:spcBef>
              <a:defRPr/>
            </a:pPr>
            <a:r>
              <a:rPr lang="zh-TW" altLang="en-US" sz="21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1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2475"/>
              </a:lnSpc>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a:defRPr/>
            </a:pPr>
            <a:endParaRPr lang="zh-TW" altLang="en-US" dirty="0"/>
          </a:p>
        </p:txBody>
      </p:sp>
      <p:sp>
        <p:nvSpPr>
          <p:cNvPr id="6" name="文字方塊 5"/>
          <p:cNvSpPr txBox="1"/>
          <p:nvPr/>
        </p:nvSpPr>
        <p:spPr>
          <a:xfrm>
            <a:off x="1132163" y="2406993"/>
            <a:ext cx="1212928" cy="807913"/>
          </a:xfrm>
          <a:prstGeom prst="rect">
            <a:avLst/>
          </a:prstGeom>
          <a:noFill/>
        </p:spPr>
        <p:txBody>
          <a:bodyPr>
            <a:spAutoFit/>
          </a:bodyPr>
          <a:lstStyle/>
          <a:p>
            <a:pPr algn="ctr">
              <a:defRPr/>
            </a:pPr>
            <a:r>
              <a:rPr lang="zh-TW" altLang="en-US" b="1" dirty="0">
                <a:solidFill>
                  <a:srgbClr val="C00000"/>
                </a:solidFill>
                <a:latin typeface="Book Antiqua" panose="02040602050305030304" pitchFamily="18" charset="0"/>
                <a:ea typeface="標楷體" panose="03000509000000000000" pitchFamily="65" charset="-120"/>
              </a:rPr>
              <a:t>  </a:t>
            </a: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1</a:t>
            </a:r>
          </a:p>
          <a:p>
            <a:pPr algn="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050" b="1" dirty="0">
                <a:latin typeface="Book Antiqua" panose="02040602050305030304" pitchFamily="18" charset="0"/>
                <a:ea typeface="標楷體" panose="03000509000000000000" pitchFamily="65" charset="-120"/>
              </a:rPr>
              <a:t>21</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14</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7</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0</a:t>
            </a:r>
            <a:endParaRPr lang="zh-TW" altLang="en-US" sz="1050" dirty="0"/>
          </a:p>
        </p:txBody>
      </p:sp>
      <p:sp>
        <p:nvSpPr>
          <p:cNvPr id="14" name="文字方塊 13"/>
          <p:cNvSpPr txBox="1"/>
          <p:nvPr/>
        </p:nvSpPr>
        <p:spPr>
          <a:xfrm>
            <a:off x="2327200" y="2005759"/>
            <a:ext cx="1129937" cy="1246495"/>
          </a:xfrm>
          <a:prstGeom prst="rect">
            <a:avLst/>
          </a:prstGeom>
          <a:noFill/>
        </p:spPr>
        <p:txBody>
          <a:bodyPr>
            <a:spAutoFit/>
          </a:bodyPr>
          <a:lstStyle/>
          <a:p>
            <a:pPr algn="ctr">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63104" algn="ctr">
              <a:defRPr/>
            </a:pPr>
            <a:r>
              <a:rPr lang="en-US" altLang="zh-TW" sz="1050" b="1" dirty="0">
                <a:latin typeface="Book Antiqua" panose="02040602050305030304" pitchFamily="18" charset="0"/>
                <a:ea typeface="標楷體" panose="03000509000000000000" pitchFamily="65" charset="-120"/>
              </a:rPr>
              <a:t>3</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2.5</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1.5</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
            </a:r>
            <a:br>
              <a:rPr lang="en-US" altLang="zh-TW" sz="1050" b="1" dirty="0">
                <a:latin typeface="Book Antiqua" panose="02040602050305030304" pitchFamily="18" charset="0"/>
                <a:ea typeface="標楷體" panose="03000509000000000000" pitchFamily="65" charset="-120"/>
              </a:rPr>
            </a:br>
            <a:r>
              <a:rPr lang="en-US" altLang="zh-TW" sz="1050" b="1" dirty="0">
                <a:latin typeface="Book Antiqua" panose="02040602050305030304" pitchFamily="18" charset="0"/>
                <a:ea typeface="標楷體" panose="03000509000000000000" pitchFamily="65" charset="-120"/>
              </a:rPr>
              <a:t>1</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0</a:t>
            </a:r>
            <a:endParaRPr lang="zh-TW" altLang="en-US" sz="1050" b="1" dirty="0">
              <a:latin typeface="Book Antiqua" panose="02040602050305030304" pitchFamily="18" charset="0"/>
              <a:ea typeface="標楷體" panose="03000509000000000000" pitchFamily="65" charset="-120"/>
            </a:endParaRPr>
          </a:p>
          <a:p>
            <a:pPr>
              <a:defRPr/>
            </a:pPr>
            <a:endParaRPr lang="zh-TW" altLang="en-US" dirty="0"/>
          </a:p>
        </p:txBody>
      </p:sp>
      <p:sp>
        <p:nvSpPr>
          <p:cNvPr id="23" name="文字方塊 22"/>
          <p:cNvSpPr txBox="1"/>
          <p:nvPr/>
        </p:nvSpPr>
        <p:spPr>
          <a:xfrm>
            <a:off x="3406559" y="2387031"/>
            <a:ext cx="1217648" cy="1084912"/>
          </a:xfrm>
          <a:prstGeom prst="rect">
            <a:avLst/>
          </a:prstGeom>
          <a:noFill/>
        </p:spPr>
        <p:txBody>
          <a:bodyPr>
            <a:spAutoFit/>
          </a:bodyPr>
          <a:lstStyle/>
          <a:p>
            <a:pPr algn="ctr">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050" b="1" dirty="0">
                <a:latin typeface="Book Antiqua" panose="02040602050305030304" pitchFamily="18" charset="0"/>
                <a:ea typeface="標楷體" panose="03000509000000000000" pitchFamily="65" charset="-120"/>
              </a:rPr>
              <a:t>26</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21</a:t>
            </a:r>
            <a:endParaRPr lang="zh-TW" altLang="en-US" sz="1050" b="1" dirty="0">
              <a:latin typeface="Book Antiqua" panose="02040602050305030304" pitchFamily="18" charset="0"/>
              <a:ea typeface="標楷體" panose="03000509000000000000" pitchFamily="65" charset="-120"/>
            </a:endParaRPr>
          </a:p>
          <a:p>
            <a:pPr>
              <a:defRPr/>
            </a:pPr>
            <a:endParaRPr lang="zh-TW" altLang="en-US" dirty="0"/>
          </a:p>
        </p:txBody>
      </p:sp>
      <p:sp>
        <p:nvSpPr>
          <p:cNvPr id="24" name="文字方塊 23"/>
          <p:cNvSpPr txBox="1"/>
          <p:nvPr/>
        </p:nvSpPr>
        <p:spPr>
          <a:xfrm>
            <a:off x="4649084" y="2052584"/>
            <a:ext cx="1074137" cy="1361911"/>
          </a:xfrm>
          <a:prstGeom prst="rect">
            <a:avLst/>
          </a:prstGeom>
          <a:noFill/>
        </p:spPr>
        <p:txBody>
          <a:bodyPr>
            <a:spAutoFit/>
          </a:bodyPr>
          <a:lstStyle/>
          <a:p>
            <a:pPr algn="ctr">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050" b="1" dirty="0">
                <a:latin typeface="Book Antiqua" panose="02040602050305030304" pitchFamily="18" charset="0"/>
                <a:ea typeface="標楷體" panose="03000509000000000000" pitchFamily="65" charset="-120"/>
              </a:rPr>
              <a:t>3</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1.5</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0</a:t>
            </a:r>
            <a:endParaRPr lang="zh-TW" altLang="en-US" sz="1050" b="1" dirty="0">
              <a:latin typeface="Book Antiqua" panose="02040602050305030304" pitchFamily="18" charset="0"/>
            </a:endParaRPr>
          </a:p>
          <a:p>
            <a:pPr>
              <a:defRPr/>
            </a:pPr>
            <a:endParaRPr lang="zh-TW" altLang="en-US" dirty="0"/>
          </a:p>
        </p:txBody>
      </p:sp>
      <p:sp>
        <p:nvSpPr>
          <p:cNvPr id="25" name="文字方塊 24"/>
          <p:cNvSpPr txBox="1"/>
          <p:nvPr/>
        </p:nvSpPr>
        <p:spPr>
          <a:xfrm>
            <a:off x="5657755" y="2359918"/>
            <a:ext cx="1258232" cy="1084912"/>
          </a:xfrm>
          <a:prstGeom prst="rect">
            <a:avLst/>
          </a:prstGeom>
          <a:noFill/>
        </p:spPr>
        <p:txBody>
          <a:bodyPr>
            <a:spAutoFit/>
          </a:bodyPr>
          <a:lstStyle/>
          <a:p>
            <a:pPr algn="ctr">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050" b="1" dirty="0">
                <a:latin typeface="Book Antiqua" panose="02040602050305030304" pitchFamily="18" charset="0"/>
                <a:ea typeface="標楷體" panose="03000509000000000000" pitchFamily="65" charset="-120"/>
              </a:rPr>
              <a:t>33</a:t>
            </a:r>
            <a:r>
              <a:rPr lang="zh-TW" altLang="en-US" sz="1050" b="1" dirty="0">
                <a:latin typeface="Book Antiqua" panose="02040602050305030304" pitchFamily="18" charset="0"/>
                <a:ea typeface="標楷體" panose="03000509000000000000" pitchFamily="65" charset="-120"/>
              </a:rPr>
              <a:t>～</a:t>
            </a:r>
            <a:r>
              <a:rPr lang="en-US" altLang="zh-TW" sz="1050" b="1" dirty="0">
                <a:latin typeface="Book Antiqua" panose="02040602050305030304" pitchFamily="18" charset="0"/>
                <a:ea typeface="標楷體" panose="03000509000000000000" pitchFamily="65" charset="-120"/>
              </a:rPr>
              <a:t>0</a:t>
            </a:r>
            <a:endParaRPr lang="zh-TW" altLang="en-US" sz="1050" b="1" dirty="0">
              <a:latin typeface="Book Antiqua" panose="02040602050305030304" pitchFamily="18" charset="0"/>
            </a:endParaRPr>
          </a:p>
          <a:p>
            <a:pPr>
              <a:defRPr/>
            </a:pPr>
            <a:endParaRPr lang="zh-TW" altLang="en-US" dirty="0"/>
          </a:p>
        </p:txBody>
      </p:sp>
      <p:sp>
        <p:nvSpPr>
          <p:cNvPr id="26" name="文字方塊 25"/>
          <p:cNvSpPr txBox="1"/>
          <p:nvPr/>
        </p:nvSpPr>
        <p:spPr>
          <a:xfrm>
            <a:off x="6798655" y="2063625"/>
            <a:ext cx="1111139" cy="807913"/>
          </a:xfrm>
          <a:prstGeom prst="rect">
            <a:avLst/>
          </a:prstGeom>
          <a:noFill/>
        </p:spPr>
        <p:txBody>
          <a:bodyPr>
            <a:spAutoFit/>
          </a:bodyPr>
          <a:lstStyle/>
          <a:p>
            <a:pPr algn="ctr">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63104" algn="ctr">
              <a:defRPr/>
            </a:pPr>
            <a:r>
              <a:rPr lang="en-US" altLang="zh-TW" sz="1050" b="1" i="1" dirty="0">
                <a:latin typeface="Book Antiqua" panose="02040602050305030304" pitchFamily="18" charset="0"/>
                <a:ea typeface="標楷體" panose="03000509000000000000" pitchFamily="65" charset="-120"/>
              </a:rPr>
              <a:t>0~15</a:t>
            </a:r>
            <a:endParaRPr lang="zh-TW" altLang="en-US" dirty="0"/>
          </a:p>
        </p:txBody>
      </p:sp>
      <p:sp>
        <p:nvSpPr>
          <p:cNvPr id="27" name="文字方塊 26"/>
          <p:cNvSpPr txBox="1"/>
          <p:nvPr/>
        </p:nvSpPr>
        <p:spPr>
          <a:xfrm>
            <a:off x="7748895" y="2378279"/>
            <a:ext cx="1117181" cy="1131079"/>
          </a:xfrm>
          <a:prstGeom prst="rect">
            <a:avLst/>
          </a:prstGeom>
          <a:noFill/>
        </p:spPr>
        <p:txBody>
          <a:bodyPr>
            <a:spAutoFit/>
          </a:bodyPr>
          <a:lstStyle/>
          <a:p>
            <a:pPr algn="ctr">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63104" algn="ctr">
              <a:defRPr/>
            </a:pPr>
            <a:r>
              <a:rPr lang="en-US" altLang="zh-TW" sz="1050" b="1" i="1" dirty="0">
                <a:latin typeface="Book Antiqua" panose="02040602050305030304" pitchFamily="18" charset="0"/>
                <a:ea typeface="標楷體" panose="03000509000000000000" pitchFamily="65" charset="-120"/>
              </a:rPr>
              <a:t>15</a:t>
            </a:r>
            <a:r>
              <a:rPr lang="zh-TW" altLang="en-US" sz="1050" b="1" dirty="0">
                <a:latin typeface="Book Antiqua" panose="02040602050305030304" pitchFamily="18" charset="0"/>
                <a:ea typeface="標楷體" panose="03000509000000000000" pitchFamily="65" charset="-120"/>
              </a:rPr>
              <a:t> ～</a:t>
            </a:r>
            <a:r>
              <a:rPr lang="en-US" altLang="zh-TW" sz="1050" b="1" dirty="0">
                <a:latin typeface="Book Antiqua" panose="02040602050305030304" pitchFamily="18" charset="0"/>
                <a:ea typeface="標楷體" panose="03000509000000000000" pitchFamily="65" charset="-120"/>
              </a:rPr>
              <a:t>0</a:t>
            </a:r>
            <a:br>
              <a:rPr lang="en-US" altLang="zh-TW" sz="1050" b="1" dirty="0">
                <a:latin typeface="Book Antiqua" panose="02040602050305030304" pitchFamily="18" charset="0"/>
                <a:ea typeface="標楷體" panose="03000509000000000000" pitchFamily="65" charset="-120"/>
              </a:rPr>
            </a:br>
            <a:r>
              <a:rPr lang="en-US" altLang="zh-TW" sz="1050" b="1" dirty="0">
                <a:latin typeface="Book Antiqua" panose="02040602050305030304" pitchFamily="18" charset="0"/>
                <a:ea typeface="標楷體" panose="03000509000000000000" pitchFamily="65" charset="-120"/>
              </a:rPr>
              <a:t>(</a:t>
            </a:r>
            <a:r>
              <a:rPr lang="zh-TW" altLang="en-US" sz="1050" b="1" dirty="0">
                <a:latin typeface="Book Antiqua" panose="02040602050305030304" pitchFamily="18" charset="0"/>
                <a:ea typeface="標楷體" panose="03000509000000000000" pitchFamily="65" charset="-120"/>
              </a:rPr>
              <a:t>級距</a:t>
            </a:r>
            <a:r>
              <a:rPr lang="en-US" altLang="zh-TW" sz="1050" b="1" dirty="0">
                <a:latin typeface="Book Antiqua" panose="02040602050305030304" pitchFamily="18" charset="0"/>
                <a:ea typeface="標楷體" panose="03000509000000000000" pitchFamily="65" charset="-120"/>
              </a:rPr>
              <a:t>0.25)</a:t>
            </a:r>
            <a:endParaRPr lang="zh-TW" altLang="en-US" sz="1050" b="1" dirty="0">
              <a:latin typeface="Book Antiqua" panose="02040602050305030304" pitchFamily="18" charset="0"/>
              <a:ea typeface="標楷體" panose="03000509000000000000" pitchFamily="65" charset="-120"/>
            </a:endParaRPr>
          </a:p>
          <a:p>
            <a:pPr>
              <a:defRPr/>
            </a:pPr>
            <a:endParaRPr lang="zh-TW" altLang="en-US" sz="1050" dirty="0"/>
          </a:p>
        </p:txBody>
      </p:sp>
      <p:sp>
        <p:nvSpPr>
          <p:cNvPr id="28" name="文字方塊 27"/>
          <p:cNvSpPr txBox="1"/>
          <p:nvPr/>
        </p:nvSpPr>
        <p:spPr>
          <a:xfrm>
            <a:off x="1490339" y="4229253"/>
            <a:ext cx="1192621" cy="1131079"/>
          </a:xfrm>
          <a:prstGeom prst="rect">
            <a:avLst/>
          </a:prstGeom>
          <a:noFill/>
        </p:spPr>
        <p:txBody>
          <a:bodyPr>
            <a:spAutoFit/>
          </a:bodyPr>
          <a:lstStyle/>
          <a:p>
            <a:pPr algn="ctr">
              <a:defRPr/>
            </a:pPr>
            <a:r>
              <a:rPr lang="en-US" altLang="zh-TW"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225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b="1" dirty="0">
                <a:solidFill>
                  <a:srgbClr val="C00000"/>
                </a:solidFill>
                <a:latin typeface="Book Antiqua" panose="02040602050305030304" pitchFamily="18" charset="0"/>
                <a:ea typeface="標楷體" panose="03000509000000000000" pitchFamily="65" charset="-120"/>
              </a:rPr>
              <a:t/>
            </a:r>
            <a:br>
              <a:rPr lang="en-US" altLang="zh-TW" b="1" dirty="0">
                <a:solidFill>
                  <a:srgbClr val="C00000"/>
                </a:solidFill>
                <a:latin typeface="Book Antiqua" panose="02040602050305030304" pitchFamily="18" charset="0"/>
                <a:ea typeface="標楷體" panose="03000509000000000000" pitchFamily="65" charset="-120"/>
              </a:rPr>
            </a:br>
            <a:r>
              <a:rPr lang="pt-BR" altLang="zh-TW" sz="900" b="1" dirty="0">
                <a:latin typeface="Book Antiqua" panose="02040602050305030304" pitchFamily="18" charset="0"/>
                <a:ea typeface="標楷體" panose="03000509000000000000" pitchFamily="65" charset="-120"/>
              </a:rPr>
              <a:t>A++&gt; A+&gt; A&gt; B++&gt; B+&gt; B&gt; C&gt;</a:t>
            </a:r>
            <a:r>
              <a:rPr lang="zh-TW" altLang="pt-BR" sz="900" b="1" dirty="0">
                <a:latin typeface="Book Antiqua" panose="02040602050305030304" pitchFamily="18" charset="0"/>
                <a:ea typeface="標楷體" panose="03000509000000000000" pitchFamily="65" charset="-120"/>
              </a:rPr>
              <a:t>缺考</a:t>
            </a:r>
            <a:endParaRPr lang="zh-TW" altLang="en-US" sz="900" b="1" dirty="0">
              <a:latin typeface="Book Antiqua" panose="02040602050305030304" pitchFamily="18" charset="0"/>
            </a:endParaRPr>
          </a:p>
          <a:p>
            <a:pPr>
              <a:defRPr/>
            </a:pPr>
            <a:endParaRPr lang="zh-TW" altLang="en-US" dirty="0"/>
          </a:p>
        </p:txBody>
      </p:sp>
      <p:sp>
        <p:nvSpPr>
          <p:cNvPr id="29" name="標題 1"/>
          <p:cNvSpPr txBox="1">
            <a:spLocks/>
          </p:cNvSpPr>
          <p:nvPr/>
        </p:nvSpPr>
        <p:spPr bwMode="auto">
          <a:xfrm>
            <a:off x="685619" y="882144"/>
            <a:ext cx="7877175" cy="5095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latin typeface="+mn-ea"/>
                <a:ea typeface="+mn-ea"/>
              </a:rPr>
              <a:t>五專</a:t>
            </a:r>
            <a:r>
              <a:rPr kumimoji="0" lang="zh-TW" altLang="en-US" sz="3000" dirty="0">
                <a:latin typeface="+mn-ea"/>
                <a:ea typeface="+mn-ea"/>
              </a:rPr>
              <a:t>優先免試積分</a:t>
            </a:r>
            <a:r>
              <a:rPr kumimoji="0" lang="en-US" altLang="zh-TW" sz="3000" dirty="0">
                <a:latin typeface="+mn-ea"/>
                <a:ea typeface="+mn-ea"/>
              </a:rPr>
              <a:t>-</a:t>
            </a:r>
            <a:r>
              <a:rPr kumimoji="0" lang="zh-TW" altLang="en-US" sz="3000" dirty="0">
                <a:latin typeface="+mn-ea"/>
                <a:ea typeface="+mn-ea"/>
              </a:rPr>
              <a:t>超額同分比序項目順序</a:t>
            </a:r>
          </a:p>
        </p:txBody>
      </p:sp>
      <p:sp>
        <p:nvSpPr>
          <p:cNvPr id="203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3B408B3-207A-4AB9-B23B-B488E6B3E06F}" type="slidenum">
              <a:rPr kumimoji="0" lang="zh-TW" altLang="en-US" smtClean="0">
                <a:solidFill>
                  <a:srgbClr val="FEFFFF"/>
                </a:solidFill>
                <a:latin typeface="Century Gothic" panose="020B0502020202020204" pitchFamily="34" charset="0"/>
              </a:rPr>
              <a:pPr/>
              <a:t>84</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563331367"/>
      </p:ext>
    </p:extLst>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nvGraphicFramePr>
        <p:xfrm>
          <a:off x="1270397" y="1924050"/>
          <a:ext cx="6624638" cy="3893420"/>
        </p:xfrm>
        <a:graphic>
          <a:graphicData uri="http://schemas.openxmlformats.org/drawingml/2006/table">
            <a:tbl>
              <a:tblPr firstRow="1" bandRow="1">
                <a:tableStyleId>{93296810-A885-4BE3-A3E7-6D5BEEA58F35}</a:tableStyleId>
              </a:tblPr>
              <a:tblGrid>
                <a:gridCol w="2206758">
                  <a:extLst>
                    <a:ext uri="{9D8B030D-6E8A-4147-A177-3AD203B41FA5}">
                      <a16:colId xmlns:a16="http://schemas.microsoft.com/office/drawing/2014/main" val="20000"/>
                    </a:ext>
                  </a:extLst>
                </a:gridCol>
                <a:gridCol w="4417880">
                  <a:extLst>
                    <a:ext uri="{9D8B030D-6E8A-4147-A177-3AD203B41FA5}">
                      <a16:colId xmlns:a16="http://schemas.microsoft.com/office/drawing/2014/main" val="20001"/>
                    </a:ext>
                  </a:extLst>
                </a:gridCol>
              </a:tblGrid>
              <a:tr h="454968">
                <a:tc>
                  <a:txBody>
                    <a:bodyPr/>
                    <a:lstStyle/>
                    <a:p>
                      <a:pPr algn="ctr"/>
                      <a:r>
                        <a:rPr lang="zh-TW" altLang="en-US" sz="2100" b="1" dirty="0" smtClean="0">
                          <a:solidFill>
                            <a:schemeClr val="bg1"/>
                          </a:solidFill>
                          <a:latin typeface="Book Antiqua" panose="02040602050305030304" pitchFamily="18" charset="0"/>
                          <a:ea typeface="標楷體" panose="03000509000000000000" pitchFamily="65" charset="-120"/>
                        </a:rPr>
                        <a:t>招生校科</a:t>
                      </a:r>
                      <a:r>
                        <a:rPr lang="en-US" altLang="zh-TW" sz="2100" b="1" dirty="0" smtClean="0">
                          <a:solidFill>
                            <a:schemeClr val="bg1"/>
                          </a:solidFill>
                          <a:latin typeface="Book Antiqua" panose="02040602050305030304" pitchFamily="18" charset="0"/>
                          <a:ea typeface="標楷體" panose="03000509000000000000" pitchFamily="65" charset="-120"/>
                        </a:rPr>
                        <a:t>(</a:t>
                      </a:r>
                      <a:r>
                        <a:rPr lang="zh-TW" altLang="en-US" sz="2100" b="1" dirty="0" smtClean="0">
                          <a:solidFill>
                            <a:schemeClr val="bg1"/>
                          </a:solidFill>
                          <a:latin typeface="Book Antiqua" panose="02040602050305030304" pitchFamily="18" charset="0"/>
                          <a:ea typeface="標楷體" panose="03000509000000000000" pitchFamily="65" charset="-120"/>
                        </a:rPr>
                        <a:t>組</a:t>
                      </a:r>
                      <a:r>
                        <a:rPr lang="en-US" altLang="zh-TW" sz="2100" b="1" dirty="0" smtClean="0">
                          <a:solidFill>
                            <a:schemeClr val="bg1"/>
                          </a:solidFill>
                          <a:latin typeface="Book Antiqua" panose="02040602050305030304" pitchFamily="18" charset="0"/>
                          <a:ea typeface="標楷體" panose="03000509000000000000" pitchFamily="65" charset="-120"/>
                        </a:rPr>
                        <a:t>)</a:t>
                      </a:r>
                      <a:r>
                        <a:rPr lang="zh-TW" altLang="en-US" sz="2100" b="1" dirty="0" smtClean="0">
                          <a:solidFill>
                            <a:schemeClr val="bg1"/>
                          </a:solidFill>
                          <a:latin typeface="Book Antiqua" panose="02040602050305030304" pitchFamily="18" charset="0"/>
                          <a:ea typeface="標楷體" panose="03000509000000000000" pitchFamily="65" charset="-120"/>
                        </a:rPr>
                        <a:t>數</a:t>
                      </a:r>
                      <a:endParaRPr lang="zh-TW" altLang="en-US" sz="2100" b="1" dirty="0">
                        <a:solidFill>
                          <a:schemeClr val="bg1"/>
                        </a:solidFill>
                        <a:latin typeface="Book Antiqua" panose="02040602050305030304" pitchFamily="18" charset="0"/>
                        <a:ea typeface="標楷體" panose="03000509000000000000" pitchFamily="65" charset="-120"/>
                      </a:endParaRPr>
                    </a:p>
                  </a:txBody>
                  <a:tcPr marL="68581" marR="68581" marT="34282" marB="34282" anchor="ctr"/>
                </a:tc>
                <a:tc>
                  <a:txBody>
                    <a:bodyPr/>
                    <a:lstStyle/>
                    <a:p>
                      <a:pPr marL="457200" indent="-457200" algn="l" defTabSz="914400" rtl="0" eaLnBrk="1" latinLnBrk="0" hangingPunct="1">
                        <a:buFont typeface="Wingdings" panose="05000000000000000000" pitchFamily="2" charset="2"/>
                        <a:buChar char="l"/>
                      </a:pPr>
                      <a:r>
                        <a:rPr lang="zh-TW" altLang="en-US" sz="23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2300" b="1" kern="1200" dirty="0" smtClean="0">
                          <a:solidFill>
                            <a:schemeClr val="bg1"/>
                          </a:solidFill>
                          <a:latin typeface="Book Antiqua" panose="02040602050305030304" pitchFamily="18" charset="0"/>
                          <a:ea typeface="標楷體" panose="03000509000000000000" pitchFamily="65" charset="-120"/>
                          <a:cs typeface="+mn-cs"/>
                        </a:rPr>
                        <a:t>46</a:t>
                      </a:r>
                      <a:r>
                        <a:rPr lang="zh-TW" altLang="en-US" sz="23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2300" b="1" kern="1200" dirty="0" smtClean="0">
                          <a:solidFill>
                            <a:schemeClr val="bg1"/>
                          </a:solidFill>
                          <a:latin typeface="Book Antiqua" panose="02040602050305030304" pitchFamily="18" charset="0"/>
                          <a:ea typeface="標楷體" panose="03000509000000000000" pitchFamily="65" charset="-120"/>
                          <a:cs typeface="+mn-cs"/>
                        </a:rPr>
                        <a:t>218</a:t>
                      </a:r>
                      <a:r>
                        <a:rPr lang="zh-TW" altLang="en-US" sz="23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23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23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23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2300" b="1" kern="1200" dirty="0">
                        <a:solidFill>
                          <a:schemeClr val="bg1"/>
                        </a:solidFill>
                        <a:latin typeface="Book Antiqua" panose="02040602050305030304" pitchFamily="18" charset="0"/>
                        <a:ea typeface="標楷體" panose="03000509000000000000" pitchFamily="65" charset="-120"/>
                        <a:cs typeface="+mn-cs"/>
                      </a:endParaRPr>
                    </a:p>
                  </a:txBody>
                  <a:tcPr marL="68581" marR="68581" marT="34282" marB="34282" anchor="ctr"/>
                </a:tc>
                <a:extLst>
                  <a:ext uri="{0D108BD9-81ED-4DB2-BD59-A6C34878D82A}">
                    <a16:rowId xmlns:a16="http://schemas.microsoft.com/office/drawing/2014/main" val="10000"/>
                  </a:ext>
                </a:extLst>
              </a:tr>
              <a:tr h="454968">
                <a:tc>
                  <a:txBody>
                    <a:bodyPr/>
                    <a:lstStyle/>
                    <a:p>
                      <a:pPr algn="ctr"/>
                      <a:r>
                        <a:rPr lang="zh-TW" altLang="en-US" sz="2100" b="1" dirty="0" smtClean="0">
                          <a:solidFill>
                            <a:srgbClr val="FF0000"/>
                          </a:solidFill>
                          <a:latin typeface="Book Antiqua" panose="02040602050305030304" pitchFamily="18" charset="0"/>
                          <a:ea typeface="標楷體" panose="03000509000000000000" pitchFamily="65" charset="-120"/>
                        </a:rPr>
                        <a:t>招 生 名 額</a:t>
                      </a:r>
                      <a:endParaRPr lang="zh-TW" altLang="en-US" sz="2100" b="1" dirty="0">
                        <a:solidFill>
                          <a:srgbClr val="FF0000"/>
                        </a:solidFill>
                        <a:latin typeface="Book Antiqua" panose="02040602050305030304" pitchFamily="18" charset="0"/>
                        <a:ea typeface="標楷體" panose="03000509000000000000" pitchFamily="65" charset="-120"/>
                      </a:endParaRPr>
                    </a:p>
                  </a:txBody>
                  <a:tcPr marL="68581" marR="68581" marT="34282" marB="34282"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23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2300" b="1" kern="1200" dirty="0" smtClean="0">
                          <a:solidFill>
                            <a:srgbClr val="FF0000"/>
                          </a:solidFill>
                          <a:latin typeface="Book Antiqua" panose="02040602050305030304" pitchFamily="18" charset="0"/>
                          <a:ea typeface="標楷體" panose="03000509000000000000" pitchFamily="65" charset="-120"/>
                          <a:cs typeface="+mn-cs"/>
                        </a:rPr>
                        <a:t>5,318</a:t>
                      </a:r>
                      <a:r>
                        <a:rPr lang="zh-TW" altLang="en-US" sz="23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2300" b="1" kern="1200" dirty="0">
                        <a:solidFill>
                          <a:srgbClr val="FF0000"/>
                        </a:solidFill>
                        <a:latin typeface="Book Antiqua" panose="02040602050305030304" pitchFamily="18" charset="0"/>
                        <a:ea typeface="標楷體" panose="03000509000000000000" pitchFamily="65" charset="-120"/>
                        <a:cs typeface="+mn-cs"/>
                      </a:endParaRPr>
                    </a:p>
                  </a:txBody>
                  <a:tcPr marL="68581" marR="68581" marT="34282" marB="34282" anchor="ctr">
                    <a:solidFill>
                      <a:srgbClr val="92D050"/>
                    </a:solidFill>
                  </a:tcPr>
                </a:tc>
                <a:extLst>
                  <a:ext uri="{0D108BD9-81ED-4DB2-BD59-A6C34878D82A}">
                    <a16:rowId xmlns:a16="http://schemas.microsoft.com/office/drawing/2014/main" val="10001"/>
                  </a:ext>
                </a:extLst>
              </a:tr>
              <a:tr h="454968">
                <a:tc>
                  <a:txBody>
                    <a:bodyPr/>
                    <a:lstStyle/>
                    <a:p>
                      <a:pPr algn="ctr"/>
                      <a:r>
                        <a:rPr lang="en-US" altLang="zh-TW" sz="21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100" b="1" dirty="0" smtClean="0">
                          <a:solidFill>
                            <a:srgbClr val="0000FF"/>
                          </a:solidFill>
                          <a:latin typeface="Book Antiqua" panose="02040602050305030304" pitchFamily="18" charset="0"/>
                          <a:ea typeface="標楷體" panose="03000509000000000000" pitchFamily="65" charset="-120"/>
                        </a:rPr>
                        <a:t>簡章</a:t>
                      </a:r>
                      <a:r>
                        <a:rPr lang="zh-TW" altLang="en-US" sz="2100" b="1" dirty="0">
                          <a:solidFill>
                            <a:srgbClr val="0000FF"/>
                          </a:solidFill>
                          <a:latin typeface="Book Antiqua" panose="02040602050305030304" pitchFamily="18" charset="0"/>
                          <a:ea typeface="標楷體" panose="03000509000000000000" pitchFamily="65" charset="-120"/>
                        </a:rPr>
                        <a:t>公告</a:t>
                      </a:r>
                    </a:p>
                  </a:txBody>
                  <a:tcPr marL="68581" marR="68581" marT="34282" marB="34282" anchor="ctr"/>
                </a:tc>
                <a:tc>
                  <a:txBody>
                    <a:bodyPr/>
                    <a:lstStyle/>
                    <a:p>
                      <a:pPr marL="457200" indent="-457200" algn="l">
                        <a:buFont typeface="Wingdings" panose="05000000000000000000" pitchFamily="2" charset="2"/>
                        <a:buChar char="l"/>
                      </a:pPr>
                      <a:r>
                        <a:rPr lang="en-US" altLang="zh-TW" sz="2100" b="1" dirty="0">
                          <a:solidFill>
                            <a:srgbClr val="0000FF"/>
                          </a:solidFill>
                          <a:latin typeface="Book Antiqua" panose="02040602050305030304" pitchFamily="18" charset="0"/>
                          <a:ea typeface="標楷體" panose="03000509000000000000" pitchFamily="65" charset="-120"/>
                        </a:rPr>
                        <a:t>107</a:t>
                      </a:r>
                      <a:r>
                        <a:rPr lang="zh-TW" altLang="en-US" sz="2100" b="1" dirty="0">
                          <a:solidFill>
                            <a:srgbClr val="0000FF"/>
                          </a:solidFill>
                          <a:latin typeface="Book Antiqua" panose="02040602050305030304" pitchFamily="18" charset="0"/>
                          <a:ea typeface="標楷體" panose="03000509000000000000" pitchFamily="65" charset="-120"/>
                        </a:rPr>
                        <a:t>年</a:t>
                      </a:r>
                      <a:r>
                        <a:rPr lang="en-US" altLang="zh-TW" sz="2100" b="1" dirty="0">
                          <a:solidFill>
                            <a:srgbClr val="0000FF"/>
                          </a:solidFill>
                          <a:latin typeface="Book Antiqua" panose="02040602050305030304" pitchFamily="18" charset="0"/>
                          <a:ea typeface="標楷體" panose="03000509000000000000" pitchFamily="65" charset="-120"/>
                        </a:rPr>
                        <a:t>1</a:t>
                      </a:r>
                      <a:r>
                        <a:rPr lang="zh-TW" altLang="en-US" sz="2100" b="1" dirty="0" smtClean="0">
                          <a:solidFill>
                            <a:srgbClr val="0000FF"/>
                          </a:solidFill>
                          <a:latin typeface="Book Antiqua" panose="02040602050305030304" pitchFamily="18" charset="0"/>
                          <a:ea typeface="標楷體" panose="03000509000000000000" pitchFamily="65" charset="-120"/>
                        </a:rPr>
                        <a:t>月</a:t>
                      </a:r>
                      <a:r>
                        <a:rPr lang="en-US" altLang="zh-TW" sz="2100" b="1" dirty="0" smtClean="0">
                          <a:solidFill>
                            <a:srgbClr val="0000FF"/>
                          </a:solidFill>
                          <a:latin typeface="Book Antiqua" panose="02040602050305030304" pitchFamily="18" charset="0"/>
                          <a:ea typeface="標楷體" panose="03000509000000000000" pitchFamily="65" charset="-120"/>
                        </a:rPr>
                        <a:t>15</a:t>
                      </a:r>
                      <a:r>
                        <a:rPr lang="zh-TW" altLang="en-US" sz="2100" b="1" dirty="0" smtClean="0">
                          <a:solidFill>
                            <a:srgbClr val="0000FF"/>
                          </a:solidFill>
                          <a:latin typeface="Book Antiqua" panose="02040602050305030304" pitchFamily="18" charset="0"/>
                          <a:ea typeface="標楷體" panose="03000509000000000000" pitchFamily="65" charset="-120"/>
                        </a:rPr>
                        <a:t>日</a:t>
                      </a:r>
                      <a:endParaRPr lang="zh-TW" altLang="en-US" sz="2100" b="1" dirty="0">
                        <a:solidFill>
                          <a:srgbClr val="0000FF"/>
                        </a:solidFill>
                        <a:latin typeface="Book Antiqua" panose="02040602050305030304" pitchFamily="18" charset="0"/>
                        <a:ea typeface="標楷體" panose="03000509000000000000" pitchFamily="65" charset="-120"/>
                      </a:endParaRPr>
                    </a:p>
                  </a:txBody>
                  <a:tcPr marL="68581" marR="68581" marT="34282" marB="34282" anchor="ctr"/>
                </a:tc>
                <a:extLst>
                  <a:ext uri="{0D108BD9-81ED-4DB2-BD59-A6C34878D82A}">
                    <a16:rowId xmlns:a16="http://schemas.microsoft.com/office/drawing/2014/main" val="10002"/>
                  </a:ext>
                </a:extLst>
              </a:tr>
              <a:tr h="454968">
                <a:tc>
                  <a:txBody>
                    <a:bodyPr/>
                    <a:lstStyle/>
                    <a:p>
                      <a:pPr algn="ctr"/>
                      <a:r>
                        <a:rPr lang="en-US" altLang="zh-TW" sz="2100" b="1" dirty="0" smtClean="0">
                          <a:solidFill>
                            <a:srgbClr val="0000FF"/>
                          </a:solidFill>
                          <a:latin typeface="Book Antiqua" panose="02040602050305030304" pitchFamily="18" charset="0"/>
                          <a:ea typeface="標楷體" panose="03000509000000000000" pitchFamily="65" charset="-120"/>
                        </a:rPr>
                        <a:t>2.</a:t>
                      </a:r>
                      <a:r>
                        <a:rPr lang="zh-TW" altLang="en-US" sz="2100" b="1" dirty="0" smtClean="0">
                          <a:solidFill>
                            <a:srgbClr val="0000FF"/>
                          </a:solidFill>
                          <a:latin typeface="Book Antiqua" panose="02040602050305030304" pitchFamily="18" charset="0"/>
                          <a:ea typeface="標楷體" panose="03000509000000000000" pitchFamily="65" charset="-120"/>
                        </a:rPr>
                        <a:t>集體</a:t>
                      </a:r>
                      <a:r>
                        <a:rPr lang="zh-TW" altLang="en-US" sz="2100" b="1" dirty="0">
                          <a:solidFill>
                            <a:srgbClr val="0000FF"/>
                          </a:solidFill>
                          <a:latin typeface="Book Antiqua" panose="02040602050305030304" pitchFamily="18" charset="0"/>
                          <a:ea typeface="標楷體" panose="03000509000000000000" pitchFamily="65" charset="-120"/>
                        </a:rPr>
                        <a:t>報名</a:t>
                      </a:r>
                    </a:p>
                  </a:txBody>
                  <a:tcPr marL="68581" marR="68581" marT="34282" marB="34282" anchor="ctr"/>
                </a:tc>
                <a:tc>
                  <a:txBody>
                    <a:bodyPr/>
                    <a:lstStyle/>
                    <a:p>
                      <a:pPr marL="457200" indent="-457200" algn="l">
                        <a:buFont typeface="Wingdings" panose="05000000000000000000" pitchFamily="2" charset="2"/>
                        <a:buChar char="l"/>
                      </a:pPr>
                      <a:r>
                        <a:rPr lang="en-US" altLang="zh-TW" sz="2100" b="1" dirty="0">
                          <a:solidFill>
                            <a:srgbClr val="0000FF"/>
                          </a:solidFill>
                          <a:latin typeface="Book Antiqua" panose="02040602050305030304" pitchFamily="18" charset="0"/>
                          <a:ea typeface="標楷體" panose="03000509000000000000" pitchFamily="65" charset="-120"/>
                        </a:rPr>
                        <a:t>107</a:t>
                      </a:r>
                      <a:r>
                        <a:rPr lang="zh-TW" altLang="en-US" sz="2100" b="1" dirty="0">
                          <a:solidFill>
                            <a:srgbClr val="0000FF"/>
                          </a:solidFill>
                          <a:latin typeface="Book Antiqua" panose="02040602050305030304" pitchFamily="18" charset="0"/>
                          <a:ea typeface="標楷體" panose="03000509000000000000" pitchFamily="65" charset="-120"/>
                        </a:rPr>
                        <a:t>年</a:t>
                      </a:r>
                      <a:r>
                        <a:rPr lang="en-US" altLang="zh-TW" sz="2100" b="1" dirty="0">
                          <a:solidFill>
                            <a:srgbClr val="0000FF"/>
                          </a:solidFill>
                          <a:latin typeface="Book Antiqua" panose="02040602050305030304" pitchFamily="18" charset="0"/>
                          <a:ea typeface="標楷體" panose="03000509000000000000" pitchFamily="65" charset="-120"/>
                        </a:rPr>
                        <a:t>5</a:t>
                      </a:r>
                      <a:r>
                        <a:rPr lang="zh-TW" altLang="en-US" sz="2100" b="1" dirty="0">
                          <a:solidFill>
                            <a:srgbClr val="0000FF"/>
                          </a:solidFill>
                          <a:latin typeface="Book Antiqua" panose="02040602050305030304" pitchFamily="18" charset="0"/>
                          <a:ea typeface="標楷體" panose="03000509000000000000" pitchFamily="65" charset="-120"/>
                        </a:rPr>
                        <a:t>月</a:t>
                      </a:r>
                      <a:r>
                        <a:rPr lang="en-US" altLang="zh-TW" sz="2100" b="1" dirty="0">
                          <a:solidFill>
                            <a:srgbClr val="0000FF"/>
                          </a:solidFill>
                          <a:latin typeface="Book Antiqua" panose="02040602050305030304" pitchFamily="18" charset="0"/>
                          <a:ea typeface="標楷體" panose="03000509000000000000" pitchFamily="65" charset="-120"/>
                        </a:rPr>
                        <a:t>21</a:t>
                      </a:r>
                      <a:r>
                        <a:rPr lang="zh-TW" altLang="en-US" sz="2100" b="1" dirty="0">
                          <a:solidFill>
                            <a:srgbClr val="0000FF"/>
                          </a:solidFill>
                          <a:latin typeface="Book Antiqua" panose="02040602050305030304" pitchFamily="18" charset="0"/>
                          <a:ea typeface="標楷體" panose="03000509000000000000" pitchFamily="65" charset="-120"/>
                        </a:rPr>
                        <a:t>日～</a:t>
                      </a:r>
                      <a:r>
                        <a:rPr lang="en-US" altLang="zh-TW" sz="2100" b="1" dirty="0">
                          <a:solidFill>
                            <a:srgbClr val="0000FF"/>
                          </a:solidFill>
                          <a:latin typeface="Book Antiqua" panose="02040602050305030304" pitchFamily="18" charset="0"/>
                          <a:ea typeface="標楷體" panose="03000509000000000000" pitchFamily="65" charset="-120"/>
                        </a:rPr>
                        <a:t>5</a:t>
                      </a:r>
                      <a:r>
                        <a:rPr lang="zh-TW" altLang="en-US" sz="2100" b="1" dirty="0">
                          <a:solidFill>
                            <a:srgbClr val="0000FF"/>
                          </a:solidFill>
                          <a:latin typeface="Book Antiqua" panose="02040602050305030304" pitchFamily="18" charset="0"/>
                          <a:ea typeface="標楷體" panose="03000509000000000000" pitchFamily="65" charset="-120"/>
                        </a:rPr>
                        <a:t>月</a:t>
                      </a:r>
                      <a:r>
                        <a:rPr lang="en-US" altLang="zh-TW" sz="2100" b="1" dirty="0">
                          <a:solidFill>
                            <a:srgbClr val="0000FF"/>
                          </a:solidFill>
                          <a:latin typeface="Book Antiqua" panose="02040602050305030304" pitchFamily="18" charset="0"/>
                          <a:ea typeface="標楷體" panose="03000509000000000000" pitchFamily="65" charset="-120"/>
                        </a:rPr>
                        <a:t>25</a:t>
                      </a:r>
                      <a:r>
                        <a:rPr lang="zh-TW" altLang="en-US" sz="2100" b="1" dirty="0" smtClean="0">
                          <a:solidFill>
                            <a:srgbClr val="0000FF"/>
                          </a:solidFill>
                          <a:latin typeface="Book Antiqua" panose="02040602050305030304" pitchFamily="18" charset="0"/>
                          <a:ea typeface="標楷體" panose="03000509000000000000" pitchFamily="65" charset="-120"/>
                        </a:rPr>
                        <a:t>日 </a:t>
                      </a:r>
                      <a:r>
                        <a:rPr lang="en-US" altLang="zh-TW" sz="2100" b="1" dirty="0" smtClean="0">
                          <a:solidFill>
                            <a:srgbClr val="0000FF"/>
                          </a:solidFill>
                          <a:latin typeface="Book Antiqua" panose="02040602050305030304" pitchFamily="18" charset="0"/>
                          <a:ea typeface="標楷體" panose="03000509000000000000" pitchFamily="65" charset="-120"/>
                        </a:rPr>
                        <a:t>15</a:t>
                      </a:r>
                      <a:r>
                        <a:rPr lang="zh-TW" altLang="en-US" sz="2100" b="1" dirty="0" smtClean="0">
                          <a:solidFill>
                            <a:srgbClr val="0000FF"/>
                          </a:solidFill>
                          <a:latin typeface="Book Antiqua" panose="02040602050305030304" pitchFamily="18" charset="0"/>
                          <a:ea typeface="標楷體" panose="03000509000000000000" pitchFamily="65" charset="-120"/>
                        </a:rPr>
                        <a:t>：</a:t>
                      </a:r>
                      <a:r>
                        <a:rPr lang="en-US" altLang="zh-TW" sz="2100" b="1" dirty="0" smtClean="0">
                          <a:solidFill>
                            <a:srgbClr val="0000FF"/>
                          </a:solidFill>
                          <a:latin typeface="Book Antiqua" panose="02040602050305030304" pitchFamily="18" charset="0"/>
                          <a:ea typeface="標楷體" panose="03000509000000000000" pitchFamily="65" charset="-120"/>
                        </a:rPr>
                        <a:t>00</a:t>
                      </a:r>
                      <a:r>
                        <a:rPr lang="zh-TW" altLang="en-US" sz="2100" b="1" dirty="0" smtClean="0">
                          <a:solidFill>
                            <a:srgbClr val="0000FF"/>
                          </a:solidFill>
                          <a:latin typeface="Book Antiqua" panose="02040602050305030304" pitchFamily="18" charset="0"/>
                          <a:ea typeface="標楷體" panose="03000509000000000000" pitchFamily="65" charset="-120"/>
                        </a:rPr>
                        <a:t>前</a:t>
                      </a:r>
                      <a:endParaRPr lang="zh-TW" altLang="en-US" sz="2100" b="1" dirty="0">
                        <a:solidFill>
                          <a:srgbClr val="0000FF"/>
                        </a:solidFill>
                        <a:latin typeface="Book Antiqua" panose="02040602050305030304" pitchFamily="18" charset="0"/>
                        <a:ea typeface="標楷體" panose="03000509000000000000" pitchFamily="65" charset="-120"/>
                      </a:endParaRPr>
                    </a:p>
                  </a:txBody>
                  <a:tcPr marL="68581" marR="68581" marT="34282" marB="34282" anchor="ctr"/>
                </a:tc>
                <a:extLst>
                  <a:ext uri="{0D108BD9-81ED-4DB2-BD59-A6C34878D82A}">
                    <a16:rowId xmlns:a16="http://schemas.microsoft.com/office/drawing/2014/main" val="10003"/>
                  </a:ext>
                </a:extLst>
              </a:tr>
              <a:tr h="454968">
                <a:tc>
                  <a:txBody>
                    <a:bodyPr/>
                    <a:lstStyle/>
                    <a:p>
                      <a:pPr algn="ctr"/>
                      <a:r>
                        <a:rPr lang="en-US" altLang="zh-TW" sz="2100" b="1" dirty="0" smtClean="0">
                          <a:solidFill>
                            <a:srgbClr val="0000FF"/>
                          </a:solidFill>
                          <a:latin typeface="Book Antiqua" panose="02040602050305030304" pitchFamily="18" charset="0"/>
                          <a:ea typeface="標楷體" panose="03000509000000000000" pitchFamily="65" charset="-120"/>
                        </a:rPr>
                        <a:t>3.</a:t>
                      </a:r>
                      <a:r>
                        <a:rPr lang="zh-TW" altLang="en-US" sz="2100" b="1" dirty="0" smtClean="0">
                          <a:solidFill>
                            <a:srgbClr val="0000FF"/>
                          </a:solidFill>
                          <a:latin typeface="Book Antiqua" panose="02040602050305030304" pitchFamily="18" charset="0"/>
                          <a:ea typeface="標楷體" panose="03000509000000000000" pitchFamily="65" charset="-120"/>
                        </a:rPr>
                        <a:t>志願</a:t>
                      </a:r>
                      <a:r>
                        <a:rPr lang="zh-TW" altLang="en-US" sz="2100" b="1" dirty="0">
                          <a:solidFill>
                            <a:srgbClr val="0000FF"/>
                          </a:solidFill>
                          <a:latin typeface="Book Antiqua" panose="02040602050305030304" pitchFamily="18" charset="0"/>
                          <a:ea typeface="標楷體" panose="03000509000000000000" pitchFamily="65" charset="-120"/>
                        </a:rPr>
                        <a:t>選填</a:t>
                      </a:r>
                    </a:p>
                  </a:txBody>
                  <a:tcPr marL="68581" marR="68581" marT="34282" marB="34282" anchor="ctr"/>
                </a:tc>
                <a:tc>
                  <a:txBody>
                    <a:bodyPr/>
                    <a:lstStyle/>
                    <a:p>
                      <a:pPr marL="457200" indent="-457200" algn="l">
                        <a:buFont typeface="Wingdings" panose="05000000000000000000" pitchFamily="2" charset="2"/>
                        <a:buChar char="l"/>
                      </a:pPr>
                      <a:r>
                        <a:rPr lang="en-US" altLang="zh-TW" sz="2100" b="1" dirty="0">
                          <a:solidFill>
                            <a:srgbClr val="0000FF"/>
                          </a:solidFill>
                          <a:latin typeface="Book Antiqua" panose="02040602050305030304" pitchFamily="18" charset="0"/>
                          <a:ea typeface="標楷體" panose="03000509000000000000" pitchFamily="65" charset="-120"/>
                        </a:rPr>
                        <a:t>107</a:t>
                      </a:r>
                      <a:r>
                        <a:rPr lang="zh-TW" altLang="en-US" sz="2100" b="1" dirty="0">
                          <a:solidFill>
                            <a:srgbClr val="0000FF"/>
                          </a:solidFill>
                          <a:latin typeface="Book Antiqua" panose="02040602050305030304" pitchFamily="18" charset="0"/>
                          <a:ea typeface="標楷體" panose="03000509000000000000" pitchFamily="65" charset="-120"/>
                        </a:rPr>
                        <a:t>年</a:t>
                      </a:r>
                      <a:r>
                        <a:rPr lang="en-US" altLang="zh-TW" sz="2100" b="1" dirty="0">
                          <a:solidFill>
                            <a:srgbClr val="0000FF"/>
                          </a:solidFill>
                          <a:latin typeface="Book Antiqua" panose="02040602050305030304" pitchFamily="18" charset="0"/>
                          <a:ea typeface="標楷體" panose="03000509000000000000" pitchFamily="65" charset="-120"/>
                        </a:rPr>
                        <a:t>6</a:t>
                      </a:r>
                      <a:r>
                        <a:rPr lang="zh-TW" altLang="en-US" sz="2100" b="1" dirty="0">
                          <a:solidFill>
                            <a:srgbClr val="0000FF"/>
                          </a:solidFill>
                          <a:latin typeface="Book Antiqua" panose="02040602050305030304" pitchFamily="18" charset="0"/>
                          <a:ea typeface="標楷體" panose="03000509000000000000" pitchFamily="65" charset="-120"/>
                        </a:rPr>
                        <a:t>月</a:t>
                      </a:r>
                      <a:r>
                        <a:rPr lang="en-US" altLang="zh-TW" sz="2100" b="1" dirty="0">
                          <a:solidFill>
                            <a:srgbClr val="0000FF"/>
                          </a:solidFill>
                          <a:latin typeface="Book Antiqua" panose="02040602050305030304" pitchFamily="18" charset="0"/>
                          <a:ea typeface="標楷體" panose="03000509000000000000" pitchFamily="65" charset="-120"/>
                        </a:rPr>
                        <a:t>7</a:t>
                      </a:r>
                      <a:r>
                        <a:rPr lang="zh-TW" altLang="en-US" sz="2100" b="1" dirty="0" smtClean="0">
                          <a:solidFill>
                            <a:srgbClr val="0000FF"/>
                          </a:solidFill>
                          <a:latin typeface="Book Antiqua" panose="02040602050305030304" pitchFamily="18" charset="0"/>
                          <a:ea typeface="標楷體" panose="03000509000000000000" pitchFamily="65" charset="-120"/>
                        </a:rPr>
                        <a:t>日</a:t>
                      </a:r>
                      <a:r>
                        <a:rPr lang="en-US" altLang="zh-TW" sz="2100" b="1" dirty="0" smtClean="0">
                          <a:solidFill>
                            <a:srgbClr val="0000FF"/>
                          </a:solidFill>
                          <a:latin typeface="Book Antiqua" panose="02040602050305030304" pitchFamily="18" charset="0"/>
                          <a:ea typeface="標楷體" panose="03000509000000000000" pitchFamily="65" charset="-120"/>
                        </a:rPr>
                        <a:t>~6</a:t>
                      </a:r>
                      <a:r>
                        <a:rPr lang="zh-TW" altLang="en-US" sz="2100" b="1" dirty="0">
                          <a:solidFill>
                            <a:srgbClr val="0000FF"/>
                          </a:solidFill>
                          <a:latin typeface="Book Antiqua" panose="02040602050305030304" pitchFamily="18" charset="0"/>
                          <a:ea typeface="標楷體" panose="03000509000000000000" pitchFamily="65" charset="-120"/>
                        </a:rPr>
                        <a:t>月</a:t>
                      </a:r>
                      <a:r>
                        <a:rPr lang="en-US" altLang="zh-TW" sz="2100" b="1" dirty="0">
                          <a:solidFill>
                            <a:srgbClr val="0000FF"/>
                          </a:solidFill>
                          <a:latin typeface="Book Antiqua" panose="02040602050305030304" pitchFamily="18" charset="0"/>
                          <a:ea typeface="標楷體" panose="03000509000000000000" pitchFamily="65" charset="-120"/>
                        </a:rPr>
                        <a:t>11</a:t>
                      </a:r>
                      <a:r>
                        <a:rPr lang="zh-TW" altLang="en-US" sz="2100" b="1" dirty="0" smtClean="0">
                          <a:solidFill>
                            <a:srgbClr val="0000FF"/>
                          </a:solidFill>
                          <a:latin typeface="Book Antiqua" panose="02040602050305030304" pitchFamily="18" charset="0"/>
                          <a:ea typeface="標楷體" panose="03000509000000000000" pitchFamily="65" charset="-120"/>
                        </a:rPr>
                        <a:t>日 </a:t>
                      </a:r>
                      <a:r>
                        <a:rPr lang="en-US" altLang="zh-TW" sz="2100" b="1" dirty="0" smtClean="0">
                          <a:solidFill>
                            <a:srgbClr val="0000FF"/>
                          </a:solidFill>
                          <a:latin typeface="Book Antiqua" panose="02040602050305030304" pitchFamily="18" charset="0"/>
                          <a:ea typeface="標楷體" panose="03000509000000000000" pitchFamily="65" charset="-120"/>
                        </a:rPr>
                        <a:t>17:00</a:t>
                      </a:r>
                      <a:r>
                        <a:rPr lang="zh-TW" altLang="en-US" sz="2100" b="1" dirty="0" smtClean="0">
                          <a:solidFill>
                            <a:srgbClr val="0000FF"/>
                          </a:solidFill>
                          <a:latin typeface="Book Antiqua" panose="02040602050305030304" pitchFamily="18" charset="0"/>
                          <a:ea typeface="標楷體" panose="03000509000000000000" pitchFamily="65" charset="-120"/>
                        </a:rPr>
                        <a:t>止</a:t>
                      </a:r>
                      <a:endParaRPr lang="zh-TW" altLang="en-US" sz="2100" b="1" dirty="0">
                        <a:solidFill>
                          <a:srgbClr val="0000FF"/>
                        </a:solidFill>
                        <a:latin typeface="Book Antiqua" panose="02040602050305030304" pitchFamily="18" charset="0"/>
                        <a:ea typeface="標楷體" panose="03000509000000000000" pitchFamily="65" charset="-120"/>
                      </a:endParaRPr>
                    </a:p>
                  </a:txBody>
                  <a:tcPr marL="68581" marR="68581" marT="34282" marB="34282" anchor="ctr"/>
                </a:tc>
                <a:extLst>
                  <a:ext uri="{0D108BD9-81ED-4DB2-BD59-A6C34878D82A}">
                    <a16:rowId xmlns:a16="http://schemas.microsoft.com/office/drawing/2014/main" val="10004"/>
                  </a:ext>
                </a:extLst>
              </a:tr>
              <a:tr h="454968">
                <a:tc>
                  <a:txBody>
                    <a:bodyPr/>
                    <a:lstStyle/>
                    <a:p>
                      <a:pPr algn="ctr"/>
                      <a:r>
                        <a:rPr lang="en-US" altLang="zh-TW" sz="2100" b="1" dirty="0" smtClean="0">
                          <a:solidFill>
                            <a:srgbClr val="0000FF"/>
                          </a:solidFill>
                          <a:latin typeface="Book Antiqua" panose="02040602050305030304" pitchFamily="18" charset="0"/>
                          <a:ea typeface="標楷體" panose="03000509000000000000" pitchFamily="65" charset="-120"/>
                        </a:rPr>
                        <a:t>4.</a:t>
                      </a:r>
                      <a:r>
                        <a:rPr lang="zh-TW" altLang="en-US" sz="2100" b="1" dirty="0" smtClean="0">
                          <a:solidFill>
                            <a:srgbClr val="0000FF"/>
                          </a:solidFill>
                          <a:latin typeface="Book Antiqua" panose="02040602050305030304" pitchFamily="18" charset="0"/>
                          <a:ea typeface="標楷體" panose="03000509000000000000" pitchFamily="65" charset="-120"/>
                        </a:rPr>
                        <a:t>錄取公告</a:t>
                      </a:r>
                      <a:endParaRPr lang="zh-TW" altLang="en-US" sz="2100" b="1" dirty="0">
                        <a:solidFill>
                          <a:srgbClr val="0000FF"/>
                        </a:solidFill>
                        <a:latin typeface="Book Antiqua" panose="02040602050305030304" pitchFamily="18" charset="0"/>
                        <a:ea typeface="標楷體" panose="03000509000000000000" pitchFamily="65" charset="-120"/>
                      </a:endParaRPr>
                    </a:p>
                  </a:txBody>
                  <a:tcPr marL="68581" marR="68581" marT="34282" marB="34282" anchor="ctr"/>
                </a:tc>
                <a:tc>
                  <a:txBody>
                    <a:bodyPr/>
                    <a:lstStyle/>
                    <a:p>
                      <a:pPr marL="457200" indent="-457200" algn="l">
                        <a:buFont typeface="Wingdings" panose="05000000000000000000" pitchFamily="2" charset="2"/>
                        <a:buChar char="l"/>
                      </a:pPr>
                      <a:r>
                        <a:rPr lang="en-US" altLang="zh-TW" sz="2100" b="1" dirty="0" smtClean="0">
                          <a:solidFill>
                            <a:srgbClr val="0000FF"/>
                          </a:solidFill>
                          <a:latin typeface="Book Antiqua" panose="02040602050305030304" pitchFamily="18" charset="0"/>
                          <a:ea typeface="標楷體" panose="03000509000000000000" pitchFamily="65" charset="-120"/>
                        </a:rPr>
                        <a:t>107</a:t>
                      </a:r>
                      <a:r>
                        <a:rPr lang="zh-TW" altLang="en-US" sz="2100" b="1" dirty="0" smtClean="0">
                          <a:solidFill>
                            <a:srgbClr val="0000FF"/>
                          </a:solidFill>
                          <a:latin typeface="Book Antiqua" panose="02040602050305030304" pitchFamily="18" charset="0"/>
                          <a:ea typeface="標楷體" panose="03000509000000000000" pitchFamily="65" charset="-120"/>
                        </a:rPr>
                        <a:t>年</a:t>
                      </a:r>
                      <a:r>
                        <a:rPr lang="en-US" altLang="zh-TW" sz="2100" b="1" dirty="0" smtClean="0">
                          <a:solidFill>
                            <a:srgbClr val="0000FF"/>
                          </a:solidFill>
                          <a:latin typeface="Book Antiqua" panose="02040602050305030304" pitchFamily="18" charset="0"/>
                          <a:ea typeface="標楷體" panose="03000509000000000000" pitchFamily="65" charset="-120"/>
                        </a:rPr>
                        <a:t>6</a:t>
                      </a:r>
                      <a:r>
                        <a:rPr lang="zh-TW" altLang="en-US" sz="2100" b="1" dirty="0" smtClean="0">
                          <a:solidFill>
                            <a:srgbClr val="0000FF"/>
                          </a:solidFill>
                          <a:latin typeface="Book Antiqua" panose="02040602050305030304" pitchFamily="18" charset="0"/>
                          <a:ea typeface="標楷體" panose="03000509000000000000" pitchFamily="65" charset="-120"/>
                        </a:rPr>
                        <a:t>月</a:t>
                      </a:r>
                      <a:r>
                        <a:rPr lang="en-US" altLang="zh-TW" sz="2100" b="1" dirty="0" smtClean="0">
                          <a:solidFill>
                            <a:srgbClr val="0000FF"/>
                          </a:solidFill>
                          <a:latin typeface="Book Antiqua" panose="02040602050305030304" pitchFamily="18" charset="0"/>
                          <a:ea typeface="標楷體" panose="03000509000000000000" pitchFamily="65" charset="-120"/>
                        </a:rPr>
                        <a:t>13</a:t>
                      </a:r>
                      <a:r>
                        <a:rPr lang="zh-TW" altLang="en-US" sz="2100" b="1" dirty="0" smtClean="0">
                          <a:solidFill>
                            <a:srgbClr val="0000FF"/>
                          </a:solidFill>
                          <a:latin typeface="Book Antiqua" panose="02040602050305030304" pitchFamily="18" charset="0"/>
                          <a:ea typeface="標楷體" panose="03000509000000000000" pitchFamily="65" charset="-120"/>
                        </a:rPr>
                        <a:t>日 </a:t>
                      </a:r>
                      <a:r>
                        <a:rPr lang="en-US" altLang="zh-TW" sz="2100" b="1" dirty="0" smtClean="0">
                          <a:solidFill>
                            <a:srgbClr val="0000FF"/>
                          </a:solidFill>
                          <a:latin typeface="Book Antiqua" panose="02040602050305030304" pitchFamily="18" charset="0"/>
                          <a:ea typeface="標楷體" panose="03000509000000000000" pitchFamily="65" charset="-120"/>
                        </a:rPr>
                        <a:t>10</a:t>
                      </a:r>
                      <a:r>
                        <a:rPr lang="zh-TW" altLang="en-US" sz="2100" b="1" dirty="0" smtClean="0">
                          <a:solidFill>
                            <a:srgbClr val="0000FF"/>
                          </a:solidFill>
                          <a:latin typeface="Book Antiqua" panose="02040602050305030304" pitchFamily="18" charset="0"/>
                          <a:ea typeface="標楷體" panose="03000509000000000000" pitchFamily="65" charset="-120"/>
                        </a:rPr>
                        <a:t>：</a:t>
                      </a:r>
                      <a:r>
                        <a:rPr lang="en-US" altLang="zh-TW" sz="2100" b="1" dirty="0" smtClean="0">
                          <a:solidFill>
                            <a:srgbClr val="0000FF"/>
                          </a:solidFill>
                          <a:latin typeface="Book Antiqua" panose="02040602050305030304" pitchFamily="18" charset="0"/>
                          <a:ea typeface="標楷體" panose="03000509000000000000" pitchFamily="65" charset="-120"/>
                        </a:rPr>
                        <a:t>00</a:t>
                      </a:r>
                      <a:r>
                        <a:rPr lang="zh-TW" altLang="en-US" sz="2100" b="1" dirty="0" smtClean="0">
                          <a:solidFill>
                            <a:srgbClr val="0000FF"/>
                          </a:solidFill>
                          <a:latin typeface="Book Antiqua" panose="02040602050305030304" pitchFamily="18" charset="0"/>
                          <a:ea typeface="標楷體" panose="03000509000000000000" pitchFamily="65" charset="-120"/>
                        </a:rPr>
                        <a:t>起</a:t>
                      </a:r>
                      <a:endParaRPr lang="zh-TW" altLang="en-US" sz="2100" b="1" dirty="0">
                        <a:solidFill>
                          <a:srgbClr val="0000FF"/>
                        </a:solidFill>
                        <a:latin typeface="Book Antiqua" panose="02040602050305030304" pitchFamily="18" charset="0"/>
                        <a:ea typeface="標楷體" panose="03000509000000000000" pitchFamily="65" charset="-120"/>
                      </a:endParaRPr>
                    </a:p>
                  </a:txBody>
                  <a:tcPr marL="68581" marR="68581" marT="34282" marB="34282" anchor="ctr"/>
                </a:tc>
                <a:extLst>
                  <a:ext uri="{0D108BD9-81ED-4DB2-BD59-A6C34878D82A}">
                    <a16:rowId xmlns:a16="http://schemas.microsoft.com/office/drawing/2014/main" val="10005"/>
                  </a:ext>
                </a:extLst>
              </a:tr>
              <a:tr h="454968">
                <a:tc>
                  <a:txBody>
                    <a:bodyPr/>
                    <a:lstStyle/>
                    <a:p>
                      <a:pPr algn="ctr"/>
                      <a:r>
                        <a:rPr lang="en-US" altLang="zh-TW" sz="2100" b="1" dirty="0" smtClean="0">
                          <a:solidFill>
                            <a:srgbClr val="0000FF"/>
                          </a:solidFill>
                          <a:latin typeface="Book Antiqua" panose="02040602050305030304" pitchFamily="18" charset="0"/>
                          <a:ea typeface="標楷體" panose="03000509000000000000" pitchFamily="65" charset="-120"/>
                        </a:rPr>
                        <a:t>5.</a:t>
                      </a:r>
                      <a:r>
                        <a:rPr lang="zh-TW" altLang="en-US" sz="2100" b="1" dirty="0" smtClean="0">
                          <a:solidFill>
                            <a:srgbClr val="0000FF"/>
                          </a:solidFill>
                          <a:latin typeface="Book Antiqua" panose="02040602050305030304" pitchFamily="18" charset="0"/>
                          <a:ea typeface="標楷體" panose="03000509000000000000" pitchFamily="65" charset="-120"/>
                        </a:rPr>
                        <a:t>錄取</a:t>
                      </a:r>
                      <a:r>
                        <a:rPr lang="zh-TW" altLang="en-US" sz="2100" b="1" dirty="0">
                          <a:solidFill>
                            <a:srgbClr val="0000FF"/>
                          </a:solidFill>
                          <a:latin typeface="Book Antiqua" panose="02040602050305030304" pitchFamily="18" charset="0"/>
                          <a:ea typeface="標楷體" panose="03000509000000000000" pitchFamily="65" charset="-120"/>
                        </a:rPr>
                        <a:t>報到</a:t>
                      </a:r>
                    </a:p>
                  </a:txBody>
                  <a:tcPr marL="68581" marR="68581" marT="34282" marB="34282" anchor="ctr"/>
                </a:tc>
                <a:tc>
                  <a:txBody>
                    <a:bodyPr/>
                    <a:lstStyle/>
                    <a:p>
                      <a:pPr marL="457200" indent="-457200" algn="l">
                        <a:buFont typeface="Wingdings" panose="05000000000000000000" pitchFamily="2" charset="2"/>
                        <a:buChar char="l"/>
                      </a:pPr>
                      <a:r>
                        <a:rPr lang="en-US" altLang="zh-TW" sz="2100" b="1" dirty="0">
                          <a:solidFill>
                            <a:srgbClr val="0000FF"/>
                          </a:solidFill>
                          <a:latin typeface="Book Antiqua" panose="02040602050305030304" pitchFamily="18" charset="0"/>
                          <a:ea typeface="標楷體" panose="03000509000000000000" pitchFamily="65" charset="-120"/>
                        </a:rPr>
                        <a:t>107</a:t>
                      </a:r>
                      <a:r>
                        <a:rPr lang="zh-TW" altLang="en-US" sz="2100" b="1" dirty="0">
                          <a:solidFill>
                            <a:srgbClr val="0000FF"/>
                          </a:solidFill>
                          <a:latin typeface="Book Antiqua" panose="02040602050305030304" pitchFamily="18" charset="0"/>
                          <a:ea typeface="標楷體" panose="03000509000000000000" pitchFamily="65" charset="-120"/>
                        </a:rPr>
                        <a:t>年</a:t>
                      </a:r>
                      <a:r>
                        <a:rPr lang="en-US" altLang="zh-TW" sz="2100" b="1" dirty="0">
                          <a:solidFill>
                            <a:srgbClr val="0000FF"/>
                          </a:solidFill>
                          <a:latin typeface="Book Antiqua" panose="02040602050305030304" pitchFamily="18" charset="0"/>
                          <a:ea typeface="標楷體" panose="03000509000000000000" pitchFamily="65" charset="-120"/>
                        </a:rPr>
                        <a:t>6</a:t>
                      </a:r>
                      <a:r>
                        <a:rPr lang="zh-TW" altLang="en-US" sz="2100" b="1" dirty="0">
                          <a:solidFill>
                            <a:srgbClr val="0000FF"/>
                          </a:solidFill>
                          <a:latin typeface="Book Antiqua" panose="02040602050305030304" pitchFamily="18" charset="0"/>
                          <a:ea typeface="標楷體" panose="03000509000000000000" pitchFamily="65" charset="-120"/>
                        </a:rPr>
                        <a:t>月</a:t>
                      </a:r>
                      <a:r>
                        <a:rPr lang="en-US" altLang="zh-TW" sz="2100" b="1" dirty="0">
                          <a:solidFill>
                            <a:srgbClr val="0000FF"/>
                          </a:solidFill>
                          <a:latin typeface="Book Antiqua" panose="02040602050305030304" pitchFamily="18" charset="0"/>
                          <a:ea typeface="標楷體" panose="03000509000000000000" pitchFamily="65" charset="-120"/>
                        </a:rPr>
                        <a:t>15</a:t>
                      </a:r>
                      <a:r>
                        <a:rPr lang="zh-TW" altLang="en-US" sz="2100" b="1" dirty="0" smtClean="0">
                          <a:solidFill>
                            <a:srgbClr val="0000FF"/>
                          </a:solidFill>
                          <a:latin typeface="Book Antiqua" panose="02040602050305030304" pitchFamily="18" charset="0"/>
                          <a:ea typeface="標楷體" panose="03000509000000000000" pitchFamily="65" charset="-120"/>
                        </a:rPr>
                        <a:t>日 </a:t>
                      </a:r>
                      <a:r>
                        <a:rPr lang="en-US" altLang="zh-TW" sz="2100" b="1" dirty="0" smtClean="0">
                          <a:solidFill>
                            <a:srgbClr val="0000FF"/>
                          </a:solidFill>
                          <a:latin typeface="Book Antiqua" panose="02040602050305030304" pitchFamily="18" charset="0"/>
                          <a:ea typeface="標楷體" panose="03000509000000000000" pitchFamily="65" charset="-120"/>
                        </a:rPr>
                        <a:t>17</a:t>
                      </a:r>
                      <a:r>
                        <a:rPr lang="zh-TW" altLang="en-US" sz="2100" b="1" dirty="0">
                          <a:solidFill>
                            <a:srgbClr val="0000FF"/>
                          </a:solidFill>
                          <a:latin typeface="Book Antiqua" panose="02040602050305030304" pitchFamily="18" charset="0"/>
                          <a:ea typeface="標楷體" panose="03000509000000000000" pitchFamily="65" charset="-120"/>
                        </a:rPr>
                        <a:t>：</a:t>
                      </a:r>
                      <a:r>
                        <a:rPr lang="en-US" altLang="zh-TW" sz="2100" b="1" dirty="0">
                          <a:solidFill>
                            <a:srgbClr val="0000FF"/>
                          </a:solidFill>
                          <a:latin typeface="Book Antiqua" panose="02040602050305030304" pitchFamily="18" charset="0"/>
                          <a:ea typeface="標楷體" panose="03000509000000000000" pitchFamily="65" charset="-120"/>
                        </a:rPr>
                        <a:t>00</a:t>
                      </a:r>
                      <a:r>
                        <a:rPr lang="zh-TW" altLang="en-US" sz="2100" b="1" dirty="0">
                          <a:solidFill>
                            <a:srgbClr val="0000FF"/>
                          </a:solidFill>
                          <a:latin typeface="Book Antiqua" panose="02040602050305030304" pitchFamily="18" charset="0"/>
                          <a:ea typeface="標楷體" panose="03000509000000000000" pitchFamily="65" charset="-120"/>
                        </a:rPr>
                        <a:t>止</a:t>
                      </a:r>
                    </a:p>
                  </a:txBody>
                  <a:tcPr marL="68581" marR="68581" marT="34282" marB="34282" anchor="ctr"/>
                </a:tc>
                <a:extLst>
                  <a:ext uri="{0D108BD9-81ED-4DB2-BD59-A6C34878D82A}">
                    <a16:rowId xmlns:a16="http://schemas.microsoft.com/office/drawing/2014/main" val="10006"/>
                  </a:ext>
                </a:extLst>
              </a:tr>
              <a:tr h="454968">
                <a:tc>
                  <a:txBody>
                    <a:bodyPr/>
                    <a:lstStyle/>
                    <a:p>
                      <a:pPr algn="ctr"/>
                      <a:r>
                        <a:rPr lang="en-US" altLang="zh-TW" sz="2100" b="1" dirty="0" smtClean="0">
                          <a:solidFill>
                            <a:srgbClr val="0000FF"/>
                          </a:solidFill>
                          <a:latin typeface="Book Antiqua" panose="02040602050305030304" pitchFamily="18" charset="0"/>
                          <a:ea typeface="標楷體" panose="03000509000000000000" pitchFamily="65" charset="-120"/>
                        </a:rPr>
                        <a:t>6.</a:t>
                      </a:r>
                      <a:r>
                        <a:rPr lang="zh-TW" altLang="en-US" sz="2100" b="1" dirty="0" smtClean="0">
                          <a:solidFill>
                            <a:srgbClr val="0000FF"/>
                          </a:solidFill>
                          <a:latin typeface="Book Antiqua" panose="02040602050305030304" pitchFamily="18" charset="0"/>
                          <a:ea typeface="標楷體" panose="03000509000000000000" pitchFamily="65" charset="-120"/>
                        </a:rPr>
                        <a:t>放棄</a:t>
                      </a:r>
                      <a:r>
                        <a:rPr lang="zh-TW" altLang="en-US" sz="2100" b="1" dirty="0">
                          <a:solidFill>
                            <a:srgbClr val="0000FF"/>
                          </a:solidFill>
                          <a:latin typeface="Book Antiqua" panose="02040602050305030304" pitchFamily="18" charset="0"/>
                          <a:ea typeface="標楷體" panose="03000509000000000000" pitchFamily="65" charset="-120"/>
                        </a:rPr>
                        <a:t>錄取</a:t>
                      </a:r>
                    </a:p>
                  </a:txBody>
                  <a:tcPr marL="68581" marR="68581" marT="34282" marB="34282"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100" b="1" dirty="0">
                          <a:solidFill>
                            <a:srgbClr val="0000FF"/>
                          </a:solidFill>
                          <a:latin typeface="Book Antiqua" panose="02040602050305030304" pitchFamily="18" charset="0"/>
                          <a:ea typeface="標楷體" panose="03000509000000000000" pitchFamily="65" charset="-120"/>
                        </a:rPr>
                        <a:t>107</a:t>
                      </a:r>
                      <a:r>
                        <a:rPr lang="zh-TW" altLang="en-US" sz="2100" b="1" dirty="0">
                          <a:solidFill>
                            <a:srgbClr val="0000FF"/>
                          </a:solidFill>
                          <a:latin typeface="Book Antiqua" panose="02040602050305030304" pitchFamily="18" charset="0"/>
                          <a:ea typeface="標楷體" panose="03000509000000000000" pitchFamily="65" charset="-120"/>
                        </a:rPr>
                        <a:t>年</a:t>
                      </a:r>
                      <a:r>
                        <a:rPr lang="en-US" altLang="zh-TW" sz="2100" b="1" dirty="0">
                          <a:solidFill>
                            <a:srgbClr val="0000FF"/>
                          </a:solidFill>
                          <a:latin typeface="Book Antiqua" panose="02040602050305030304" pitchFamily="18" charset="0"/>
                          <a:ea typeface="標楷體" panose="03000509000000000000" pitchFamily="65" charset="-120"/>
                        </a:rPr>
                        <a:t>6</a:t>
                      </a:r>
                      <a:r>
                        <a:rPr lang="zh-TW" altLang="en-US" sz="2100" b="1" dirty="0">
                          <a:solidFill>
                            <a:srgbClr val="0000FF"/>
                          </a:solidFill>
                          <a:latin typeface="Book Antiqua" panose="02040602050305030304" pitchFamily="18" charset="0"/>
                          <a:ea typeface="標楷體" panose="03000509000000000000" pitchFamily="65" charset="-120"/>
                        </a:rPr>
                        <a:t>月</a:t>
                      </a:r>
                      <a:r>
                        <a:rPr lang="en-US" altLang="zh-TW" sz="2100" b="1" dirty="0">
                          <a:solidFill>
                            <a:srgbClr val="0000FF"/>
                          </a:solidFill>
                          <a:latin typeface="Book Antiqua" panose="02040602050305030304" pitchFamily="18" charset="0"/>
                          <a:ea typeface="標楷體" panose="03000509000000000000" pitchFamily="65" charset="-120"/>
                        </a:rPr>
                        <a:t>15</a:t>
                      </a:r>
                      <a:r>
                        <a:rPr lang="zh-TW" altLang="en-US" sz="2100" b="1" dirty="0" smtClean="0">
                          <a:solidFill>
                            <a:srgbClr val="0000FF"/>
                          </a:solidFill>
                          <a:latin typeface="Book Antiqua" panose="02040602050305030304" pitchFamily="18" charset="0"/>
                          <a:ea typeface="標楷體" panose="03000509000000000000" pitchFamily="65" charset="-120"/>
                        </a:rPr>
                        <a:t>日 </a:t>
                      </a:r>
                      <a:r>
                        <a:rPr lang="en-US" altLang="zh-TW" sz="2100" b="1" dirty="0" smtClean="0">
                          <a:solidFill>
                            <a:srgbClr val="0000FF"/>
                          </a:solidFill>
                          <a:latin typeface="Book Antiqua" panose="02040602050305030304" pitchFamily="18" charset="0"/>
                          <a:ea typeface="標楷體" panose="03000509000000000000" pitchFamily="65" charset="-120"/>
                        </a:rPr>
                        <a:t>17</a:t>
                      </a:r>
                      <a:r>
                        <a:rPr lang="zh-TW" altLang="en-US" sz="2100" b="1" dirty="0">
                          <a:solidFill>
                            <a:srgbClr val="0000FF"/>
                          </a:solidFill>
                          <a:latin typeface="Book Antiqua" panose="02040602050305030304" pitchFamily="18" charset="0"/>
                          <a:ea typeface="標楷體" panose="03000509000000000000" pitchFamily="65" charset="-120"/>
                        </a:rPr>
                        <a:t>：</a:t>
                      </a:r>
                      <a:r>
                        <a:rPr lang="en-US" altLang="zh-TW" sz="2100" b="1" dirty="0">
                          <a:solidFill>
                            <a:srgbClr val="0000FF"/>
                          </a:solidFill>
                          <a:latin typeface="Book Antiqua" panose="02040602050305030304" pitchFamily="18" charset="0"/>
                          <a:ea typeface="標楷體" panose="03000509000000000000" pitchFamily="65" charset="-120"/>
                        </a:rPr>
                        <a:t>00</a:t>
                      </a:r>
                      <a:r>
                        <a:rPr lang="zh-TW" altLang="en-US" sz="2100" b="1" dirty="0">
                          <a:solidFill>
                            <a:srgbClr val="0000FF"/>
                          </a:solidFill>
                          <a:latin typeface="Book Antiqua" panose="02040602050305030304" pitchFamily="18" charset="0"/>
                          <a:ea typeface="標楷體" panose="03000509000000000000" pitchFamily="65" charset="-120"/>
                        </a:rPr>
                        <a:t>止</a:t>
                      </a:r>
                    </a:p>
                  </a:txBody>
                  <a:tcPr marL="68581" marR="68581" marT="34282" marB="34282" anchor="ctr"/>
                </a:tc>
                <a:extLst>
                  <a:ext uri="{0D108BD9-81ED-4DB2-BD59-A6C34878D82A}">
                    <a16:rowId xmlns:a16="http://schemas.microsoft.com/office/drawing/2014/main" val="10007"/>
                  </a:ext>
                </a:extLst>
              </a:tr>
            </a:tbl>
          </a:graphicData>
        </a:graphic>
      </p:graphicFrame>
      <p:sp>
        <p:nvSpPr>
          <p:cNvPr id="5" name="標題 1"/>
          <p:cNvSpPr txBox="1">
            <a:spLocks/>
          </p:cNvSpPr>
          <p:nvPr/>
        </p:nvSpPr>
        <p:spPr bwMode="auto">
          <a:xfrm>
            <a:off x="1194197" y="1319212"/>
            <a:ext cx="7085409" cy="5095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zh-TW" altLang="en-US" sz="3000" dirty="0" smtClean="0">
                <a:latin typeface="+mn-ea"/>
                <a:ea typeface="+mn-ea"/>
              </a:rPr>
              <a:t>五專</a:t>
            </a:r>
            <a:r>
              <a:rPr kumimoji="0" lang="zh-TW" altLang="en-US" sz="3000" dirty="0">
                <a:latin typeface="+mn-ea"/>
                <a:ea typeface="+mn-ea"/>
              </a:rPr>
              <a:t>優先免試比序積分</a:t>
            </a:r>
            <a:r>
              <a:rPr kumimoji="0" lang="en-US" altLang="zh-TW" sz="3000" dirty="0">
                <a:latin typeface="+mn-ea"/>
                <a:ea typeface="+mn-ea"/>
              </a:rPr>
              <a:t>-</a:t>
            </a:r>
            <a:r>
              <a:rPr kumimoji="0" lang="zh-TW" altLang="en-US" sz="3000" dirty="0">
                <a:latin typeface="+mn-ea"/>
                <a:ea typeface="+mn-ea"/>
              </a:rPr>
              <a:t>辦理期程</a:t>
            </a:r>
          </a:p>
        </p:txBody>
      </p:sp>
      <p:sp>
        <p:nvSpPr>
          <p:cNvPr id="2099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7C07A41-529B-4D05-A2A8-7A8B1C8D4615}" type="slidenum">
              <a:rPr kumimoji="0" lang="zh-TW" altLang="en-US" smtClean="0">
                <a:solidFill>
                  <a:srgbClr val="FEFFFF"/>
                </a:solidFill>
                <a:latin typeface="Century Gothic" panose="020B0502020202020204" pitchFamily="34" charset="0"/>
              </a:rPr>
              <a:pPr/>
              <a:t>85</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355132482"/>
      </p:ext>
    </p:extLst>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6"/>
          <p:cNvSpPr>
            <a:spLocks noChangeArrowheads="1"/>
          </p:cNvSpPr>
          <p:nvPr/>
        </p:nvSpPr>
        <p:spPr bwMode="auto">
          <a:xfrm>
            <a:off x="1238250" y="1181100"/>
            <a:ext cx="6858000" cy="6477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1950"/>
              </a:lnSpc>
            </a:pPr>
            <a:r>
              <a:rPr lang="zh-TW" altLang="en-US" sz="3600" dirty="0" smtClean="0">
                <a:solidFill>
                  <a:srgbClr val="FF0000"/>
                </a:solidFill>
                <a:latin typeface="華康新儷粗黑"/>
                <a:ea typeface="華康新儷粗黑"/>
                <a:cs typeface="華康新儷粗黑"/>
              </a:rPr>
              <a:t>十二年</a:t>
            </a:r>
            <a:r>
              <a:rPr lang="zh-TW" altLang="en-US" sz="3600" dirty="0">
                <a:solidFill>
                  <a:srgbClr val="FF0000"/>
                </a:solidFill>
                <a:latin typeface="華康新儷粗黑"/>
                <a:ea typeface="華康新儷粗黑"/>
                <a:cs typeface="華康新儷粗黑"/>
              </a:rPr>
              <a:t>國教及適性入學資源</a:t>
            </a:r>
          </a:p>
        </p:txBody>
      </p:sp>
      <p:sp>
        <p:nvSpPr>
          <p:cNvPr id="14" name="剪去對角線角落矩形 13"/>
          <p:cNvSpPr/>
          <p:nvPr/>
        </p:nvSpPr>
        <p:spPr bwMode="auto">
          <a:xfrm>
            <a:off x="1194197" y="4997054"/>
            <a:ext cx="6229350" cy="702469"/>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100">
                <a:solidFill>
                  <a:srgbClr val="CCFFFF"/>
                </a:solidFill>
                <a:latin typeface="微軟正黑體" pitchFamily="34" charset="-120"/>
              </a:rPr>
              <a:t>教育部諮詢專線： </a:t>
            </a:r>
            <a:r>
              <a:rPr lang="en-US" altLang="zh-TW" sz="2100">
                <a:solidFill>
                  <a:srgbClr val="CCFFFF"/>
                </a:solidFill>
                <a:latin typeface="Cataneo BT"/>
                <a:ea typeface="標楷體" pitchFamily="65" charset="-120"/>
                <a:cs typeface="微軟正黑體" pitchFamily="34" charset="-120"/>
              </a:rPr>
              <a:t>0800-012580</a:t>
            </a:r>
            <a:r>
              <a:rPr lang="zh-TW" altLang="en-US" sz="2100">
                <a:solidFill>
                  <a:srgbClr val="CCFFFF"/>
                </a:solidFill>
                <a:latin typeface="Cataneo BT"/>
                <a:ea typeface="標楷體" pitchFamily="65" charset="-120"/>
                <a:cs typeface="微軟正黑體" pitchFamily="34" charset="-120"/>
              </a:rPr>
              <a:t>  （十二  我幫你）</a:t>
            </a:r>
          </a:p>
        </p:txBody>
      </p:sp>
      <p:sp>
        <p:nvSpPr>
          <p:cNvPr id="15" name="五邊形 14"/>
          <p:cNvSpPr/>
          <p:nvPr/>
        </p:nvSpPr>
        <p:spPr bwMode="auto">
          <a:xfrm rot="7740605">
            <a:off x="7511654" y="2397919"/>
            <a:ext cx="520303" cy="217885"/>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201341" y="4031457"/>
            <a:ext cx="6229350" cy="856060"/>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700" dirty="0">
                <a:solidFill>
                  <a:srgbClr val="CCFFCC"/>
                </a:solidFill>
                <a:latin typeface="微軟正黑體" pitchFamily="34" charset="-120"/>
              </a:rPr>
              <a:t>地方宣導團講師</a:t>
            </a:r>
            <a:endParaRPr lang="en-US" altLang="zh-TW" sz="2100" dirty="0">
              <a:solidFill>
                <a:srgbClr val="CCFFCC"/>
              </a:solidFill>
              <a:latin typeface="Cataneo BT"/>
              <a:ea typeface="標楷體" pitchFamily="65" charset="-120"/>
              <a:cs typeface="微軟正黑體" pitchFamily="34" charset="-120"/>
            </a:endParaRPr>
          </a:p>
        </p:txBody>
      </p:sp>
      <p:sp>
        <p:nvSpPr>
          <p:cNvPr id="137223" name="五邊形 17"/>
          <p:cNvSpPr>
            <a:spLocks noChangeArrowheads="1"/>
          </p:cNvSpPr>
          <p:nvPr/>
        </p:nvSpPr>
        <p:spPr bwMode="auto">
          <a:xfrm rot="7740605">
            <a:off x="7455694" y="4198145"/>
            <a:ext cx="520303" cy="217884"/>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400">
              <a:solidFill>
                <a:prstClr val="black"/>
              </a:solidFill>
              <a:latin typeface="Arial" panose="020B0604020202020204" pitchFamily="34" charset="0"/>
              <a:cs typeface="微軟正黑體"/>
            </a:endParaRPr>
          </a:p>
        </p:txBody>
      </p:sp>
      <p:sp>
        <p:nvSpPr>
          <p:cNvPr id="19" name="剪去對角線角落矩形 18"/>
          <p:cNvSpPr/>
          <p:nvPr/>
        </p:nvSpPr>
        <p:spPr bwMode="auto">
          <a:xfrm>
            <a:off x="1276351" y="2084785"/>
            <a:ext cx="6203156" cy="1014413"/>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700" b="1" dirty="0">
                <a:solidFill>
                  <a:prstClr val="black"/>
                </a:solidFill>
                <a:latin typeface="Cataneo BT"/>
                <a:ea typeface="標楷體" pitchFamily="65" charset="-120"/>
                <a:cs typeface="微軟正黑體" pitchFamily="34" charset="-120"/>
              </a:rPr>
              <a:t>     </a:t>
            </a:r>
            <a:r>
              <a:rPr lang="zh-TW" altLang="en-US" sz="2700" b="1" dirty="0">
                <a:solidFill>
                  <a:prstClr val="black"/>
                </a:solidFill>
                <a:latin typeface="微軟正黑體" pitchFamily="34" charset="-120"/>
                <a:ea typeface="標楷體" pitchFamily="65" charset="-120"/>
                <a:cs typeface="微軟正黑體" pitchFamily="34" charset="-120"/>
              </a:rPr>
              <a:t>各國中電話諮詢：</a:t>
            </a:r>
            <a:endParaRPr lang="en-US" altLang="zh-TW" sz="27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2700" b="1" dirty="0">
                <a:solidFill>
                  <a:prstClr val="black"/>
                </a:solidFill>
                <a:latin typeface="微軟正黑體" pitchFamily="34" charset="-120"/>
                <a:ea typeface="標楷體" pitchFamily="65" charset="-120"/>
                <a:cs typeface="微軟正黑體" pitchFamily="34" charset="-120"/>
              </a:rPr>
              <a:t>     可電詢教務主任及輔導主任</a:t>
            </a:r>
            <a:endParaRPr lang="en-US" altLang="zh-TW" sz="27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7498556" y="5092304"/>
            <a:ext cx="520304" cy="217884"/>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400">
              <a:solidFill>
                <a:prstClr val="black"/>
              </a:solidFill>
              <a:latin typeface="Arial" panose="020B0604020202020204" pitchFamily="34" charset="0"/>
              <a:cs typeface="微軟正黑體"/>
            </a:endParaRPr>
          </a:p>
        </p:txBody>
      </p:sp>
      <p:pic>
        <p:nvPicPr>
          <p:cNvPr id="217097"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29" y="4235054"/>
            <a:ext cx="872728" cy="152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266826" y="3106341"/>
            <a:ext cx="6156722" cy="838200"/>
          </a:xfrm>
          <a:custGeom>
            <a:avLst/>
            <a:gdLst>
              <a:gd name="T0" fmla="*/ 3785624 w 8305800"/>
              <a:gd name="T1" fmla="*/ 2 h 1439862"/>
              <a:gd name="T2" fmla="*/ 1892816 w 8305800"/>
              <a:gd name="T3" fmla="*/ 2 h 1439862"/>
              <a:gd name="T4" fmla="*/ 0 w 8305800"/>
              <a:gd name="T5" fmla="*/ 2 h 1439862"/>
              <a:gd name="T6" fmla="*/ 1892816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2700">
                <a:solidFill>
                  <a:srgbClr val="FF0000"/>
                </a:solidFill>
                <a:latin typeface="微軟正黑體" panose="020B0604030504040204" pitchFamily="34" charset="-120"/>
              </a:rPr>
              <a:t>臺南市教育局諮詢專線：</a:t>
            </a:r>
            <a:r>
              <a:rPr lang="en-US" altLang="zh-TW" sz="2700">
                <a:solidFill>
                  <a:srgbClr val="FF0000"/>
                </a:solidFill>
                <a:latin typeface="標楷體" panose="03000509000000000000" pitchFamily="65" charset="-120"/>
                <a:ea typeface="標楷體" panose="03000509000000000000" pitchFamily="65" charset="-120"/>
              </a:rPr>
              <a:t>06-2982586</a:t>
            </a:r>
          </a:p>
        </p:txBody>
      </p:sp>
      <p:sp>
        <p:nvSpPr>
          <p:cNvPr id="137228" name="五邊形 17"/>
          <p:cNvSpPr>
            <a:spLocks noChangeArrowheads="1"/>
          </p:cNvSpPr>
          <p:nvPr/>
        </p:nvSpPr>
        <p:spPr bwMode="auto">
          <a:xfrm rot="7740605">
            <a:off x="7429500" y="3253979"/>
            <a:ext cx="520304" cy="217884"/>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400">
              <a:solidFill>
                <a:prstClr val="black"/>
              </a:solidFill>
              <a:latin typeface="Arial" panose="020B0604020202020204" pitchFamily="34" charset="0"/>
              <a:cs typeface="微軟正黑體"/>
            </a:endParaRPr>
          </a:p>
        </p:txBody>
      </p:sp>
      <p:sp>
        <p:nvSpPr>
          <p:cNvPr id="2171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7F238A-A526-4D23-B30B-7F01047BD02C}" type="slidenum">
              <a:rPr kumimoji="0" lang="zh-TW" altLang="en-US" smtClean="0">
                <a:solidFill>
                  <a:srgbClr val="FEFFFF"/>
                </a:solidFill>
                <a:latin typeface="Century Gothic" panose="020B0502020202020204" pitchFamily="34" charset="0"/>
              </a:rPr>
              <a:pPr/>
              <a:t>86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372464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標題 1"/>
          <p:cNvSpPr>
            <a:spLocks noGrp="1"/>
          </p:cNvSpPr>
          <p:nvPr>
            <p:ph type="title"/>
          </p:nvPr>
        </p:nvSpPr>
        <p:spPr>
          <a:xfrm>
            <a:off x="1445419" y="1162050"/>
            <a:ext cx="6684169" cy="648891"/>
          </a:xfrm>
          <a:solidFill>
            <a:srgbClr val="00FFFF"/>
          </a:solidFill>
        </p:spPr>
        <p:txBody>
          <a:bodyPr anchor="b"/>
          <a:lstStyle/>
          <a:p>
            <a:pPr eaLnBrk="1" hangingPunct="1"/>
            <a:r>
              <a:rPr lang="zh-TW" altLang="en-US" dirty="0" smtClean="0">
                <a:solidFill>
                  <a:srgbClr val="0000FF"/>
                </a:solidFill>
              </a:rPr>
              <a:t>適</a:t>
            </a:r>
            <a:r>
              <a:rPr lang="zh-TW" altLang="en-US" dirty="0">
                <a:solidFill>
                  <a:srgbClr val="0000FF"/>
                </a:solidFill>
              </a:rPr>
              <a:t>性入學宣導網</a:t>
            </a:r>
            <a:endParaRPr lang="zh-TW" altLang="en-US" dirty="0"/>
          </a:p>
        </p:txBody>
      </p:sp>
      <p:sp>
        <p:nvSpPr>
          <p:cNvPr id="7" name="標題 1"/>
          <p:cNvSpPr txBox="1">
            <a:spLocks/>
          </p:cNvSpPr>
          <p:nvPr/>
        </p:nvSpPr>
        <p:spPr bwMode="auto">
          <a:xfrm>
            <a:off x="2287191" y="4133850"/>
            <a:ext cx="584239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kumimoji="0" lang="en-US" altLang="zh-TW" sz="2025" b="1" dirty="0">
                <a:solidFill>
                  <a:srgbClr val="0000FF"/>
                </a:solidFill>
                <a:effectLst>
                  <a:outerShdw blurRad="38100" dist="38100" dir="2700000" algn="tl">
                    <a:srgbClr val="000000">
                      <a:alpha val="43137"/>
                    </a:srgbClr>
                  </a:outerShdw>
                </a:effectLst>
              </a:rPr>
              <a:t/>
            </a:r>
            <a:br>
              <a:rPr kumimoji="0" lang="en-US" altLang="zh-TW" sz="2025" b="1" dirty="0">
                <a:solidFill>
                  <a:srgbClr val="0000FF"/>
                </a:solidFill>
                <a:effectLst>
                  <a:outerShdw blurRad="38100" dist="38100" dir="2700000" algn="tl">
                    <a:srgbClr val="000000">
                      <a:alpha val="43137"/>
                    </a:srgbClr>
                  </a:outerShdw>
                </a:effectLst>
              </a:rPr>
            </a:br>
            <a:r>
              <a:rPr kumimoji="0" lang="en-US" altLang="zh-TW" sz="2025" b="1" dirty="0">
                <a:solidFill>
                  <a:srgbClr val="0000FF"/>
                </a:solidFill>
                <a:effectLst>
                  <a:outerShdw blurRad="38100" dist="38100" dir="2700000" algn="tl">
                    <a:srgbClr val="000000">
                      <a:alpha val="43137"/>
                    </a:srgbClr>
                  </a:outerShdw>
                </a:effectLst>
              </a:rPr>
              <a:t/>
            </a:r>
            <a:br>
              <a:rPr kumimoji="0" lang="en-US" altLang="zh-TW" sz="2025" b="1" dirty="0">
                <a:solidFill>
                  <a:srgbClr val="0000FF"/>
                </a:solidFill>
                <a:effectLst>
                  <a:outerShdw blurRad="38100" dist="38100" dir="2700000" algn="tl">
                    <a:srgbClr val="000000">
                      <a:alpha val="43137"/>
                    </a:srgbClr>
                  </a:outerShdw>
                </a:effectLst>
              </a:rPr>
            </a:br>
            <a:r>
              <a:rPr kumimoji="0" lang="en-US" altLang="zh-TW" sz="2025" b="1" dirty="0">
                <a:solidFill>
                  <a:srgbClr val="0000FF"/>
                </a:solidFill>
                <a:effectLst>
                  <a:outerShdw blurRad="38100" dist="38100" dir="2700000" algn="tl">
                    <a:srgbClr val="000000">
                      <a:alpha val="43137"/>
                    </a:srgbClr>
                  </a:outerShdw>
                </a:effectLst>
              </a:rPr>
              <a:t/>
            </a:r>
            <a:br>
              <a:rPr kumimoji="0" lang="en-US" altLang="zh-TW" sz="2025" b="1" dirty="0">
                <a:solidFill>
                  <a:srgbClr val="0000FF"/>
                </a:solidFill>
                <a:effectLst>
                  <a:outerShdw blurRad="38100" dist="38100" dir="2700000" algn="tl">
                    <a:srgbClr val="000000">
                      <a:alpha val="43137"/>
                    </a:srgbClr>
                  </a:outerShdw>
                </a:effectLst>
              </a:rPr>
            </a:br>
            <a:r>
              <a:rPr kumimoji="0" lang="en-US" altLang="zh-TW" sz="2025" b="1" dirty="0">
                <a:solidFill>
                  <a:srgbClr val="0000FF"/>
                </a:solidFill>
                <a:effectLst>
                  <a:outerShdw blurRad="38100" dist="38100" dir="2700000" algn="tl">
                    <a:srgbClr val="000000">
                      <a:alpha val="43137"/>
                    </a:srgbClr>
                  </a:outerShdw>
                </a:effectLst>
              </a:rPr>
              <a:t/>
            </a:r>
            <a:br>
              <a:rPr kumimoji="0" lang="en-US" altLang="zh-TW" sz="2025" b="1" dirty="0">
                <a:solidFill>
                  <a:srgbClr val="0000FF"/>
                </a:solidFill>
                <a:effectLst>
                  <a:outerShdw blurRad="38100" dist="38100" dir="2700000" algn="tl">
                    <a:srgbClr val="000000">
                      <a:alpha val="43137"/>
                    </a:srgbClr>
                  </a:outerShdw>
                </a:effectLst>
              </a:rPr>
            </a:br>
            <a:r>
              <a:rPr kumimoji="0" lang="en-US" altLang="zh-TW" b="1" dirty="0">
                <a:solidFill>
                  <a:srgbClr val="0000FF"/>
                </a:solidFill>
                <a:effectLst>
                  <a:outerShdw blurRad="38100" dist="38100" dir="2700000" algn="tl">
                    <a:srgbClr val="000000">
                      <a:alpha val="43137"/>
                    </a:srgbClr>
                  </a:outerShdw>
                </a:effectLst>
              </a:rPr>
              <a:t>(http://</a:t>
            </a:r>
            <a:r>
              <a:rPr kumimoji="0" lang="en-US" altLang="zh-TW" b="1" dirty="0">
                <a:solidFill>
                  <a:srgbClr val="0000FF"/>
                </a:solidFill>
                <a:effectLst>
                  <a:outerShdw blurRad="38100" dist="38100" dir="2700000" algn="tl">
                    <a:srgbClr val="000000">
                      <a:alpha val="43137"/>
                    </a:srgbClr>
                  </a:outerShdw>
                </a:effectLst>
                <a:hlinkClick r:id="rId2"/>
              </a:rPr>
              <a:t>adapt.k12ea.gov.tw</a:t>
            </a:r>
            <a:r>
              <a:rPr kumimoji="0" lang="en-US" altLang="zh-TW" b="1" dirty="0">
                <a:solidFill>
                  <a:srgbClr val="0000FF"/>
                </a:solidFill>
                <a:effectLst>
                  <a:outerShdw blurRad="38100" dist="38100" dir="2700000" algn="tl">
                    <a:srgbClr val="000000">
                      <a:alpha val="43137"/>
                    </a:srgbClr>
                  </a:outerShdw>
                </a:effectLst>
              </a:rPr>
              <a:t>/)</a:t>
            </a:r>
            <a:endParaRPr kumimoji="0" lang="zh-TW" altLang="en-US" dirty="0"/>
          </a:p>
        </p:txBody>
      </p:sp>
      <p:pic>
        <p:nvPicPr>
          <p:cNvPr id="219140" name="圖片 7"/>
          <p:cNvPicPr>
            <a:picLocks noChangeAspect="1" noChangeArrowheads="1"/>
          </p:cNvPicPr>
          <p:nvPr/>
        </p:nvPicPr>
        <p:blipFill>
          <a:blip r:embed="rId3" cstate="print">
            <a:extLst>
              <a:ext uri="{28A0092B-C50C-407E-A947-70E740481C1C}">
                <a14:useLocalDpi xmlns:a14="http://schemas.microsoft.com/office/drawing/2010/main" val="0"/>
              </a:ext>
            </a:extLst>
          </a:blip>
          <a:srcRect l="2776" t="8072" r="984" b="8058"/>
          <a:stretch>
            <a:fillRect/>
          </a:stretch>
        </p:blipFill>
        <p:spPr bwMode="auto">
          <a:xfrm>
            <a:off x="1445419" y="1800225"/>
            <a:ext cx="668416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6610017-33B7-45A1-8079-9BB922ED043E}" type="slidenum">
              <a:rPr kumimoji="0" lang="zh-TW" altLang="en-US" smtClean="0">
                <a:solidFill>
                  <a:srgbClr val="FEFFFF"/>
                </a:solidFill>
                <a:latin typeface="Century Gothic" panose="020B0502020202020204" pitchFamily="34" charset="0"/>
              </a:rPr>
              <a:pPr/>
              <a:t>87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309774653"/>
      </p:ext>
    </p:extLst>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標題 1"/>
          <p:cNvSpPr>
            <a:spLocks noGrp="1"/>
          </p:cNvSpPr>
          <p:nvPr>
            <p:ph type="title"/>
          </p:nvPr>
        </p:nvSpPr>
        <p:spPr>
          <a:xfrm>
            <a:off x="1576388" y="1271588"/>
            <a:ext cx="6684169" cy="648891"/>
          </a:xfrm>
          <a:solidFill>
            <a:srgbClr val="00FFFF"/>
          </a:solidFill>
        </p:spPr>
        <p:txBody>
          <a:bodyPr anchor="b"/>
          <a:lstStyle/>
          <a:p>
            <a:pPr defTabSz="456010"/>
            <a:r>
              <a:rPr lang="zh-TW" altLang="en-US" dirty="0" smtClean="0">
                <a:solidFill>
                  <a:srgbClr val="0000FF"/>
                </a:solidFill>
              </a:rPr>
              <a:t>技</a:t>
            </a:r>
            <a:r>
              <a:rPr lang="zh-TW" altLang="en-US" dirty="0">
                <a:solidFill>
                  <a:srgbClr val="0000FF"/>
                </a:solidFill>
              </a:rPr>
              <a:t>職教育相關資訊</a:t>
            </a:r>
          </a:p>
        </p:txBody>
      </p:sp>
      <p:sp>
        <p:nvSpPr>
          <p:cNvPr id="16387" name="內容版面配置區 2"/>
          <p:cNvSpPr>
            <a:spLocks noGrp="1"/>
          </p:cNvSpPr>
          <p:nvPr>
            <p:ph idx="1"/>
          </p:nvPr>
        </p:nvSpPr>
        <p:spPr>
          <a:xfrm>
            <a:off x="1485900" y="2057401"/>
            <a:ext cx="6272213" cy="3394472"/>
          </a:xfrm>
        </p:spPr>
        <p:txBody>
          <a:bodyPr/>
          <a:lstStyle/>
          <a:p>
            <a:pPr>
              <a:defRPr/>
            </a:pPr>
            <a:r>
              <a:rPr lang="zh-TW" altLang="en-US" dirty="0">
                <a:latin typeface="Times New Roman" panose="02020603050405020304" pitchFamily="18" charset="0"/>
                <a:ea typeface="超研澤粗黑" panose="02010609010101010101" pitchFamily="49" charset="-120"/>
                <a:cs typeface="Times New Roman" panose="02020603050405020304" pitchFamily="18" charset="0"/>
                <a:hlinkClick r:id="rId2"/>
              </a:rPr>
              <a:t>十二年國教資訊網</a:t>
            </a:r>
            <a:endParaRPr lang="en-US" altLang="zh-TW" dirty="0">
              <a:latin typeface="Times New Roman" panose="02020603050405020304" pitchFamily="18" charset="0"/>
              <a:ea typeface="超研澤粗黑" panose="02010609010101010101" pitchFamily="49" charset="-120"/>
              <a:cs typeface="Times New Roman" panose="02020603050405020304" pitchFamily="18" charset="0"/>
              <a:hlinkClick r:id="rId3"/>
            </a:endParaRPr>
          </a:p>
          <a:p>
            <a:pPr>
              <a:defRPr/>
            </a:pPr>
            <a:r>
              <a:rPr lang="zh-TW" altLang="en-US" dirty="0">
                <a:latin typeface="Times New Roman" panose="02020603050405020304" pitchFamily="18" charset="0"/>
                <a:ea typeface="超研澤粗黑" panose="02010609010101010101" pitchFamily="49" charset="-120"/>
                <a:cs typeface="Times New Roman" panose="02020603050405020304" pitchFamily="18" charset="0"/>
                <a:hlinkClick r:id="rId4"/>
              </a:rPr>
              <a:t>技職教育宣導網</a:t>
            </a:r>
            <a:r>
              <a:rPr lang="zh-TW" altLang="en-US" dirty="0">
                <a:latin typeface="Times New Roman" panose="02020603050405020304" pitchFamily="18" charset="0"/>
                <a:ea typeface="超研澤粗黑" panose="02010609010101010101" pitchFamily="49" charset="-120"/>
                <a:cs typeface="Times New Roman" panose="02020603050405020304" pitchFamily="18" charset="0"/>
              </a:rPr>
              <a:t> </a:t>
            </a:r>
            <a:r>
              <a:rPr lang="en-US" altLang="zh-TW" dirty="0">
                <a:latin typeface="Times New Roman" panose="02020603050405020304" pitchFamily="18" charset="0"/>
                <a:ea typeface="超研澤粗黑" panose="02010609010101010101" pitchFamily="49" charset="-120"/>
                <a:cs typeface="Times New Roman" panose="02020603050405020304" pitchFamily="18" charset="0"/>
              </a:rPr>
              <a:t>(</a:t>
            </a:r>
            <a:r>
              <a:rPr lang="zh-TW" altLang="en-US" dirty="0">
                <a:latin typeface="Times New Roman" panose="02020603050405020304" pitchFamily="18" charset="0"/>
                <a:ea typeface="超研澤粗黑" panose="02010609010101010101" pitchFamily="49" charset="-120"/>
                <a:cs typeface="Times New Roman" panose="02020603050405020304" pitchFamily="18" charset="0"/>
                <a:hlinkClick r:id="rId5"/>
              </a:rPr>
              <a:t>技職教育宣導影片</a:t>
            </a:r>
            <a:r>
              <a:rPr lang="en-US" altLang="zh-TW" dirty="0">
                <a:latin typeface="Times New Roman" panose="02020603050405020304" pitchFamily="18" charset="0"/>
                <a:ea typeface="超研澤粗黑" panose="02010609010101010101" pitchFamily="49" charset="-120"/>
                <a:cs typeface="Times New Roman" panose="02020603050405020304" pitchFamily="18" charset="0"/>
              </a:rPr>
              <a:t>)</a:t>
            </a:r>
          </a:p>
          <a:p>
            <a:pPr>
              <a:defRPr/>
            </a:pPr>
            <a:r>
              <a:rPr lang="zh-TW" altLang="en-US" dirty="0">
                <a:latin typeface="Times New Roman" panose="02020603050405020304" pitchFamily="18" charset="0"/>
                <a:ea typeface="超研澤粗黑" panose="02010609010101010101" pitchFamily="49" charset="-120"/>
                <a:cs typeface="Times New Roman" panose="02020603050405020304" pitchFamily="18" charset="0"/>
              </a:rPr>
              <a:t>高職</a:t>
            </a:r>
            <a:r>
              <a:rPr lang="en-US" altLang="zh-TW" b="1" dirty="0">
                <a:latin typeface="Times New Roman" panose="02020603050405020304" pitchFamily="18" charset="0"/>
                <a:ea typeface="超研澤粗黑" panose="02010609010101010101" pitchFamily="49" charset="-120"/>
                <a:cs typeface="Times New Roman" panose="02020603050405020304" pitchFamily="18" charset="0"/>
              </a:rPr>
              <a:t>15</a:t>
            </a:r>
            <a:r>
              <a:rPr lang="zh-TW" altLang="en-US" dirty="0">
                <a:latin typeface="Times New Roman" panose="02020603050405020304" pitchFamily="18" charset="0"/>
                <a:ea typeface="超研澤粗黑" panose="02010609010101010101" pitchFamily="49" charset="-120"/>
                <a:cs typeface="Times New Roman" panose="02020603050405020304" pitchFamily="18" charset="0"/>
              </a:rPr>
              <a:t>群科中心網站</a:t>
            </a:r>
            <a:r>
              <a:rPr lang="zh-TW" altLang="en-US" dirty="0">
                <a:latin typeface="Times New Roman" panose="02020603050405020304" pitchFamily="18" charset="0"/>
                <a:ea typeface="超研澤粗黑" panose="02010609010101010101" pitchFamily="49" charset="-120"/>
                <a:cs typeface="Times New Roman" panose="02020603050405020304" pitchFamily="18" charset="0"/>
                <a:sym typeface="Wingdings" panose="05000000000000000000" pitchFamily="2" charset="2"/>
              </a:rPr>
              <a:t></a:t>
            </a:r>
            <a:r>
              <a:rPr lang="zh-TW" altLang="en-US" dirty="0">
                <a:latin typeface="Times New Roman" panose="02020603050405020304" pitchFamily="18" charset="0"/>
                <a:ea typeface="超研澤粗黑" panose="02010609010101010101" pitchFamily="49" charset="-120"/>
                <a:cs typeface="Times New Roman" panose="02020603050405020304" pitchFamily="18" charset="0"/>
                <a:hlinkClick r:id="rId6"/>
              </a:rPr>
              <a:t>群科課程推動工作圈</a:t>
            </a:r>
            <a:endParaRPr lang="en-US" altLang="zh-TW" dirty="0">
              <a:latin typeface="Times New Roman" panose="02020603050405020304" pitchFamily="18" charset="0"/>
              <a:ea typeface="超研澤粗黑" panose="02010609010101010101" pitchFamily="49" charset="-120"/>
              <a:cs typeface="Times New Roman" panose="02020603050405020304" pitchFamily="18" charset="0"/>
            </a:endParaRPr>
          </a:p>
          <a:p>
            <a:pPr>
              <a:defRPr/>
            </a:pPr>
            <a:r>
              <a:rPr lang="zh-TW" altLang="en-US" dirty="0">
                <a:latin typeface="Times New Roman" panose="02020603050405020304" pitchFamily="18" charset="0"/>
                <a:ea typeface="超研澤粗黑" panose="02010609010101010101" pitchFamily="49" charset="-120"/>
                <a:cs typeface="Times New Roman" panose="02020603050405020304" pitchFamily="18" charset="0"/>
                <a:hlinkClick r:id="rId7"/>
              </a:rPr>
              <a:t>高職群科課程資訊網</a:t>
            </a:r>
            <a:endParaRPr lang="en-US" altLang="zh-TW" dirty="0">
              <a:latin typeface="Times New Roman" panose="02020603050405020304" pitchFamily="18" charset="0"/>
              <a:ea typeface="超研澤粗黑" panose="02010609010101010101" pitchFamily="49" charset="-120"/>
              <a:cs typeface="Times New Roman" panose="02020603050405020304" pitchFamily="18" charset="0"/>
            </a:endParaRPr>
          </a:p>
          <a:p>
            <a:pPr>
              <a:defRPr/>
            </a:pPr>
            <a:r>
              <a:rPr lang="zh-TW" altLang="en-US" dirty="0">
                <a:latin typeface="Times New Roman" panose="02020603050405020304" pitchFamily="18" charset="0"/>
                <a:ea typeface="超研澤粗黑" panose="02010609010101010101" pitchFamily="49" charset="-120"/>
                <a:cs typeface="Times New Roman" panose="02020603050405020304" pitchFamily="18" charset="0"/>
                <a:sym typeface="Wingdings"/>
              </a:rPr>
              <a:t>技專校院招生策進總會</a:t>
            </a:r>
            <a:endParaRPr lang="en-US" altLang="zh-TW" dirty="0">
              <a:latin typeface="Times New Roman" panose="02020603050405020304" pitchFamily="18" charset="0"/>
              <a:ea typeface="超研澤粗黑" panose="02010609010101010101" pitchFamily="49" charset="-120"/>
              <a:cs typeface="Times New Roman" panose="02020603050405020304" pitchFamily="18" charset="0"/>
              <a:sym typeface="Wingdings"/>
            </a:endParaRPr>
          </a:p>
          <a:p>
            <a:pPr>
              <a:defRPr/>
            </a:pPr>
            <a:r>
              <a:rPr lang="zh-TW" altLang="en-US" dirty="0">
                <a:latin typeface="Times New Roman" panose="02020603050405020304" pitchFamily="18" charset="0"/>
                <a:ea typeface="超研澤粗黑" panose="02010609010101010101" pitchFamily="49" charset="-120"/>
                <a:cs typeface="Times New Roman" panose="02020603050405020304" pitchFamily="18" charset="0"/>
                <a:sym typeface="Wingdings"/>
              </a:rPr>
              <a:t>各校網站或宣導資料</a:t>
            </a:r>
            <a:endParaRPr lang="en-US" altLang="zh-TW" b="1" spc="38" dirty="0">
              <a:ln w="11430"/>
              <a:solidFill>
                <a:srgbClr val="006600"/>
              </a:solidFill>
              <a:effectLst>
                <a:outerShdw blurRad="76200" dist="50800" dir="5400000" algn="tl" rotWithShape="0">
                  <a:srgbClr val="000000">
                    <a:alpha val="65000"/>
                  </a:srgbClr>
                </a:outerShdw>
              </a:effectLst>
              <a:ea typeface="超研澤粗黑" panose="02010609010101010101" pitchFamily="49" charset="-120"/>
              <a:cs typeface="Segoe UI" pitchFamily="34" charset="0"/>
              <a:sym typeface="Wingdings"/>
            </a:endParaRPr>
          </a:p>
          <a:p>
            <a:pPr>
              <a:defRPr/>
            </a:pPr>
            <a:endParaRPr lang="zh-TW" altLang="en-US" dirty="0">
              <a:latin typeface="Times New Roman" panose="02020603050405020304" pitchFamily="18" charset="0"/>
              <a:ea typeface="超研澤粗黑" panose="02010609010101010101" pitchFamily="49" charset="-120"/>
              <a:cs typeface="Times New Roman" panose="02020603050405020304" pitchFamily="18" charset="0"/>
            </a:endParaRPr>
          </a:p>
        </p:txBody>
      </p:sp>
      <p:sp>
        <p:nvSpPr>
          <p:cNvPr id="2201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624EDFA-B3F7-416A-92B8-B0B0CA0043A9}" type="slidenum">
              <a:rPr kumimoji="0" lang="zh-TW" altLang="en-US" smtClean="0">
                <a:solidFill>
                  <a:srgbClr val="FEFFFF"/>
                </a:solidFill>
                <a:latin typeface="Century Gothic" panose="020B0502020202020204" pitchFamily="34" charset="0"/>
              </a:rPr>
              <a:pPr/>
              <a:t>88</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516743848"/>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840707" y="964406"/>
            <a:ext cx="6480572" cy="6477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3000" dirty="0" smtClean="0">
                <a:solidFill>
                  <a:srgbClr val="0000FF"/>
                </a:solidFill>
                <a:latin typeface="標楷體" panose="03000509000000000000" pitchFamily="65" charset="-120"/>
                <a:ea typeface="標楷體" panose="03000509000000000000" pitchFamily="65" charset="-120"/>
              </a:rPr>
              <a:t>技</a:t>
            </a:r>
            <a:r>
              <a:rPr kumimoji="0" lang="zh-TW" altLang="en-US" sz="3000" dirty="0">
                <a:solidFill>
                  <a:srgbClr val="0000FF"/>
                </a:solidFill>
                <a:latin typeface="標楷體" panose="03000509000000000000" pitchFamily="65" charset="-120"/>
                <a:ea typeface="標楷體" panose="03000509000000000000" pitchFamily="65" charset="-120"/>
              </a:rPr>
              <a:t>專校院招生策進總會網站</a:t>
            </a: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89</a:t>
            </a:fld>
            <a:endParaRPr kumimoji="0" lang="zh-TW" altLang="en-US" smtClean="0">
              <a:solidFill>
                <a:srgbClr val="FEFFFF"/>
              </a:solidFill>
              <a:latin typeface="Century Gothic" panose="020B0502020202020204"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263313131"/>
              </p:ext>
            </p:extLst>
          </p:nvPr>
        </p:nvGraphicFramePr>
        <p:xfrm>
          <a:off x="1115616" y="2492896"/>
          <a:ext cx="6686550" cy="1653540"/>
        </p:xfrm>
        <a:graphic>
          <a:graphicData uri="http://schemas.openxmlformats.org/drawingml/2006/table">
            <a:tbl>
              <a:tblPr/>
              <a:tblGrid>
                <a:gridCol w="6686550">
                  <a:extLst>
                    <a:ext uri="{9D8B030D-6E8A-4147-A177-3AD203B41FA5}">
                      <a16:colId xmlns:a16="http://schemas.microsoft.com/office/drawing/2014/main" val="986948911"/>
                    </a:ext>
                  </a:extLst>
                </a:gridCol>
              </a:tblGrid>
              <a:tr h="1645920">
                <a:tc>
                  <a:txBody>
                    <a:bodyPr/>
                    <a:lstStyle/>
                    <a:p>
                      <a:r>
                        <a:rPr lang="en-US" sz="1400" u="none" strike="noStrike" dirty="0">
                          <a:solidFill>
                            <a:srgbClr val="9B682F"/>
                          </a:solidFill>
                          <a:effectLst/>
                          <a:latin typeface="微軟正黑體" panose="020B0604030504040204" pitchFamily="34" charset="-120"/>
                          <a:ea typeface="微軟正黑體" panose="020B0604030504040204" pitchFamily="34" charset="-120"/>
                          <a:hlinkClick r:id="rId2"/>
                        </a:rPr>
                        <a:t/>
                      </a:r>
                      <a:br>
                        <a:rPr lang="en-US" sz="1400" u="none" strike="noStrike" dirty="0">
                          <a:solidFill>
                            <a:srgbClr val="9B682F"/>
                          </a:solidFill>
                          <a:effectLst/>
                          <a:latin typeface="微軟正黑體" panose="020B0604030504040204" pitchFamily="34" charset="-120"/>
                          <a:ea typeface="微軟正黑體" panose="020B0604030504040204" pitchFamily="34" charset="-120"/>
                          <a:hlinkClick r:id="rId2"/>
                        </a:rPr>
                      </a:br>
                      <a:r>
                        <a:rPr lang="en-US" sz="3000" u="none" strike="noStrike" dirty="0" smtClean="0">
                          <a:solidFill>
                            <a:srgbClr val="9B682F"/>
                          </a:solidFill>
                          <a:effectLst/>
                          <a:latin typeface="微軟正黑體" panose="020B0604030504040204" pitchFamily="34" charset="-120"/>
                          <a:ea typeface="微軟正黑體" panose="020B0604030504040204" pitchFamily="34" charset="-120"/>
                        </a:rPr>
                        <a:t>https://www.jctv.ntut.edu.tw/nenter5/contents.php?academicYear=107&amp;subId=221</a:t>
                      </a:r>
                      <a:endParaRPr lang="en-US" sz="3000" dirty="0">
                        <a:effectLst/>
                      </a:endParaRPr>
                    </a:p>
                  </a:txBody>
                  <a:tcPr marL="68580" marR="68580" marT="34290" marB="34290" anchor="ctr">
                    <a:lnL>
                      <a:noFill/>
                    </a:lnL>
                    <a:lnR>
                      <a:noFill/>
                    </a:lnR>
                    <a:lnT>
                      <a:noFill/>
                    </a:lnT>
                    <a:lnB>
                      <a:noFill/>
                    </a:lnB>
                    <a:solidFill>
                      <a:srgbClr val="FFFFFF"/>
                    </a:solidFill>
                  </a:tcPr>
                </a:tc>
                <a:extLst>
                  <a:ext uri="{0D108BD9-81ED-4DB2-BD59-A6C34878D82A}">
                    <a16:rowId xmlns:a16="http://schemas.microsoft.com/office/drawing/2014/main" val="1536212527"/>
                  </a:ext>
                </a:extLst>
              </a:tr>
            </a:tbl>
          </a:graphicData>
        </a:graphic>
      </p:graphicFrame>
    </p:spTree>
    <p:extLst>
      <p:ext uri="{BB962C8B-B14F-4D97-AF65-F5344CB8AC3E}">
        <p14:creationId xmlns:p14="http://schemas.microsoft.com/office/powerpoint/2010/main" val="3383286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
          </p:nvPr>
        </p:nvSpPr>
        <p:spPr/>
        <p:txBody>
          <a:bodyPr/>
          <a:lstStyle/>
          <a:p>
            <a:endParaRPr lang="zh-TW" altLang="en-US"/>
          </a:p>
        </p:txBody>
      </p:sp>
      <p:pic>
        <p:nvPicPr>
          <p:cNvPr id="4" name="圖片 3"/>
          <p:cNvPicPr>
            <a:picLocks noChangeAspect="1"/>
          </p:cNvPicPr>
          <p:nvPr/>
        </p:nvPicPr>
        <p:blipFill rotWithShape="1">
          <a:blip r:embed="rId2"/>
          <a:srcRect l="9751" t="13335" r="40744" b="18658"/>
          <a:stretch/>
        </p:blipFill>
        <p:spPr>
          <a:xfrm>
            <a:off x="468262" y="620688"/>
            <a:ext cx="7456537" cy="5761870"/>
          </a:xfrm>
          <a:prstGeom prst="rect">
            <a:avLst/>
          </a:prstGeom>
        </p:spPr>
      </p:pic>
    </p:spTree>
    <p:extLst>
      <p:ext uri="{BB962C8B-B14F-4D97-AF65-F5344CB8AC3E}">
        <p14:creationId xmlns:p14="http://schemas.microsoft.com/office/powerpoint/2010/main" val="3728721017"/>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0644" y="476672"/>
            <a:ext cx="6684169" cy="1450951"/>
          </a:xfrm>
          <a:solidFill>
            <a:srgbClr val="00FFFF"/>
          </a:solidFill>
        </p:spPr>
        <p:txBody>
          <a:bodyPr>
            <a:normAutofit fontScale="90000"/>
          </a:bodyPr>
          <a:lstStyle/>
          <a:p>
            <a:pPr>
              <a:defRPr/>
            </a:pPr>
            <a:r>
              <a:rPr lang="zh-TW" altLang="en-US" sz="3200" dirty="0" smtClean="0"/>
              <a:t>臺</a:t>
            </a:r>
            <a:r>
              <a:rPr lang="zh-TW" altLang="en-US" sz="3200" dirty="0"/>
              <a:t>南區高級中等學校免試入學暨特色招生考試分發入學志願選填網站</a:t>
            </a:r>
            <a:r>
              <a:rPr lang="en-US" altLang="zh-TW" sz="3200" dirty="0"/>
              <a:t/>
            </a:r>
            <a:br>
              <a:rPr lang="en-US" altLang="zh-TW" sz="3200" dirty="0"/>
            </a:br>
            <a:r>
              <a:rPr lang="en-US" altLang="zh-TW" sz="3200" dirty="0"/>
              <a:t>https://tn.entry.edu.tw</a:t>
            </a:r>
            <a:endParaRPr lang="zh-TW" altLang="en-US" sz="3200" dirty="0"/>
          </a:p>
        </p:txBody>
      </p:sp>
      <p:pic>
        <p:nvPicPr>
          <p:cNvPr id="223235" name="圖片 6"/>
          <p:cNvPicPr>
            <a:picLocks noChangeAspect="1" noChangeArrowheads="1"/>
          </p:cNvPicPr>
          <p:nvPr/>
        </p:nvPicPr>
        <p:blipFill>
          <a:blip r:embed="rId2">
            <a:extLst>
              <a:ext uri="{28A0092B-C50C-407E-A947-70E740481C1C}">
                <a14:useLocalDpi xmlns:a14="http://schemas.microsoft.com/office/drawing/2010/main" val="0"/>
              </a:ext>
            </a:extLst>
          </a:blip>
          <a:srcRect l="17693" t="11577" r="18034" b="34769"/>
          <a:stretch>
            <a:fillRect/>
          </a:stretch>
        </p:blipFill>
        <p:spPr bwMode="auto">
          <a:xfrm>
            <a:off x="1331119" y="2505075"/>
            <a:ext cx="6974681"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7213" indent="-214313">
              <a:defRPr kumimoji="1">
                <a:solidFill>
                  <a:schemeClr val="tx1"/>
                </a:solidFill>
                <a:latin typeface="Arial" panose="020B0604020202020204" pitchFamily="34" charset="0"/>
                <a:ea typeface="微軟正黑體" panose="020B0604030504040204" pitchFamily="34" charset="-120"/>
              </a:defRPr>
            </a:lvl2pPr>
            <a:lvl3pPr marL="857250" indent="-171450">
              <a:defRPr kumimoji="1">
                <a:solidFill>
                  <a:schemeClr val="tx1"/>
                </a:solidFill>
                <a:latin typeface="Arial" panose="020B0604020202020204" pitchFamily="34" charset="0"/>
                <a:ea typeface="微軟正黑體" panose="020B0604030504040204" pitchFamily="34" charset="-120"/>
              </a:defRPr>
            </a:lvl3pPr>
            <a:lvl4pPr marL="1200150" indent="-171450">
              <a:defRPr kumimoji="1">
                <a:solidFill>
                  <a:schemeClr val="tx1"/>
                </a:solidFill>
                <a:latin typeface="Arial" panose="020B0604020202020204" pitchFamily="34" charset="0"/>
                <a:ea typeface="微軟正黑體" panose="020B0604030504040204" pitchFamily="34" charset="-120"/>
              </a:defRPr>
            </a:lvl4pPr>
            <a:lvl5pPr marL="1543050" indent="-171450">
              <a:defRPr kumimoji="1">
                <a:solidFill>
                  <a:schemeClr val="tx1"/>
                </a:solidFill>
                <a:latin typeface="Arial" panose="020B0604020202020204" pitchFamily="34" charset="0"/>
                <a:ea typeface="微軟正黑體" panose="020B0604030504040204" pitchFamily="34" charset="-120"/>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B8851C-D58C-4D6C-8FCA-85BADC11C128}" type="slidenum">
              <a:rPr kumimoji="0" lang="zh-TW" altLang="en-US" smtClean="0">
                <a:solidFill>
                  <a:srgbClr val="FEFFFF"/>
                </a:solidFill>
                <a:latin typeface="Century Gothic" panose="020B0502020202020204" pitchFamily="34" charset="0"/>
              </a:rPr>
              <a:pPr/>
              <a:t>90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93346617"/>
      </p:ext>
    </p:extLst>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4851"/>
          <a:stretch/>
        </p:blipFill>
        <p:spPr>
          <a:xfrm>
            <a:off x="395536" y="188640"/>
            <a:ext cx="3857625" cy="6525344"/>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t="4150"/>
          <a:stretch/>
        </p:blipFill>
        <p:spPr>
          <a:xfrm>
            <a:off x="4499992" y="245242"/>
            <a:ext cx="3857625" cy="6573406"/>
          </a:xfrm>
          <a:prstGeom prst="rect">
            <a:avLst/>
          </a:prstGeom>
        </p:spPr>
      </p:pic>
    </p:spTree>
    <p:extLst>
      <p:ext uri="{BB962C8B-B14F-4D97-AF65-F5344CB8AC3E}">
        <p14:creationId xmlns:p14="http://schemas.microsoft.com/office/powerpoint/2010/main" val="34708142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3200" t="6001" r="27992" b="5990"/>
          <a:stretch/>
        </p:blipFill>
        <p:spPr>
          <a:xfrm>
            <a:off x="1187624" y="268220"/>
            <a:ext cx="6408712" cy="6557752"/>
          </a:xfrm>
          <a:prstGeom prst="rect">
            <a:avLst/>
          </a:prstGeom>
        </p:spPr>
      </p:pic>
    </p:spTree>
    <p:extLst>
      <p:ext uri="{BB962C8B-B14F-4D97-AF65-F5344CB8AC3E}">
        <p14:creationId xmlns:p14="http://schemas.microsoft.com/office/powerpoint/2010/main" val="7055049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nvPr>
        </p:nvGraphicFramePr>
        <p:xfrm>
          <a:off x="-937120" y="332656"/>
          <a:ext cx="10081120"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0518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6400" t="2001" r="7190" b="11990"/>
          <a:stretch/>
        </p:blipFill>
        <p:spPr>
          <a:xfrm>
            <a:off x="683568" y="620688"/>
            <a:ext cx="7776864" cy="6192688"/>
          </a:xfrm>
          <a:prstGeom prst="rect">
            <a:avLst/>
          </a:prstGeom>
        </p:spPr>
      </p:pic>
    </p:spTree>
    <p:extLst>
      <p:ext uri="{BB962C8B-B14F-4D97-AF65-F5344CB8AC3E}">
        <p14:creationId xmlns:p14="http://schemas.microsoft.com/office/powerpoint/2010/main" val="173086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圓角矩形 25"/>
          <p:cNvSpPr/>
          <p:nvPr/>
        </p:nvSpPr>
        <p:spPr>
          <a:xfrm>
            <a:off x="529569" y="1854541"/>
            <a:ext cx="8496944" cy="3898195"/>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a:solidFill>
                <a:srgbClr val="FFFFFF"/>
              </a:solidFill>
            </a:endParaRPr>
          </a:p>
        </p:txBody>
      </p:sp>
      <p:sp>
        <p:nvSpPr>
          <p:cNvPr id="102405" name="投影片編號版面配置區 1"/>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1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fld id="{46F4FAAF-7EB2-44A8-9C80-8A9EB2D9B966}" type="slidenum">
              <a:rPr lang="zh-TW" altLang="en-US">
                <a:solidFill>
                  <a:srgbClr val="FEFFFF"/>
                </a:solidFill>
              </a:rPr>
              <a:pPr>
                <a:spcBef>
                  <a:spcPct val="0"/>
                </a:spcBef>
                <a:buClrTx/>
                <a:buFontTx/>
                <a:buNone/>
                <a:defRPr/>
              </a:pPr>
              <a:t>95</a:t>
            </a:fld>
            <a:endParaRPr lang="zh-TW" altLang="en-US">
              <a:solidFill>
                <a:srgbClr val="FEFFFF"/>
              </a:solidFill>
            </a:endParaRPr>
          </a:p>
        </p:txBody>
      </p:sp>
      <p:sp>
        <p:nvSpPr>
          <p:cNvPr id="49158" name="AutoShape 817"/>
          <p:cNvSpPr>
            <a:spLocks noChangeArrowheads="1"/>
          </p:cNvSpPr>
          <p:nvPr/>
        </p:nvSpPr>
        <p:spPr bwMode="auto">
          <a:xfrm>
            <a:off x="915988" y="4584701"/>
            <a:ext cx="1630362" cy="1166813"/>
          </a:xfrm>
          <a:prstGeom prst="cube">
            <a:avLst>
              <a:gd name="adj" fmla="val 47000"/>
            </a:avLst>
          </a:prstGeom>
          <a:gradFill rotWithShape="1">
            <a:gsLst>
              <a:gs pos="0">
                <a:srgbClr val="FF99CC"/>
              </a:gs>
              <a:gs pos="100000">
                <a:srgbClr val="76475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59" name="AutoShape 818"/>
          <p:cNvSpPr>
            <a:spLocks noChangeArrowheads="1"/>
          </p:cNvSpPr>
          <p:nvPr/>
        </p:nvSpPr>
        <p:spPr bwMode="auto">
          <a:xfrm>
            <a:off x="1517650" y="3417888"/>
            <a:ext cx="1631950" cy="1166812"/>
          </a:xfrm>
          <a:prstGeom prst="cube">
            <a:avLst>
              <a:gd name="adj" fmla="val 47000"/>
            </a:avLst>
          </a:prstGeom>
          <a:gradFill rotWithShape="1">
            <a:gsLst>
              <a:gs pos="0">
                <a:srgbClr val="FF0381"/>
              </a:gs>
              <a:gs pos="100000">
                <a:srgbClr val="76013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60" name="AutoShape 819"/>
          <p:cNvSpPr>
            <a:spLocks noChangeArrowheads="1"/>
          </p:cNvSpPr>
          <p:nvPr/>
        </p:nvSpPr>
        <p:spPr bwMode="auto">
          <a:xfrm>
            <a:off x="2125663" y="2252663"/>
            <a:ext cx="1631950" cy="1166812"/>
          </a:xfrm>
          <a:prstGeom prst="cube">
            <a:avLst>
              <a:gd name="adj" fmla="val 47000"/>
            </a:avLst>
          </a:prstGeom>
          <a:gradFill rotWithShape="1">
            <a:gsLst>
              <a:gs pos="0">
                <a:srgbClr val="A20051"/>
              </a:gs>
              <a:gs pos="100000">
                <a:srgbClr val="4B002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61" name="AutoShape 805"/>
          <p:cNvSpPr>
            <a:spLocks noChangeArrowheads="1"/>
          </p:cNvSpPr>
          <p:nvPr/>
        </p:nvSpPr>
        <p:spPr bwMode="auto">
          <a:xfrm>
            <a:off x="1981200" y="4584700"/>
            <a:ext cx="3309938" cy="1168400"/>
          </a:xfrm>
          <a:prstGeom prst="cube">
            <a:avLst>
              <a:gd name="adj" fmla="val 47000"/>
            </a:avLst>
          </a:prstGeom>
          <a:gradFill rotWithShape="1">
            <a:gsLst>
              <a:gs pos="0">
                <a:srgbClr val="FFCC00"/>
              </a:gs>
              <a:gs pos="100000">
                <a:srgbClr val="765E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62" name="AutoShape 806"/>
          <p:cNvSpPr>
            <a:spLocks noChangeArrowheads="1"/>
          </p:cNvSpPr>
          <p:nvPr/>
        </p:nvSpPr>
        <p:spPr bwMode="auto">
          <a:xfrm>
            <a:off x="2582864" y="3419476"/>
            <a:ext cx="3900487" cy="1166813"/>
          </a:xfrm>
          <a:prstGeom prst="cube">
            <a:avLst>
              <a:gd name="adj" fmla="val 47000"/>
            </a:avLst>
          </a:prstGeom>
          <a:gradFill rotWithShape="1">
            <a:gsLst>
              <a:gs pos="0">
                <a:srgbClr val="FF6600"/>
              </a:gs>
              <a:gs pos="100000">
                <a:srgbClr val="76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63" name="AutoShape 807"/>
          <p:cNvSpPr>
            <a:spLocks noChangeArrowheads="1"/>
          </p:cNvSpPr>
          <p:nvPr/>
        </p:nvSpPr>
        <p:spPr bwMode="auto">
          <a:xfrm>
            <a:off x="3195639" y="2254251"/>
            <a:ext cx="5614987" cy="1166813"/>
          </a:xfrm>
          <a:prstGeom prst="cube">
            <a:avLst>
              <a:gd name="adj" fmla="val 47000"/>
            </a:avLst>
          </a:prstGeom>
          <a:gradFill rotWithShape="1">
            <a:gsLst>
              <a:gs pos="0">
                <a:srgbClr val="CC0000"/>
              </a:gs>
              <a:gs pos="100000">
                <a:srgbClr val="5E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64" name="AutoShape 814"/>
          <p:cNvSpPr>
            <a:spLocks noChangeArrowheads="1"/>
          </p:cNvSpPr>
          <p:nvPr/>
        </p:nvSpPr>
        <p:spPr bwMode="auto">
          <a:xfrm>
            <a:off x="4202113" y="4584701"/>
            <a:ext cx="3384550" cy="1166813"/>
          </a:xfrm>
          <a:prstGeom prst="cube">
            <a:avLst>
              <a:gd name="adj" fmla="val 47000"/>
            </a:avLst>
          </a:prstGeom>
          <a:solidFill>
            <a:srgbClr val="FFFF00">
              <a:alpha val="20000"/>
            </a:srgbClr>
          </a:solidFill>
          <a:ln w="9525">
            <a:solidFill>
              <a:srgbClr val="FFFFFF">
                <a:alpha val="30196"/>
              </a:srgbClr>
            </a:solidFill>
            <a:miter lim="800000"/>
            <a:headEnd/>
            <a:tailEnd/>
          </a:ln>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spcAft>
                <a:spcPct val="0"/>
              </a:spcAft>
              <a:buClrTx/>
              <a:buSzTx/>
              <a:buFontTx/>
              <a:buNone/>
            </a:pPr>
            <a:endParaRPr lang="zh-TW" altLang="en-US" sz="3200">
              <a:solidFill>
                <a:srgbClr val="000000"/>
              </a:solidFill>
            </a:endParaRPr>
          </a:p>
        </p:txBody>
      </p:sp>
      <p:sp>
        <p:nvSpPr>
          <p:cNvPr id="49165" name="AutoShape 815"/>
          <p:cNvSpPr>
            <a:spLocks noChangeArrowheads="1"/>
          </p:cNvSpPr>
          <p:nvPr/>
        </p:nvSpPr>
        <p:spPr bwMode="auto">
          <a:xfrm>
            <a:off x="5291138" y="3419476"/>
            <a:ext cx="2887662" cy="1165225"/>
          </a:xfrm>
          <a:prstGeom prst="cube">
            <a:avLst>
              <a:gd name="adj" fmla="val 47000"/>
            </a:avLst>
          </a:prstGeom>
          <a:solidFill>
            <a:srgbClr val="FFFF00">
              <a:alpha val="20000"/>
            </a:srgbClr>
          </a:solidFill>
          <a:ln w="9525">
            <a:solidFill>
              <a:srgbClr val="FFFFFF">
                <a:alpha val="30196"/>
              </a:srgbClr>
            </a:solidFill>
            <a:miter lim="800000"/>
            <a:headEnd/>
            <a:tailEnd/>
          </a:ln>
        </p:spPr>
        <p:txBody>
          <a:bodyPr wrap="none" anchor="ct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spcAft>
                <a:spcPct val="0"/>
              </a:spcAft>
              <a:buClrTx/>
              <a:buSzTx/>
              <a:buFontTx/>
              <a:buNone/>
            </a:pPr>
            <a:endParaRPr lang="zh-TW" altLang="en-US" sz="3200">
              <a:solidFill>
                <a:srgbClr val="000000"/>
              </a:solidFill>
              <a:latin typeface="微軟正黑體" panose="020B0604030504040204" pitchFamily="34" charset="-120"/>
              <a:ea typeface="微軟正黑體" panose="020B0604030504040204" pitchFamily="34" charset="-120"/>
            </a:endParaRPr>
          </a:p>
        </p:txBody>
      </p:sp>
      <p:sp>
        <p:nvSpPr>
          <p:cNvPr id="49166" name="Rectangle 808"/>
          <p:cNvSpPr>
            <a:spLocks noChangeArrowheads="1"/>
          </p:cNvSpPr>
          <p:nvPr/>
        </p:nvSpPr>
        <p:spPr bwMode="auto">
          <a:xfrm>
            <a:off x="2425700" y="5257801"/>
            <a:ext cx="1416050" cy="46196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2400" b="1">
                <a:solidFill>
                  <a:srgbClr val="FFFFFF"/>
                </a:solidFill>
                <a:latin typeface="微軟正黑體" panose="020B0604030504040204" pitchFamily="34" charset="-120"/>
                <a:ea typeface="微軟正黑體" panose="020B0604030504040204" pitchFamily="34" charset="-120"/>
              </a:rPr>
              <a:t>適性輔導</a:t>
            </a:r>
            <a:endParaRPr lang="en-US" altLang="zh-TW" sz="2400" b="1">
              <a:solidFill>
                <a:srgbClr val="FFFFFF"/>
              </a:solidFill>
              <a:latin typeface="微軟正黑體" panose="020B0604030504040204" pitchFamily="34" charset="-120"/>
              <a:ea typeface="微軟正黑體" panose="020B0604030504040204" pitchFamily="34" charset="-120"/>
            </a:endParaRPr>
          </a:p>
        </p:txBody>
      </p:sp>
      <p:sp>
        <p:nvSpPr>
          <p:cNvPr id="49167" name="WordArt 821"/>
          <p:cNvSpPr>
            <a:spLocks noChangeArrowheads="1" noChangeShapeType="1" noTextEdit="1"/>
          </p:cNvSpPr>
          <p:nvPr/>
        </p:nvSpPr>
        <p:spPr bwMode="auto">
          <a:xfrm>
            <a:off x="1184275" y="5299075"/>
            <a:ext cx="522288" cy="323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TW" sz="3600" kern="10">
                <a:solidFill>
                  <a:srgbClr val="FFFFFF">
                    <a:alpha val="50195"/>
                  </a:srgbClr>
                </a:solidFill>
                <a:latin typeface="Arial Black" panose="020B0A04020102020204" pitchFamily="34" charset="0"/>
              </a:rPr>
              <a:t>1</a:t>
            </a:r>
            <a:endParaRPr lang="zh-TW" altLang="en-US" sz="3600" kern="10">
              <a:solidFill>
                <a:srgbClr val="FFFFFF">
                  <a:alpha val="50195"/>
                </a:srgbClr>
              </a:solidFill>
              <a:latin typeface="Arial Black" panose="020B0A04020102020204" pitchFamily="34" charset="0"/>
            </a:endParaRPr>
          </a:p>
        </p:txBody>
      </p:sp>
      <p:sp>
        <p:nvSpPr>
          <p:cNvPr id="49168" name="WordArt 822"/>
          <p:cNvSpPr>
            <a:spLocks noChangeArrowheads="1" noChangeShapeType="1" noTextEdit="1"/>
          </p:cNvSpPr>
          <p:nvPr/>
        </p:nvSpPr>
        <p:spPr bwMode="auto">
          <a:xfrm>
            <a:off x="1787525" y="4132263"/>
            <a:ext cx="522288" cy="323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TW" sz="3600" kern="10">
                <a:solidFill>
                  <a:srgbClr val="FFFFFF">
                    <a:alpha val="50195"/>
                  </a:srgbClr>
                </a:solidFill>
                <a:latin typeface="Arial Black" panose="020B0A04020102020204" pitchFamily="34" charset="0"/>
              </a:rPr>
              <a:t>2</a:t>
            </a:r>
            <a:endParaRPr lang="zh-TW" altLang="en-US" sz="3600" kern="10">
              <a:solidFill>
                <a:srgbClr val="FFFFFF">
                  <a:alpha val="50195"/>
                </a:srgbClr>
              </a:solidFill>
              <a:latin typeface="Arial Black" panose="020B0A04020102020204" pitchFamily="34" charset="0"/>
            </a:endParaRPr>
          </a:p>
        </p:txBody>
      </p:sp>
      <p:sp>
        <p:nvSpPr>
          <p:cNvPr id="49169" name="WordArt 823"/>
          <p:cNvSpPr>
            <a:spLocks noChangeArrowheads="1" noChangeShapeType="1" noTextEdit="1"/>
          </p:cNvSpPr>
          <p:nvPr/>
        </p:nvSpPr>
        <p:spPr bwMode="auto">
          <a:xfrm>
            <a:off x="2384425" y="2967038"/>
            <a:ext cx="522288" cy="323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TW" sz="3600" kern="10">
                <a:solidFill>
                  <a:srgbClr val="FFFFFF">
                    <a:alpha val="50195"/>
                  </a:srgbClr>
                </a:solidFill>
                <a:latin typeface="Arial Black" panose="020B0A04020102020204" pitchFamily="34" charset="0"/>
              </a:rPr>
              <a:t>3</a:t>
            </a:r>
            <a:endParaRPr lang="zh-TW" altLang="en-US" sz="3600" kern="10">
              <a:solidFill>
                <a:srgbClr val="FFFFFF">
                  <a:alpha val="50195"/>
                </a:srgbClr>
              </a:solidFill>
              <a:latin typeface="Arial Black" panose="020B0A04020102020204" pitchFamily="34" charset="0"/>
            </a:endParaRPr>
          </a:p>
        </p:txBody>
      </p:sp>
      <p:sp>
        <p:nvSpPr>
          <p:cNvPr id="16" name="Freeform 824"/>
          <p:cNvSpPr>
            <a:spLocks/>
          </p:cNvSpPr>
          <p:nvPr/>
        </p:nvSpPr>
        <p:spPr bwMode="auto">
          <a:xfrm rot="2127051" flipH="1" flipV="1">
            <a:off x="6985001" y="4740275"/>
            <a:ext cx="665163" cy="78263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p:spPr>
        <p:txBody>
          <a:bodyPr/>
          <a:lstStyle/>
          <a:p>
            <a:pPr>
              <a:defRPr/>
            </a:pPr>
            <a:endParaRPr lang="zh-TW" altLang="en-US" sz="32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9171" name="Rectangle 808"/>
          <p:cNvSpPr>
            <a:spLocks noChangeArrowheads="1"/>
          </p:cNvSpPr>
          <p:nvPr/>
        </p:nvSpPr>
        <p:spPr bwMode="auto">
          <a:xfrm>
            <a:off x="3362325" y="4068764"/>
            <a:ext cx="1416050" cy="4603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2400" b="1">
                <a:solidFill>
                  <a:srgbClr val="FFFFFF"/>
                </a:solidFill>
                <a:latin typeface="微軟正黑體" panose="020B0604030504040204" pitchFamily="34" charset="-120"/>
                <a:ea typeface="微軟正黑體" panose="020B0604030504040204" pitchFamily="34" charset="-120"/>
              </a:rPr>
              <a:t>適性入學</a:t>
            </a:r>
            <a:endParaRPr lang="en-US" altLang="zh-TW" sz="2400" b="1">
              <a:solidFill>
                <a:srgbClr val="FFFFFF"/>
              </a:solidFill>
              <a:latin typeface="微軟正黑體" panose="020B0604030504040204" pitchFamily="34" charset="-120"/>
              <a:ea typeface="微軟正黑體" panose="020B0604030504040204" pitchFamily="34" charset="-120"/>
            </a:endParaRPr>
          </a:p>
        </p:txBody>
      </p:sp>
      <p:sp>
        <p:nvSpPr>
          <p:cNvPr id="18" name="Rectangle 808"/>
          <p:cNvSpPr>
            <a:spLocks noChangeArrowheads="1"/>
          </p:cNvSpPr>
          <p:nvPr/>
        </p:nvSpPr>
        <p:spPr bwMode="auto">
          <a:xfrm>
            <a:off x="4273551" y="2836863"/>
            <a:ext cx="2282825" cy="646112"/>
          </a:xfrm>
          <a:prstGeom prst="rect">
            <a:avLst/>
          </a:prstGeom>
          <a:noFill/>
          <a:ln>
            <a:noFill/>
          </a:ln>
          <a:effectLst>
            <a:outerShdw dist="17961" dir="2700000" algn="ctr" rotWithShape="0">
              <a:schemeClr val="tx1"/>
            </a:outerShdw>
          </a:effectLst>
          <a:extLst/>
        </p:spPr>
        <p:txBody>
          <a:bodyPr>
            <a:spAutoFit/>
          </a:bodyPr>
          <a:lstStyle/>
          <a:p>
            <a:pPr>
              <a:defRPr/>
            </a:pPr>
            <a:r>
              <a:rPr lang="zh-TW" altLang="en-US" sz="36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Rectangle 808"/>
          <p:cNvSpPr>
            <a:spLocks noChangeArrowheads="1"/>
          </p:cNvSpPr>
          <p:nvPr/>
        </p:nvSpPr>
        <p:spPr bwMode="auto">
          <a:xfrm>
            <a:off x="4926014" y="5254626"/>
            <a:ext cx="1722437" cy="460375"/>
          </a:xfrm>
          <a:prstGeom prst="rect">
            <a:avLst/>
          </a:prstGeom>
          <a:noFill/>
          <a:ln>
            <a:noFill/>
          </a:ln>
          <a:effectLst>
            <a:outerShdw dist="17961" dir="2700000" algn="ctr" rotWithShape="0">
              <a:schemeClr val="tx1"/>
            </a:outerShdw>
          </a:effectLst>
          <a:extLst/>
        </p:spPr>
        <p:txBody>
          <a:bodyPr wrap="none">
            <a:spAutoFit/>
          </a:bodyPr>
          <a:lstStyle/>
          <a:p>
            <a:pPr>
              <a:defRPr/>
            </a:pPr>
            <a:r>
              <a:rPr lang="zh-TW" altLang="en-US" sz="2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Rectangle 808"/>
          <p:cNvSpPr>
            <a:spLocks noChangeArrowheads="1"/>
          </p:cNvSpPr>
          <p:nvPr/>
        </p:nvSpPr>
        <p:spPr bwMode="auto">
          <a:xfrm>
            <a:off x="5357814" y="4625976"/>
            <a:ext cx="1722437" cy="460375"/>
          </a:xfrm>
          <a:prstGeom prst="rect">
            <a:avLst/>
          </a:prstGeom>
          <a:noFill/>
          <a:ln>
            <a:noFill/>
          </a:ln>
          <a:effectLst>
            <a:outerShdw dist="17961" dir="2700000" algn="ctr" rotWithShape="0">
              <a:schemeClr val="tx1"/>
            </a:outerShdw>
          </a:effectLst>
          <a:extLst/>
        </p:spPr>
        <p:txBody>
          <a:bodyPr wrap="none">
            <a:spAutoFit/>
          </a:bodyPr>
          <a:lstStyle/>
          <a:p>
            <a:pPr>
              <a:defRPr/>
            </a:pPr>
            <a:r>
              <a:rPr lang="zh-TW" altLang="en-US" sz="2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1" name="Rectangle 808"/>
          <p:cNvSpPr>
            <a:spLocks noChangeArrowheads="1"/>
          </p:cNvSpPr>
          <p:nvPr/>
        </p:nvSpPr>
        <p:spPr bwMode="auto">
          <a:xfrm>
            <a:off x="6118226" y="4068764"/>
            <a:ext cx="1108075" cy="460375"/>
          </a:xfrm>
          <a:prstGeom prst="rect">
            <a:avLst/>
          </a:prstGeom>
          <a:noFill/>
          <a:ln>
            <a:noFill/>
          </a:ln>
          <a:effectLst>
            <a:outerShdw dist="17961" dir="2700000" algn="ctr" rotWithShape="0">
              <a:schemeClr val="tx1"/>
            </a:outerShdw>
          </a:effectLst>
          <a:extLst/>
        </p:spPr>
        <p:txBody>
          <a:bodyPr wrap="none">
            <a:spAutoFit/>
          </a:bodyPr>
          <a:lstStyle/>
          <a:p>
            <a:pPr>
              <a:defRPr/>
            </a:pPr>
            <a:r>
              <a:rPr lang="zh-TW" altLang="en-US" sz="2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9176" name="Freeform 824"/>
          <p:cNvSpPr>
            <a:spLocks/>
          </p:cNvSpPr>
          <p:nvPr/>
        </p:nvSpPr>
        <p:spPr bwMode="auto">
          <a:xfrm rot="2071066" flipH="1" flipV="1">
            <a:off x="7158039" y="2979739"/>
            <a:ext cx="974725" cy="1201737"/>
          </a:xfrm>
          <a:custGeom>
            <a:avLst/>
            <a:gdLst>
              <a:gd name="T0" fmla="*/ 2147483646 w 750"/>
              <a:gd name="T1" fmla="*/ 2147483646 h 470"/>
              <a:gd name="T2" fmla="*/ 2147483646 w 750"/>
              <a:gd name="T3" fmla="*/ 2147483646 h 470"/>
              <a:gd name="T4" fmla="*/ 2147483646 w 750"/>
              <a:gd name="T5" fmla="*/ 2147483646 h 470"/>
              <a:gd name="T6" fmla="*/ 2147483646 w 750"/>
              <a:gd name="T7" fmla="*/ 2147483646 h 470"/>
              <a:gd name="T8" fmla="*/ 2147483646 w 750"/>
              <a:gd name="T9" fmla="*/ 2147483646 h 470"/>
              <a:gd name="T10" fmla="*/ 2147483646 w 750"/>
              <a:gd name="T11" fmla="*/ 2147483646 h 470"/>
              <a:gd name="T12" fmla="*/ 0 w 750"/>
              <a:gd name="T13" fmla="*/ 2147483646 h 470"/>
              <a:gd name="T14" fmla="*/ 2147483646 w 750"/>
              <a:gd name="T15" fmla="*/ 2147483646 h 470"/>
              <a:gd name="T16" fmla="*/ 2147483646 w 750"/>
              <a:gd name="T17" fmla="*/ 2147483646 h 470"/>
              <a:gd name="T18" fmla="*/ 2147483646 w 750"/>
              <a:gd name="T19" fmla="*/ 2147483646 h 4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0"/>
              <a:gd name="T31" fmla="*/ 0 h 470"/>
              <a:gd name="T32" fmla="*/ 750 w 750"/>
              <a:gd name="T33" fmla="*/ 470 h 4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9177" name="文字方塊 24"/>
          <p:cNvSpPr txBox="1">
            <a:spLocks noChangeArrowheads="1"/>
          </p:cNvSpPr>
          <p:nvPr/>
        </p:nvSpPr>
        <p:spPr bwMode="auto">
          <a:xfrm>
            <a:off x="1865314" y="1030288"/>
            <a:ext cx="5335587" cy="6477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900"/>
              </a:spcBef>
              <a:spcAft>
                <a:spcPts val="150"/>
              </a:spcAft>
              <a:buClr>
                <a:schemeClr val="accent1"/>
              </a:buClr>
              <a:buSzPct val="100000"/>
              <a:buFont typeface="Calibri" panose="020F0502020204030204" pitchFamily="34" charset="0"/>
              <a:buChar char=" "/>
              <a:defRPr sz="1500">
                <a:solidFill>
                  <a:srgbClr val="404040"/>
                </a:solidFill>
                <a:latin typeface="Calibri" panose="020F0502020204030204" pitchFamily="34" charset="0"/>
                <a:ea typeface="新細明體" panose="02020500000000000000" pitchFamily="18" charset="-120"/>
              </a:defRPr>
            </a:lvl1pPr>
            <a:lvl2pPr marL="742950" indent="-285750">
              <a:lnSpc>
                <a:spcPct val="90000"/>
              </a:lnSpc>
              <a:spcBef>
                <a:spcPts val="150"/>
              </a:spcBef>
              <a:spcAft>
                <a:spcPts val="300"/>
              </a:spcAft>
              <a:buClr>
                <a:schemeClr val="accent1"/>
              </a:buClr>
              <a:buFont typeface="Calibri" panose="020F0502020204030204" pitchFamily="34" charset="0"/>
              <a:buChar char="◦"/>
              <a:defRPr sz="1300">
                <a:solidFill>
                  <a:srgbClr val="404040"/>
                </a:solidFill>
                <a:latin typeface="Calibri" panose="020F0502020204030204" pitchFamily="34" charset="0"/>
                <a:ea typeface="新細明體" panose="02020500000000000000" pitchFamily="18" charset="-120"/>
              </a:defRPr>
            </a:lvl2pPr>
            <a:lvl3pPr marL="11430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3pPr>
            <a:lvl4pPr marL="16002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4pPr>
            <a:lvl5pPr marL="2057400" indent="-22860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150"/>
              </a:spcBef>
              <a:spcAft>
                <a:spcPts val="300"/>
              </a:spcAft>
              <a:buClr>
                <a:schemeClr val="accent1"/>
              </a:buClr>
              <a:buFont typeface="Calibri" panose="020F0502020204030204" pitchFamily="34" charset="0"/>
              <a:buChar char="◦"/>
              <a:defRPr sz="1000">
                <a:solidFill>
                  <a:srgbClr val="404040"/>
                </a:solidFill>
                <a:latin typeface="Calibri" panose="020F0502020204030204" pitchFamily="34" charset="0"/>
                <a:ea typeface="新細明體" panose="02020500000000000000" pitchFamily="18" charset="-120"/>
              </a:defRPr>
            </a:lvl9pPr>
          </a:lstStyle>
          <a:p>
            <a:pPr>
              <a:lnSpc>
                <a:spcPct val="100000"/>
              </a:lnSpc>
              <a:spcBef>
                <a:spcPct val="0"/>
              </a:spcBef>
              <a:spcAft>
                <a:spcPct val="0"/>
              </a:spcAft>
              <a:buClrTx/>
              <a:buSzTx/>
              <a:buFontTx/>
              <a:buNone/>
            </a:pPr>
            <a:r>
              <a:rPr lang="zh-TW" altLang="en-US" sz="3600">
                <a:solidFill>
                  <a:schemeClr val="bg1"/>
                </a:solidFill>
                <a:latin typeface="標楷體" panose="03000509000000000000" pitchFamily="65" charset="-120"/>
                <a:ea typeface="標楷體" panose="03000509000000000000" pitchFamily="65" charset="-120"/>
              </a:rPr>
              <a:t>適性輔導的重要</a:t>
            </a:r>
          </a:p>
        </p:txBody>
      </p:sp>
    </p:spTree>
    <p:extLst>
      <p:ext uri="{BB962C8B-B14F-4D97-AF65-F5344CB8AC3E}">
        <p14:creationId xmlns:p14="http://schemas.microsoft.com/office/powerpoint/2010/main" val="20516555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cstate="print">
            <a:extLst/>
          </a:blip>
          <a:stretch>
            <a:fillRect/>
          </a:stretch>
        </p:blipFill>
        <p:spPr>
          <a:xfrm>
            <a:off x="71972" y="1523898"/>
            <a:ext cx="8337016" cy="4476852"/>
          </a:xfrm>
          <a:prstGeom prst="rect">
            <a:avLst/>
          </a:prstGeom>
          <a:gradFill>
            <a:gsLst>
              <a:gs pos="0">
                <a:srgbClr val="0000CC"/>
              </a:gs>
              <a:gs pos="39999">
                <a:srgbClr val="85C2FF"/>
              </a:gs>
              <a:gs pos="70000">
                <a:srgbClr val="C4D6EB"/>
              </a:gs>
              <a:gs pos="100000">
                <a:srgbClr val="FFEBFA"/>
              </a:gs>
            </a:gsLst>
            <a:lin ang="16200000" scaled="0"/>
          </a:gradFill>
          <a:ln w="12700">
            <a:solidFill>
              <a:srgbClr val="0000CC"/>
            </a:solidFill>
          </a:ln>
          <a:effectLst>
            <a:softEdge rad="127000"/>
          </a:effectLst>
          <a:scene3d>
            <a:camera prst="obliqueTopRight"/>
            <a:lightRig rig="threePt" dir="t"/>
          </a:scene3d>
        </p:spPr>
      </p:pic>
      <p:sp>
        <p:nvSpPr>
          <p:cNvPr id="12" name="標題 2"/>
          <p:cNvSpPr txBox="1">
            <a:spLocks/>
          </p:cNvSpPr>
          <p:nvPr/>
        </p:nvSpPr>
        <p:spPr bwMode="auto">
          <a:xfrm>
            <a:off x="2170857" y="935928"/>
            <a:ext cx="5336682" cy="562570"/>
          </a:xfrm>
          <a:prstGeom prst="rect">
            <a:avLst/>
          </a:prstGeom>
          <a:solidFill>
            <a:srgbClr val="C00000"/>
          </a:solid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algn="l" defTabSz="1244600">
              <a:lnSpc>
                <a:spcPct val="90000"/>
              </a:lnSpc>
              <a:spcAft>
                <a:spcPct val="35000"/>
              </a:spcAft>
              <a:defRPr/>
            </a:pPr>
            <a:r>
              <a:rPr lang="zh-TW" altLang="en-US" sz="3600" dirty="0">
                <a:solidFill>
                  <a:schemeClr val="bg1"/>
                </a:solidFill>
                <a:latin typeface="標楷體" pitchFamily="65" charset="-120"/>
                <a:ea typeface="標楷體" pitchFamily="65" charset="-120"/>
              </a:rPr>
              <a:t>適性輔導架構</a:t>
            </a:r>
          </a:p>
        </p:txBody>
      </p:sp>
      <p:sp>
        <p:nvSpPr>
          <p:cNvPr id="104454" name="投影片編號版面配置區 7"/>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1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fld id="{1126163F-0FF6-4559-BDE6-D8CA7F2D9CA4}" type="slidenum">
              <a:rPr lang="zh-TW" altLang="en-US">
                <a:solidFill>
                  <a:srgbClr val="FEFFFF"/>
                </a:solidFill>
              </a:rPr>
              <a:pPr>
                <a:spcBef>
                  <a:spcPct val="0"/>
                </a:spcBef>
                <a:buClrTx/>
                <a:buFontTx/>
                <a:buNone/>
                <a:defRPr/>
              </a:pPr>
              <a:t>96</a:t>
            </a:fld>
            <a:endParaRPr lang="zh-TW" altLang="en-US">
              <a:solidFill>
                <a:srgbClr val="FEFFFF"/>
              </a:solidFill>
            </a:endParaRPr>
          </a:p>
        </p:txBody>
      </p:sp>
    </p:spTree>
    <p:extLst>
      <p:ext uri="{BB962C8B-B14F-4D97-AF65-F5344CB8AC3E}">
        <p14:creationId xmlns:p14="http://schemas.microsoft.com/office/powerpoint/2010/main" val="512070184"/>
      </p:ext>
    </p:extLst>
  </p:cSld>
  <p:clrMapOvr>
    <a:masterClrMapping/>
  </p:clrMapOvr>
  <p:transition spd="slow">
    <p:blinds dir="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48A6895C-CF51-4ECD-8C1B-32E5138F63B6}" type="slidenum">
              <a:rPr lang="zh-TW" altLang="en-US"/>
              <a:pPr>
                <a:defRPr/>
              </a:pPr>
              <a:t>97</a:t>
            </a:fld>
            <a:endParaRPr lang="zh-TW" altLang="en-US"/>
          </a:p>
        </p:txBody>
      </p:sp>
      <p:sp>
        <p:nvSpPr>
          <p:cNvPr id="3" name="標題 3"/>
          <p:cNvSpPr txBox="1">
            <a:spLocks/>
          </p:cNvSpPr>
          <p:nvPr/>
        </p:nvSpPr>
        <p:spPr>
          <a:xfrm>
            <a:off x="1020763" y="1174751"/>
            <a:ext cx="7637462" cy="962025"/>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defRPr/>
            </a:pPr>
            <a:r>
              <a:rPr lang="zh-TW" altLang="en-US" sz="4400" dirty="0"/>
              <a:t>為孩子選擇一所適合的國高中</a:t>
            </a:r>
            <a:endParaRPr kumimoji="0" lang="zh-TW" altLang="en-US" sz="4100" dirty="0">
              <a:solidFill>
                <a:srgbClr val="7030A0"/>
              </a:solidFill>
            </a:endParaRPr>
          </a:p>
        </p:txBody>
      </p:sp>
      <p:graphicFrame>
        <p:nvGraphicFramePr>
          <p:cNvPr id="5" name="資料庫圖表 4"/>
          <p:cNvGraphicFramePr/>
          <p:nvPr/>
        </p:nvGraphicFramePr>
        <p:xfrm>
          <a:off x="301626" y="1985964"/>
          <a:ext cx="8699499" cy="3754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8279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smtClean="0"/>
              <a:t>電影</a:t>
            </a:r>
            <a:r>
              <a:rPr lang="en-US" altLang="zh-TW" dirty="0" smtClean="0"/>
              <a:t>【</a:t>
            </a:r>
            <a:r>
              <a:rPr lang="zh-TW" altLang="en-US" dirty="0" smtClean="0"/>
              <a:t>三個傻瓜</a:t>
            </a:r>
            <a:r>
              <a:rPr lang="en-US" altLang="zh-TW" dirty="0" smtClean="0"/>
              <a:t>】</a:t>
            </a:r>
            <a:r>
              <a:rPr lang="zh-TW" altLang="en-US" dirty="0" smtClean="0"/>
              <a:t>經典台詞</a:t>
            </a:r>
            <a:endParaRPr lang="zh-TW" altLang="en-US" dirty="0"/>
          </a:p>
        </p:txBody>
      </p:sp>
      <p:sp>
        <p:nvSpPr>
          <p:cNvPr id="135171" name="內容版面配置區 2"/>
          <p:cNvSpPr>
            <a:spLocks noGrp="1"/>
          </p:cNvSpPr>
          <p:nvPr>
            <p:ph idx="1"/>
          </p:nvPr>
        </p:nvSpPr>
        <p:spPr>
          <a:xfrm>
            <a:off x="822326" y="2241551"/>
            <a:ext cx="7483475" cy="2682875"/>
          </a:xfrm>
        </p:spPr>
        <p:txBody>
          <a:bodyPr/>
          <a:lstStyle/>
          <a:p>
            <a:pPr>
              <a:lnSpc>
                <a:spcPts val="4000"/>
              </a:lnSpc>
            </a:pPr>
            <a:r>
              <a:rPr lang="zh-TW" altLang="en-US" b="1">
                <a:solidFill>
                  <a:srgbClr val="FF0000"/>
                </a:solidFill>
              </a:rPr>
              <a:t>“</a:t>
            </a:r>
            <a:r>
              <a:rPr lang="zh-TW" altLang="en-US" b="1"/>
              <a:t>知道我爲什麼第一名嗎？因爲我</a:t>
            </a:r>
            <a:r>
              <a:rPr lang="zh-TW" altLang="en-US" b="1">
                <a:solidFill>
                  <a:srgbClr val="FF0000"/>
                </a:solidFill>
              </a:rPr>
              <a:t>熱愛</a:t>
            </a:r>
            <a:r>
              <a:rPr lang="zh-TW" altLang="en-US" b="1"/>
              <a:t>機械，工程學就是我的興趣所在，知道你的興趣嗎？這就是你的興趣</a:t>
            </a:r>
            <a:r>
              <a:rPr lang="en-US" altLang="zh-TW" b="1"/>
              <a:t>……</a:t>
            </a:r>
            <a:r>
              <a:rPr lang="zh-TW" altLang="en-US" b="1"/>
              <a:t>跟工程學說拜拜，跟攝影業結婚，發揮你的才能，想想邁克爾傑克遜的爸爸硬逼他成爲拳擊手，拳王阿里的爸爸非要他去唱歌，想想後果多可怕？</a:t>
            </a:r>
            <a:r>
              <a:rPr lang="zh-TW" altLang="en-US" b="1">
                <a:solidFill>
                  <a:srgbClr val="FF0000"/>
                </a:solidFill>
              </a:rPr>
              <a:t>”</a:t>
            </a:r>
          </a:p>
        </p:txBody>
      </p:sp>
      <p:sp>
        <p:nvSpPr>
          <p:cNvPr id="4" name="投影片編號版面配置區 3"/>
          <p:cNvSpPr>
            <a:spLocks noGrp="1"/>
          </p:cNvSpPr>
          <p:nvPr>
            <p:ph type="sldNum" sz="quarter" idx="12"/>
          </p:nvPr>
        </p:nvSpPr>
        <p:spPr/>
        <p:txBody>
          <a:bodyPr/>
          <a:lstStyle/>
          <a:p>
            <a:pPr>
              <a:defRPr/>
            </a:pPr>
            <a:fld id="{7EF2C47D-7D8A-4922-995F-37F173C93268}" type="slidenum">
              <a:rPr lang="zh-TW" altLang="en-US" smtClean="0"/>
              <a:pPr>
                <a:defRPr/>
              </a:pPr>
              <a:t>98</a:t>
            </a:fld>
            <a:endParaRPr lang="zh-TW" altLang="en-US"/>
          </a:p>
        </p:txBody>
      </p:sp>
      <p:sp>
        <p:nvSpPr>
          <p:cNvPr id="5" name="標題 1"/>
          <p:cNvSpPr txBox="1">
            <a:spLocks/>
          </p:cNvSpPr>
          <p:nvPr/>
        </p:nvSpPr>
        <p:spPr>
          <a:xfrm>
            <a:off x="762000" y="4613276"/>
            <a:ext cx="7543800" cy="1089025"/>
          </a:xfrm>
          <a:prstGeom prst="rect">
            <a:avLst/>
          </a:prstGeom>
        </p:spPr>
        <p:txBody>
          <a:bodyPr anchor="b">
            <a:normAutofit/>
          </a:bodyPr>
          <a:lst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ea typeface="新細明體" panose="02020500000000000000" pitchFamily="18" charset="-120"/>
              </a:defRPr>
            </a:lvl9pPr>
          </a:lstStyle>
          <a:p>
            <a:pPr>
              <a:defRPr/>
            </a:pPr>
            <a:r>
              <a:rPr kumimoji="0" lang="zh-TW" altLang="en-US" dirty="0">
                <a:solidFill>
                  <a:srgbClr val="FF0000"/>
                </a:solidFill>
                <a:hlinkClick r:id="rId2" action="ppaction://hlinkfile"/>
              </a:rPr>
              <a:t>您知道您的孩子熱愛的是甚麼嗎？</a:t>
            </a:r>
            <a:endParaRPr kumimoji="0" lang="zh-TW" altLang="en-US" dirty="0">
              <a:solidFill>
                <a:srgbClr val="FF0000"/>
              </a:solidFill>
            </a:endParaRPr>
          </a:p>
        </p:txBody>
      </p:sp>
    </p:spTree>
    <p:extLst>
      <p:ext uri="{BB962C8B-B14F-4D97-AF65-F5344CB8AC3E}">
        <p14:creationId xmlns:p14="http://schemas.microsoft.com/office/powerpoint/2010/main" val="1031349680"/>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p:cNvSpPr txBox="1">
            <a:spLocks/>
          </p:cNvSpPr>
          <p:nvPr/>
        </p:nvSpPr>
        <p:spPr>
          <a:xfrm>
            <a:off x="1989138" y="1068389"/>
            <a:ext cx="8216900" cy="962025"/>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defRPr/>
            </a:pPr>
            <a:r>
              <a:rPr kumimoji="0" lang="zh-TW" altLang="en-US" sz="4400" dirty="0"/>
              <a:t>猶太人教養啟發</a:t>
            </a:r>
          </a:p>
        </p:txBody>
      </p:sp>
      <p:pic>
        <p:nvPicPr>
          <p:cNvPr id="136195" name="Picture 2" descr="「天平」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0414"/>
            <a:ext cx="3576638"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3"/>
          <p:cNvSpPr txBox="1">
            <a:spLocks/>
          </p:cNvSpPr>
          <p:nvPr/>
        </p:nvSpPr>
        <p:spPr>
          <a:xfrm>
            <a:off x="1989138" y="3427414"/>
            <a:ext cx="2273300" cy="642937"/>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defRPr/>
            </a:pPr>
            <a:r>
              <a:rPr kumimoji="0" lang="zh-TW" altLang="en-US" sz="2800" b="1" dirty="0">
                <a:solidFill>
                  <a:srgbClr val="FF0000"/>
                </a:solidFill>
              </a:rPr>
              <a:t>讓優點放大</a:t>
            </a:r>
          </a:p>
        </p:txBody>
      </p:sp>
      <p:sp>
        <p:nvSpPr>
          <p:cNvPr id="6" name="標題 3"/>
          <p:cNvSpPr txBox="1">
            <a:spLocks/>
          </p:cNvSpPr>
          <p:nvPr/>
        </p:nvSpPr>
        <p:spPr>
          <a:xfrm>
            <a:off x="0" y="3433763"/>
            <a:ext cx="2273300" cy="438150"/>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defRPr/>
            </a:pPr>
            <a:r>
              <a:rPr kumimoji="0" lang="zh-TW" altLang="en-US" sz="2800" b="1" dirty="0">
                <a:solidFill>
                  <a:srgbClr val="FF0000"/>
                </a:solidFill>
              </a:rPr>
              <a:t>趕緊補救</a:t>
            </a:r>
          </a:p>
        </p:txBody>
      </p:sp>
      <p:sp>
        <p:nvSpPr>
          <p:cNvPr id="7" name="標題 3"/>
          <p:cNvSpPr txBox="1">
            <a:spLocks/>
          </p:cNvSpPr>
          <p:nvPr/>
        </p:nvSpPr>
        <p:spPr>
          <a:xfrm>
            <a:off x="4003676" y="1719263"/>
            <a:ext cx="4881563" cy="3556000"/>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just" fontAlgn="auto">
              <a:lnSpc>
                <a:spcPct val="150000"/>
              </a:lnSpc>
              <a:spcAft>
                <a:spcPts val="0"/>
              </a:spcAft>
              <a:defRPr/>
            </a:pPr>
            <a:r>
              <a:rPr lang="en-US" altLang="zh-TW" b="1" dirty="0" err="1">
                <a:hlinkClick r:id="rId4" tooltip="諾貝爾獎"/>
              </a:rPr>
              <a:t>諾貝爾獎</a:t>
            </a:r>
            <a:r>
              <a:rPr lang="zh-TW" altLang="zh-TW" dirty="0"/>
              <a:t>，是一</a:t>
            </a:r>
            <a:r>
              <a:rPr lang="en-US" altLang="zh-TW" dirty="0">
                <a:hlinkClick r:id="rId5" tooltip="年"/>
              </a:rPr>
              <a:t>年</a:t>
            </a:r>
            <a:r>
              <a:rPr lang="zh-TW" altLang="zh-TW" dirty="0"/>
              <a:t>頒發一次的</a:t>
            </a:r>
            <a:r>
              <a:rPr lang="en-US" altLang="zh-TW" dirty="0" err="1">
                <a:hlinkClick r:id="rId6" tooltip="國際"/>
              </a:rPr>
              <a:t>國際</a:t>
            </a:r>
            <a:r>
              <a:rPr lang="zh-TW" altLang="zh-TW" dirty="0"/>
              <a:t>獎項，至今已頒給</a:t>
            </a:r>
            <a:r>
              <a:rPr lang="en-US" altLang="zh-TW" dirty="0"/>
              <a:t>800</a:t>
            </a:r>
            <a:r>
              <a:rPr lang="zh-TW" altLang="zh-TW" dirty="0"/>
              <a:t>多人，其中至少有</a:t>
            </a:r>
            <a:r>
              <a:rPr lang="en-US" altLang="zh-TW" dirty="0"/>
              <a:t>20</a:t>
            </a:r>
            <a:r>
              <a:rPr lang="zh-TW" altLang="zh-TW" dirty="0"/>
              <a:t>％是以色列或者以色列移民</a:t>
            </a:r>
            <a:endParaRPr kumimoji="0" lang="zh-TW" altLang="en-US" dirty="0"/>
          </a:p>
        </p:txBody>
      </p:sp>
    </p:spTree>
    <p:extLst>
      <p:ext uri="{BB962C8B-B14F-4D97-AF65-F5344CB8AC3E}">
        <p14:creationId xmlns:p14="http://schemas.microsoft.com/office/powerpoint/2010/main" val="3205226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地鐵">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行雲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2994</TotalTime>
  <Words>7411</Words>
  <Application>Microsoft Office PowerPoint</Application>
  <PresentationFormat>如螢幕大小 (4:3)</PresentationFormat>
  <Paragraphs>1476</Paragraphs>
  <Slides>99</Slides>
  <Notes>33</Notes>
  <HiddenSlides>0</HiddenSlides>
  <MMClips>0</MMClips>
  <ScaleCrop>false</ScaleCrop>
  <HeadingPairs>
    <vt:vector size="8" baseType="variant">
      <vt:variant>
        <vt:lpstr>使用字型</vt:lpstr>
      </vt:variant>
      <vt:variant>
        <vt:i4>30</vt:i4>
      </vt:variant>
      <vt:variant>
        <vt:lpstr>佈景主題</vt:lpstr>
      </vt:variant>
      <vt:variant>
        <vt:i4>1</vt:i4>
      </vt:variant>
      <vt:variant>
        <vt:lpstr>內嵌 OLE 伺服程式</vt:lpstr>
      </vt:variant>
      <vt:variant>
        <vt:i4>2</vt:i4>
      </vt:variant>
      <vt:variant>
        <vt:lpstr>投影片標題</vt:lpstr>
      </vt:variant>
      <vt:variant>
        <vt:i4>99</vt:i4>
      </vt:variant>
    </vt:vector>
  </HeadingPairs>
  <TitlesOfParts>
    <vt:vector size="132" baseType="lpstr">
      <vt:lpstr>Batang</vt:lpstr>
      <vt:lpstr>BiauKai</vt:lpstr>
      <vt:lpstr>Cataneo BT</vt:lpstr>
      <vt:lpstr>Century Schoolbook</vt:lpstr>
      <vt:lpstr>細明體_HKSCS-ExtB</vt:lpstr>
      <vt:lpstr>華康中黑體</vt:lpstr>
      <vt:lpstr>華康粗圓體</vt:lpstr>
      <vt:lpstr>華康細圓體</vt:lpstr>
      <vt:lpstr>華康華綜體W5</vt:lpstr>
      <vt:lpstr>華康超圓體</vt:lpstr>
      <vt:lpstr>華康新儷粗黑</vt:lpstr>
      <vt:lpstr>華康魏碑體</vt:lpstr>
      <vt:lpstr>華康儷粗圓</vt:lpstr>
      <vt:lpstr>華康儷楷書</vt:lpstr>
      <vt:lpstr>超研澤粗黑</vt:lpstr>
      <vt:lpstr>超研澤粗魏碑</vt:lpstr>
      <vt:lpstr>超研澤顏楷</vt:lpstr>
      <vt:lpstr>微軟正黑體</vt:lpstr>
      <vt:lpstr>新細明體</vt:lpstr>
      <vt:lpstr>標楷體</vt:lpstr>
      <vt:lpstr>Arial</vt:lpstr>
      <vt:lpstr>Arial Black</vt:lpstr>
      <vt:lpstr>Book Antiqua</vt:lpstr>
      <vt:lpstr>Calibri</vt:lpstr>
      <vt:lpstr>Century Gothic</vt:lpstr>
      <vt:lpstr>Segoe UI</vt:lpstr>
      <vt:lpstr>Times New Roman</vt:lpstr>
      <vt:lpstr>Wingdings</vt:lpstr>
      <vt:lpstr>Wingdings 2</vt:lpstr>
      <vt:lpstr>Wingdings 3</vt:lpstr>
      <vt:lpstr>壁窗</vt:lpstr>
      <vt:lpstr>Worksheet</vt:lpstr>
      <vt:lpstr>Visio</vt:lpstr>
      <vt:lpstr>PowerPoint 簡報</vt:lpstr>
      <vt:lpstr>教育的目的</vt:lpstr>
      <vt:lpstr>PowerPoint 簡報</vt:lpstr>
      <vt:lpstr>PowerPoint 簡報</vt:lpstr>
      <vt:lpstr>臺灣的學校內變異、學校間變異世界第一</vt:lpstr>
      <vt:lpstr>年級越高，學習動力越弱？</vt:lpstr>
      <vt:lpstr>PowerPoint 簡報</vt:lpstr>
      <vt:lpstr>PowerPoint 簡報</vt:lpstr>
      <vt:lpstr>PowerPoint 簡報</vt:lpstr>
      <vt:lpstr>PowerPoint 簡報</vt:lpstr>
      <vt:lpstr>PowerPoint 簡報</vt:lpstr>
      <vt:lpstr>龜兔賽跑的教育省思</vt:lpstr>
      <vt:lpstr>PowerPoint 簡報</vt:lpstr>
      <vt:lpstr>PowerPoint 簡報</vt:lpstr>
      <vt:lpstr>PowerPoint 簡報</vt:lpstr>
      <vt:lpstr>PowerPoint 簡報</vt:lpstr>
      <vt:lpstr>殊途同歸的成功典範</vt:lpstr>
      <vt:lpstr>發生在前年的成功典範</vt:lpstr>
      <vt:lpstr>PowerPoint 簡報</vt:lpstr>
      <vt:lpstr>PowerPoint 簡報</vt:lpstr>
      <vt:lpstr>PowerPoint 簡報</vt:lpstr>
      <vt:lpstr>PowerPoint 簡報</vt:lpstr>
      <vt:lpstr>PowerPoint 簡報</vt:lpstr>
      <vt:lpstr>PowerPoint 簡報</vt:lpstr>
      <vt:lpstr>PowerPoint 簡報</vt:lpstr>
      <vt:lpstr>12年國教入學管道(高級中等學校)</vt:lpstr>
      <vt:lpstr>PowerPoint 簡報</vt:lpstr>
      <vt:lpstr>PowerPoint 簡報</vt:lpstr>
      <vt:lpstr>PowerPoint 簡報</vt:lpstr>
      <vt:lpstr>PowerPoint 簡報</vt:lpstr>
      <vt:lpstr>PowerPoint 簡報</vt:lpstr>
      <vt:lpstr>國中教育會考</vt:lpstr>
      <vt:lpstr>PowerPoint 簡報</vt:lpstr>
      <vt:lpstr>臺南區免試入學</vt:lpstr>
      <vt:lpstr>免試入學就學區規劃-1</vt:lpstr>
      <vt:lpstr>PowerPoint 簡報</vt:lpstr>
      <vt:lpstr>免試入學作業程序</vt:lpstr>
      <vt:lpstr>PowerPoint 簡報</vt:lpstr>
      <vt:lpstr>免試入學同分比序-1</vt:lpstr>
      <vt:lpstr>PowerPoint 簡報</vt:lpstr>
      <vt:lpstr>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免試入學之個別序位</vt:lpstr>
      <vt:lpstr>PowerPoint 簡報</vt:lpstr>
      <vt:lpstr>個別序位分數</vt:lpstr>
      <vt:lpstr>PowerPoint 簡報</vt:lpstr>
      <vt:lpstr>PowerPoint 簡報</vt:lpstr>
      <vt:lpstr>PowerPoint 簡報</vt:lpstr>
      <vt:lpstr>五、特色招生甄選入學</vt:lpstr>
      <vt:lpstr>特色招生甄選入學---藝術才能班1</vt:lpstr>
      <vt:lpstr>PowerPoint 簡報</vt:lpstr>
      <vt:lpstr>PowerPoint 簡報</vt:lpstr>
      <vt:lpstr>PowerPoint 簡報</vt:lpstr>
      <vt:lpstr>PowerPoint 簡報</vt:lpstr>
      <vt:lpstr>PowerPoint 簡報</vt:lpstr>
      <vt:lpstr>PowerPoint 簡報</vt:lpstr>
      <vt:lpstr>(一)特色招生考試分發1-準備方向</vt:lpstr>
      <vt:lpstr>PowerPoint 簡報</vt:lpstr>
      <vt:lpstr>七、臺南區免試、特招分發模式</vt:lpstr>
      <vt:lpstr>先免後特、多元入學、一次分發到位</vt:lpstr>
      <vt:lpstr>PowerPoint 簡報</vt:lpstr>
      <vt:lpstr>PowerPoint 簡報</vt:lpstr>
      <vt:lpstr>PowerPoint 簡報</vt:lpstr>
      <vt:lpstr>八、五專招生管道簡介</vt:lpstr>
      <vt:lpstr>PowerPoint 簡報</vt:lpstr>
      <vt:lpstr>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適性入學宣導網</vt:lpstr>
      <vt:lpstr>技職教育相關資訊</vt:lpstr>
      <vt:lpstr>PowerPoint 簡報</vt:lpstr>
      <vt:lpstr>臺南區高級中等學校免試入學暨特色招生考試分發入學志願選填網站 https://tn.entry.edu.tw</vt:lpstr>
      <vt:lpstr>PowerPoint 簡報</vt:lpstr>
      <vt:lpstr>PowerPoint 簡報</vt:lpstr>
      <vt:lpstr>PowerPoint 簡報</vt:lpstr>
      <vt:lpstr>PowerPoint 簡報</vt:lpstr>
      <vt:lpstr>PowerPoint 簡報</vt:lpstr>
      <vt:lpstr>PowerPoint 簡報</vt:lpstr>
      <vt:lpstr>PowerPoint 簡報</vt:lpstr>
      <vt:lpstr>電影【三個傻瓜】經典台詞</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htu</dc:creator>
  <cp:lastModifiedBy>htuljjh</cp:lastModifiedBy>
  <cp:revision>619</cp:revision>
  <cp:lastPrinted>2018-01-12T02:32:46Z</cp:lastPrinted>
  <dcterms:modified xsi:type="dcterms:W3CDTF">2018-01-12T08:44:11Z</dcterms:modified>
</cp:coreProperties>
</file>