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6" autoAdjust="0"/>
  </p:normalViewPr>
  <p:slideViewPr>
    <p:cSldViewPr showGuides="1"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-28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826FD-ED64-4D2A-BAC9-63F99D20A7C7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4BBB5-997F-480B-BB55-44297B1E33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27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0D38DF-E0C8-4A66-AE99-73614A58F85D}" type="datetimeFigureOut">
              <a:rPr lang="zh-TW" altLang="en-US" smtClean="0"/>
              <a:t>2015/5/29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D1E18C-18E9-4193-ADFD-017C32275DE6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1784" y="2130425"/>
            <a:ext cx="8062664" cy="147002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年度</a:t>
            </a:r>
            <a:r>
              <a:rPr lang="zh-TW" altLang="en-US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次</a:t>
            </a:r>
            <a:r>
              <a:rPr lang="zh-TW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志願</a:t>
            </a:r>
            <a:r>
              <a:rPr lang="zh-TW" altLang="zh-TW" sz="4000" dirty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選</a:t>
            </a:r>
            <a:r>
              <a:rPr lang="zh-TW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填</a:t>
            </a:r>
            <a:r>
              <a:rPr lang="zh-TW" altLang="en-US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試探作業</a:t>
            </a:r>
            <a:r>
              <a:rPr lang="en-US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後續</a:t>
            </a:r>
            <a:r>
              <a:rPr lang="zh-TW" altLang="en-US" sz="4000" dirty="0" smtClean="0">
                <a:ln/>
                <a:solidFill>
                  <a:schemeClr val="accent3"/>
                </a:solidFill>
                <a:effectLst/>
                <a:latin typeface="標楷體" pitchFamily="65" charset="-120"/>
                <a:ea typeface="標楷體" pitchFamily="65" charset="-120"/>
              </a:rPr>
              <a:t>輔導作為焦點座談會</a:t>
            </a:r>
            <a:endParaRPr lang="zh-TW" altLang="en-US" sz="4000" dirty="0">
              <a:ln/>
              <a:solidFill>
                <a:schemeClr val="accent3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63888" y="4844752"/>
            <a:ext cx="5118392" cy="1752600"/>
          </a:xfrm>
        </p:spPr>
        <p:txBody>
          <a:bodyPr>
            <a:normAutofit/>
          </a:bodyPr>
          <a:lstStyle/>
          <a:p>
            <a:pPr marL="1614488" indent="-1614488" algn="l"/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報告人：臺南市政府教育局陳</a:t>
            </a:r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元翎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40668" y="3717032"/>
            <a:ext cx="8062664" cy="1199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t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dirty="0" smtClean="0">
                <a:ln/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要項說明</a:t>
            </a:r>
            <a:endParaRPr lang="en-US" altLang="zh-TW" sz="4000" dirty="0" smtClean="0">
              <a:ln/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31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103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學年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度第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次志願試選填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問卷調查結果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(5/5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 lnSpcReduction="10000"/>
          </a:bodyPr>
          <a:lstStyle/>
          <a:p>
            <a:pPr marL="719138" indent="-719138" algn="just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五、志願選填時，你想要知道與了解的是（依優先順序複選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個以上）</a:t>
            </a: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前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5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項目依序為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自己的興趣和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性向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、高中職各群或科的未來進路、自己在會考的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表現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、各種升學管道的資訊及高中職各群科要學習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的內涵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等，且都超過全部填報學生之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50%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惟國中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階段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的學生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受限於本身學習認知與生活經驗之不足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，除加強生涯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發展教育與相關輔導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措施下，亦顯示學生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進入後期中等教育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階段後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仍應有適當轉銜機制的需求。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0382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輔導重點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作為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389120"/>
          </a:xfrm>
        </p:spPr>
        <p:txBody>
          <a:bodyPr>
            <a:noAutofit/>
          </a:bodyPr>
          <a:lstStyle/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完成一級輔導學生比例應再提高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，主動關心並協助低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成就學生。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indent="-719138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二、學校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應再強化導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師與輔導人員增能研習作為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，可於各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領域教學研習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活動中將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志願選填後輔導作為列為討論議題之一。</a:t>
            </a:r>
          </a:p>
          <a:p>
            <a:pPr marL="719138" indent="-719138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三、請善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用各項適性入學相關宣導資源，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以提供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學生及時、正確的升學進路資訊。</a:t>
            </a:r>
          </a:p>
          <a:p>
            <a:pPr marL="719138" indent="-719138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加入預防概念，於一級輔導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過程中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應適度提供生涯轉銜的觀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念。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年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度免試入學強化學生輔導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作為實施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策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略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試務推動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措施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(1/2)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61592"/>
            <a:ext cx="8229600" cy="4263752"/>
          </a:xfrm>
        </p:spPr>
        <p:txBody>
          <a:bodyPr>
            <a:normAutofit lnSpcReduction="10000"/>
          </a:bodyPr>
          <a:lstStyle/>
          <a:p>
            <a:pPr marL="630238" indent="-630238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統一聯絡窗口，統合處理緊急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並第一時間通報本局。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0238" indent="-630238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掌握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年度畢業生動向，主動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聯繫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尚未完成升學之學生，了解其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升學意願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630238" indent="-630238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網站連結免試入學作業網站，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充分就學資訊及升學管道重要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日程表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如就學區免試入學試務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主委學校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網站、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國中畢業生適性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宣導網站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630238" indent="-630238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學校諮詢專線，整合校內教務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、輔導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人力，提供學生報名程序、就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招生校科與名額、志願選填作業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諮詢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服務。</a:t>
            </a:r>
          </a:p>
        </p:txBody>
      </p:sp>
    </p:spTree>
    <p:extLst>
      <p:ext uri="{BB962C8B-B14F-4D97-AF65-F5344CB8AC3E}">
        <p14:creationId xmlns:p14="http://schemas.microsoft.com/office/powerpoint/2010/main" val="326703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年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度免試入學強化學生輔導作為實施策略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試務推動措施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(2/2)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333600"/>
            <a:ext cx="8229600" cy="4047728"/>
          </a:xfrm>
        </p:spPr>
        <p:txBody>
          <a:bodyPr>
            <a:normAutofit/>
          </a:bodyPr>
          <a:lstStyle/>
          <a:p>
            <a:pPr marL="630238" indent="-630238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用學校網站平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臺及跑馬燈等訊息傳播媒介宣導相關重要訊息。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0238" indent="-630238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、配合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免試入學個人超額比序百分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序位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等資料公布時間，排定開放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電腦教室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時段，召開免試入學作業座談會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並提供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所屬畢業學生上網選填志願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及諮詢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服務。</a:t>
            </a:r>
          </a:p>
          <a:p>
            <a:pPr marL="630238" indent="-630238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七、進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行免試入學報名作業現場檢核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報名資料，並鼓勵多填志願。</a:t>
            </a:r>
          </a:p>
          <a:p>
            <a:pPr marL="630238" indent="-630238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八、落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實完成諮詢服務紀錄備查。</a:t>
            </a:r>
          </a:p>
        </p:txBody>
      </p:sp>
    </p:spTree>
    <p:extLst>
      <p:ext uri="{BB962C8B-B14F-4D97-AF65-F5344CB8AC3E}">
        <p14:creationId xmlns:p14="http://schemas.microsoft.com/office/powerpoint/2010/main" val="289821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年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度免試入學強化學生輔導作為實施策略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輔導協處措施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(1/2)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Autofit/>
          </a:bodyPr>
          <a:lstStyle/>
          <a:p>
            <a:pPr marL="719138" indent="-719138" algn="just">
              <a:spcBef>
                <a:spcPts val="1200"/>
              </a:spcBef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一、針對特殊個案或擬定三級輔導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措施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，並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通報本市輔導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諮商中心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視需要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轉介處理。</a:t>
            </a:r>
          </a:p>
          <a:p>
            <a:pPr marL="719138" indent="-719138" algn="just">
              <a:spcBef>
                <a:spcPts val="1200"/>
              </a:spcBef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配合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學校設置諮詢專線，協助提供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志願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選填諮詢服務等相關輔導作為。</a:t>
            </a:r>
          </a:p>
          <a:p>
            <a:pPr marL="719138" indent="-719138" algn="just">
              <a:spcBef>
                <a:spcPts val="1200"/>
              </a:spcBef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三、結合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導師及輔導人力，協助學校辦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理志願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選填上網選填作業，提供個別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諮詢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91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年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度免試入學強化學生輔導作為實施策略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輔導協處措施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(2/2)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Autofit/>
          </a:bodyPr>
          <a:lstStyle/>
          <a:p>
            <a:pPr marL="719138" indent="-719138" algn="just">
              <a:spcBef>
                <a:spcPts val="1200"/>
              </a:spcBef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四、協助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進行免試入學報名作業，提供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作業現場諮詢服務。</a:t>
            </a:r>
          </a:p>
          <a:p>
            <a:pPr marL="719138" indent="-719138" algn="just">
              <a:spcBef>
                <a:spcPts val="1200"/>
              </a:spcBef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五、落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實完成輔導或諮詢紀錄備查。</a:t>
            </a:r>
          </a:p>
          <a:p>
            <a:pPr marL="719138" indent="-719138" algn="just">
              <a:spcBef>
                <a:spcPts val="1200"/>
              </a:spcBef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六、掌握學校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年度畢業生參加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特招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、免試入學落榜學生或放棄入學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學生名單，主動提供關懷輔導。</a:t>
            </a:r>
          </a:p>
        </p:txBody>
      </p:sp>
    </p:spTree>
    <p:extLst>
      <p:ext uri="{BB962C8B-B14F-4D97-AF65-F5344CB8AC3E}">
        <p14:creationId xmlns:p14="http://schemas.microsoft.com/office/powerpoint/2010/main" val="24039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感謝您的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聆聽，敬請不吝指教。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046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度第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次志願試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選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填報名情形</a:t>
            </a:r>
            <a:endParaRPr lang="zh-TW" altLang="en-US" sz="44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007863"/>
              </p:ext>
            </p:extLst>
          </p:nvPr>
        </p:nvGraphicFramePr>
        <p:xfrm>
          <a:off x="467544" y="2060850"/>
          <a:ext cx="8280919" cy="453650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440160"/>
                <a:gridCol w="3960440"/>
                <a:gridCol w="1944216"/>
                <a:gridCol w="936103"/>
              </a:tblGrid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編號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人數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360363" indent="0"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報名總人數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21,831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360363" indent="0"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招生總名額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21,184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809625"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一般生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20,248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2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809625"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原住民外加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472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809625"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身心障礙外加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464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pPr algn="ctr"/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學年度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次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試選填</a:t>
            </a:r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志願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數統計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42037"/>
              </p:ext>
            </p:extLst>
          </p:nvPr>
        </p:nvGraphicFramePr>
        <p:xfrm>
          <a:off x="647564" y="2492896"/>
          <a:ext cx="7848871" cy="334117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943401"/>
                <a:gridCol w="4169167"/>
                <a:gridCol w="1476164"/>
                <a:gridCol w="1260139"/>
              </a:tblGrid>
              <a:tr h="835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編號</a:t>
                      </a:r>
                      <a:endParaRPr lang="zh-TW" sz="2800" kern="100" dirty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sz="2800" kern="100" dirty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數值</a:t>
                      </a:r>
                      <a:endParaRPr lang="zh-TW" sz="2800" kern="100" dirty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百分比</a:t>
                      </a:r>
                      <a:endParaRPr lang="zh-TW" sz="2800" kern="10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全體學生平均選填志願數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10.77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填滿</a:t>
                      </a:r>
                      <a:r>
                        <a:rPr lang="en-US" altLang="zh-TW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個</a:t>
                      </a:r>
                      <a:r>
                        <a:rPr lang="zh-TW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志願</a:t>
                      </a:r>
                      <a:r>
                        <a:rPr lang="zh-TW" altLang="en-US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校</a:t>
                      </a:r>
                      <a:r>
                        <a:rPr lang="zh-TW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人數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19,478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89.32%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835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試選填總人數</a:t>
                      </a: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                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21,807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次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試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選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填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志願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數統計分配表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715735"/>
              </p:ext>
            </p:extLst>
          </p:nvPr>
        </p:nvGraphicFramePr>
        <p:xfrm>
          <a:off x="467544" y="1844821"/>
          <a:ext cx="8208912" cy="439249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922639"/>
                <a:gridCol w="1380635"/>
                <a:gridCol w="1553090"/>
                <a:gridCol w="1624356"/>
                <a:gridCol w="1728192"/>
              </a:tblGrid>
              <a:tr h="909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zh-TW" sz="28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選填志願數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zh-TW" sz="28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zh-TW" sz="28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比例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zh-TW" sz="28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累積人數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zh-TW" sz="28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累積比例</a:t>
                      </a:r>
                    </a:p>
                  </a:txBody>
                  <a:tcPr marL="68580" marR="68580" marT="0" marB="0" anchor="ctr"/>
                </a:tc>
              </a:tr>
              <a:tr h="5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57200" algn="l"/>
                          <a:tab pos="2637155" algn="ctr"/>
                          <a:tab pos="5274310" algn="r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57200" algn="l"/>
                          <a:tab pos="2637155" algn="ctr"/>
                          <a:tab pos="5274310" algn="r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1~10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14,158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57200" algn="l"/>
                          <a:tab pos="2637155" algn="ctr"/>
                          <a:tab pos="5274310" algn="r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64.85%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14,182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57200" algn="l"/>
                          <a:tab pos="2637155" algn="ctr"/>
                          <a:tab pos="5274310" algn="r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64.95%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11~20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5,611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25.70%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19,793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90.65%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21~30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1,417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6.49%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21,210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97.14%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zh-TW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以上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621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2.84%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21,831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100%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zh-TW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合計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21,831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100%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2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103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學年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度第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次志願試選填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問卷調查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19736"/>
          </a:xfrm>
        </p:spPr>
        <p:txBody>
          <a:bodyPr>
            <a:noAutofit/>
          </a:bodyPr>
          <a:lstStyle/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一、我生涯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選填志願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諮詢對象：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複選題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二、我生涯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選填志願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考量因素的優先順序為：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複選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以上因素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三、我認為我生涯評估結果是：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單選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四、我的評估結果為職業傾向，適合我的職群為：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請複選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1-5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職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五、志願選填時，你想要知道與了解的是（依優先順序複選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以上）</a:t>
            </a:r>
          </a:p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六、參加特色招生的意願及管道</a:t>
            </a:r>
          </a:p>
        </p:txBody>
      </p:sp>
    </p:spTree>
    <p:extLst>
      <p:ext uri="{BB962C8B-B14F-4D97-AF65-F5344CB8AC3E}">
        <p14:creationId xmlns:p14="http://schemas.microsoft.com/office/powerpoint/2010/main" val="33602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103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學年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度第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次志願試選填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問卷調查結果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(1/5)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>
            <a:normAutofit/>
          </a:bodyPr>
          <a:lstStyle/>
          <a:p>
            <a:pPr marL="630238" indent="-6302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一、我生涯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選填志願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諮詢對象：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複選題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學生諮詢對象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前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名分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別是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家長、導師及輔導老師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且有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逐年遞增的趨勢。另向學校行政人員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推論應為教務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系統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諮詢的比例也增加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許多。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的意見與期待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是國中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重要參據，如何適切提供學生及家長未來適性入學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進路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與發展的資訊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，是宣導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工作重點。</a:t>
            </a:r>
          </a:p>
        </p:txBody>
      </p:sp>
    </p:spTree>
    <p:extLst>
      <p:ext uri="{BB962C8B-B14F-4D97-AF65-F5344CB8AC3E}">
        <p14:creationId xmlns:p14="http://schemas.microsoft.com/office/powerpoint/2010/main" val="5654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103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學年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度第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次志願試選填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問卷調查結果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(2/5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92500"/>
          </a:bodyPr>
          <a:lstStyle/>
          <a:p>
            <a:pPr marL="719138" indent="-719138" algn="just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二、我生涯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選填志願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考量因素的優先順序為：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複選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個以上因素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學生前三大考量因素分別為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生涯興趣、性向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專長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能力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及學業表現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，且生涯興趣、性向等因素有逐年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遞增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趨勢。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學生首要考量因素來看，前三大考量因素分別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為學業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表現、生涯興趣及性向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專長能力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，全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國有將近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37%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的學生仍是以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學業表現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列為在其志願選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填時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重要因素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，然有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逐年下降的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趨勢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8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103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學年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度第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次志願試選填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問卷調查結果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(3/5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三、我認為我生涯評估結果是：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單選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生涯未定向學生約有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成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左右，且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呈現逐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年下降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趨勢。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103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年度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選擇職業傾向的學生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比率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已高於學術傾向比例，且有上升趨勢，而選擇學術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傾向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或其他類別學生比例則有逐年下降的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趨勢。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706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103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學年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度第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次志願試選填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問卷調查結果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(4/5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pPr marL="719138" indent="-719138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四、我的評估結果為職業傾向，適合我的職群為：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請複選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1-5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個職群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學生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選擇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前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4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職業類群依序為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餐旅群、家政群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、商業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與管理群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及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設計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群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989013" indent="-358775" algn="just">
              <a:buNone/>
              <a:tabLst>
                <a:tab pos="989013" algn="l"/>
                <a:tab pos="1079500" algn="l"/>
              </a:tabLst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學生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選擇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最少比例的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職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群分別是水產群、海事群及化工群，且都低於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5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%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7797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1400</Words>
  <Application>Microsoft Office PowerPoint</Application>
  <PresentationFormat>如螢幕大小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流線</vt:lpstr>
      <vt:lpstr>103學年度第2次志願選填試探作業 後續輔導作為焦點座談會</vt:lpstr>
      <vt:lpstr>103學年度第2次志願試選填報名情形</vt:lpstr>
      <vt:lpstr>103學年度第2次試選填志願數統計</vt:lpstr>
      <vt:lpstr>103學年度第2次試選填志願數統計分配表</vt:lpstr>
      <vt:lpstr>103 學年度第1次志願試選填 問卷調查題目</vt:lpstr>
      <vt:lpstr>103 學年度第1次志願試選填 問卷調查結果(1/5)</vt:lpstr>
      <vt:lpstr>103 學年度第1次志願試選填 問卷調查結果(2/5)</vt:lpstr>
      <vt:lpstr>103 學年度第1次志願試選填 問卷調查結果(3/5)</vt:lpstr>
      <vt:lpstr>103 學年度第1次志願試選填 問卷調查結果(4/5)</vt:lpstr>
      <vt:lpstr>103 學年度第1次志願試選填 問卷調查結果(5/5)</vt:lpstr>
      <vt:lpstr>相關輔導重點作為</vt:lpstr>
      <vt:lpstr>104年度免試入學強化學生輔導作為實施策略-試務推動措施(1/2)</vt:lpstr>
      <vt:lpstr>104年度免試入學強化學生輔導作為實施策略-試務推動措施(2/2)</vt:lpstr>
      <vt:lpstr>104年度免試入學強化學生輔導作為實施策略-輔導協處措施(1/2)</vt:lpstr>
      <vt:lpstr>104年度免試入學強化學生輔導作為實施策略-輔導協處措施(2/2)</vt:lpstr>
      <vt:lpstr>PowerPoint 簡報</vt:lpstr>
    </vt:vector>
  </TitlesOfParts>
  <Company>W.X.C.Z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104年度十二年國教免試入學 志願選填試模擬情形</dc:title>
  <dc:creator>vickychen</dc:creator>
  <cp:lastModifiedBy>Wisdom</cp:lastModifiedBy>
  <cp:revision>18</cp:revision>
  <dcterms:created xsi:type="dcterms:W3CDTF">2015-05-28T04:10:41Z</dcterms:created>
  <dcterms:modified xsi:type="dcterms:W3CDTF">2015-05-28T17:02:15Z</dcterms:modified>
</cp:coreProperties>
</file>